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69" r:id="rId10"/>
    <p:sldId id="266" r:id="rId11"/>
    <p:sldId id="260" r:id="rId12"/>
    <p:sldId id="262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42D55-E42C-4041-ADBB-87F4035D9D36}" v="6" dt="2024-01-21T20:46:4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a Miličević" userId="571abe31-93c7-41ff-a263-28d5ea295131" providerId="ADAL" clId="{38742D55-E42C-4041-ADBB-87F4035D9D36}"/>
    <pc:docChg chg="undo custSel modSld modMainMaster">
      <pc:chgData name="Nika Miličević" userId="571abe31-93c7-41ff-a263-28d5ea295131" providerId="ADAL" clId="{38742D55-E42C-4041-ADBB-87F4035D9D36}" dt="2024-01-21T21:07:32.901" v="173" actId="404"/>
      <pc:docMkLst>
        <pc:docMk/>
      </pc:docMkLst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3853769327" sldId="256"/>
        </pc:sldMkLst>
      </pc:sldChg>
      <pc:sldChg chg="modSp mod modTransition">
        <pc:chgData name="Nika Miličević" userId="571abe31-93c7-41ff-a263-28d5ea295131" providerId="ADAL" clId="{38742D55-E42C-4041-ADBB-87F4035D9D36}" dt="2024-01-21T20:58:48.185" v="133"/>
        <pc:sldMkLst>
          <pc:docMk/>
          <pc:sldMk cId="1307531060" sldId="257"/>
        </pc:sldMkLst>
        <pc:spChg chg="mod">
          <ac:chgData name="Nika Miličević" userId="571abe31-93c7-41ff-a263-28d5ea295131" providerId="ADAL" clId="{38742D55-E42C-4041-ADBB-87F4035D9D36}" dt="2024-01-21T20:50:03.796" v="23" actId="207"/>
          <ac:spMkLst>
            <pc:docMk/>
            <pc:sldMk cId="1307531060" sldId="257"/>
            <ac:spMk id="3" creationId="{00000000-0000-0000-0000-000000000000}"/>
          </ac:spMkLst>
        </pc:spChg>
      </pc:sldChg>
      <pc:sldChg chg="modSp mod modTransition">
        <pc:chgData name="Nika Miličević" userId="571abe31-93c7-41ff-a263-28d5ea295131" providerId="ADAL" clId="{38742D55-E42C-4041-ADBB-87F4035D9D36}" dt="2024-01-21T21:02:15.190" v="154" actId="207"/>
        <pc:sldMkLst>
          <pc:docMk/>
          <pc:sldMk cId="1428908178" sldId="258"/>
        </pc:sldMkLst>
        <pc:spChg chg="mod">
          <ac:chgData name="Nika Miličević" userId="571abe31-93c7-41ff-a263-28d5ea295131" providerId="ADAL" clId="{38742D55-E42C-4041-ADBB-87F4035D9D36}" dt="2024-01-21T21:02:15.190" v="154" actId="207"/>
          <ac:spMkLst>
            <pc:docMk/>
            <pc:sldMk cId="1428908178" sldId="258"/>
            <ac:spMk id="3" creationId="{00000000-0000-0000-0000-000000000000}"/>
          </ac:spMkLst>
        </pc:spChg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3161375826" sldId="259"/>
        </pc:sldMkLst>
      </pc:sldChg>
      <pc:sldChg chg="modSp mod modTransition">
        <pc:chgData name="Nika Miličević" userId="571abe31-93c7-41ff-a263-28d5ea295131" providerId="ADAL" clId="{38742D55-E42C-4041-ADBB-87F4035D9D36}" dt="2024-01-21T20:58:48.185" v="133"/>
        <pc:sldMkLst>
          <pc:docMk/>
          <pc:sldMk cId="3389772446" sldId="260"/>
        </pc:sldMkLst>
        <pc:spChg chg="mod">
          <ac:chgData name="Nika Miličević" userId="571abe31-93c7-41ff-a263-28d5ea295131" providerId="ADAL" clId="{38742D55-E42C-4041-ADBB-87F4035D9D36}" dt="2024-01-21T20:50:58.241" v="58" actId="20577"/>
          <ac:spMkLst>
            <pc:docMk/>
            <pc:sldMk cId="3389772446" sldId="260"/>
            <ac:spMk id="3" creationId="{00000000-0000-0000-0000-000000000000}"/>
          </ac:spMkLst>
        </pc:spChg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3657354464" sldId="261"/>
        </pc:sldMkLst>
      </pc:sldChg>
      <pc:sldChg chg="addSp delSp modSp mod modTransition">
        <pc:chgData name="Nika Miličević" userId="571abe31-93c7-41ff-a263-28d5ea295131" providerId="ADAL" clId="{38742D55-E42C-4041-ADBB-87F4035D9D36}" dt="2024-01-21T21:00:51.390" v="153" actId="962"/>
        <pc:sldMkLst>
          <pc:docMk/>
          <pc:sldMk cId="4285223946" sldId="262"/>
        </pc:sldMkLst>
        <pc:spChg chg="add del mod">
          <ac:chgData name="Nika Miličević" userId="571abe31-93c7-41ff-a263-28d5ea295131" providerId="ADAL" clId="{38742D55-E42C-4041-ADBB-87F4035D9D36}" dt="2024-01-21T20:51:26.293" v="69" actId="20577"/>
          <ac:spMkLst>
            <pc:docMk/>
            <pc:sldMk cId="4285223946" sldId="262"/>
            <ac:spMk id="3" creationId="{00000000-0000-0000-0000-000000000000}"/>
          </ac:spMkLst>
        </pc:spChg>
        <pc:spChg chg="add del">
          <ac:chgData name="Nika Miličević" userId="571abe31-93c7-41ff-a263-28d5ea295131" providerId="ADAL" clId="{38742D55-E42C-4041-ADBB-87F4035D9D36}" dt="2024-01-21T20:35:17.309" v="1" actId="478"/>
          <ac:spMkLst>
            <pc:docMk/>
            <pc:sldMk cId="4285223946" sldId="262"/>
            <ac:spMk id="5" creationId="{FB090D54-3049-5C46-AE7B-2345047ED179}"/>
          </ac:spMkLst>
        </pc:spChg>
        <pc:spChg chg="add del">
          <ac:chgData name="Nika Miličević" userId="571abe31-93c7-41ff-a263-28d5ea295131" providerId="ADAL" clId="{38742D55-E42C-4041-ADBB-87F4035D9D36}" dt="2024-01-21T20:35:25.915" v="4" actId="478"/>
          <ac:spMkLst>
            <pc:docMk/>
            <pc:sldMk cId="4285223946" sldId="262"/>
            <ac:spMk id="6" creationId="{E7D1617B-4F15-1102-D56B-8E51EFB7C8D6}"/>
          </ac:spMkLst>
        </pc:spChg>
        <pc:spChg chg="add mod">
          <ac:chgData name="Nika Miličević" userId="571abe31-93c7-41ff-a263-28d5ea295131" providerId="ADAL" clId="{38742D55-E42C-4041-ADBB-87F4035D9D36}" dt="2024-01-21T20:35:24.500" v="3" actId="478"/>
          <ac:spMkLst>
            <pc:docMk/>
            <pc:sldMk cId="4285223946" sldId="262"/>
            <ac:spMk id="7" creationId="{B93B485A-208F-DF08-01FA-C4C870101D4E}"/>
          </ac:spMkLst>
        </pc:spChg>
        <pc:picChg chg="add mod">
          <ac:chgData name="Nika Miličević" userId="571abe31-93c7-41ff-a263-28d5ea295131" providerId="ADAL" clId="{38742D55-E42C-4041-ADBB-87F4035D9D36}" dt="2024-01-21T21:00:51.390" v="153" actId="962"/>
          <ac:picMkLst>
            <pc:docMk/>
            <pc:sldMk cId="4285223946" sldId="262"/>
            <ac:picMk id="9" creationId="{958B68FD-FEC8-5225-B887-C0749849AE4F}"/>
          </ac:picMkLst>
        </pc:picChg>
      </pc:sldChg>
      <pc:sldChg chg="modSp mod modTransition">
        <pc:chgData name="Nika Miličević" userId="571abe31-93c7-41ff-a263-28d5ea295131" providerId="ADAL" clId="{38742D55-E42C-4041-ADBB-87F4035D9D36}" dt="2024-01-21T20:59:26.795" v="135" actId="207"/>
        <pc:sldMkLst>
          <pc:docMk/>
          <pc:sldMk cId="48259320" sldId="263"/>
        </pc:sldMkLst>
        <pc:spChg chg="mod">
          <ac:chgData name="Nika Miličević" userId="571abe31-93c7-41ff-a263-28d5ea295131" providerId="ADAL" clId="{38742D55-E42C-4041-ADBB-87F4035D9D36}" dt="2024-01-21T20:59:26.795" v="135" actId="207"/>
          <ac:spMkLst>
            <pc:docMk/>
            <pc:sldMk cId="48259320" sldId="263"/>
            <ac:spMk id="2" creationId="{00000000-0000-0000-0000-000000000000}"/>
          </ac:spMkLst>
        </pc:spChg>
        <pc:spChg chg="mod">
          <ac:chgData name="Nika Miličević" userId="571abe31-93c7-41ff-a263-28d5ea295131" providerId="ADAL" clId="{38742D55-E42C-4041-ADBB-87F4035D9D36}" dt="2024-01-21T20:59:25.462" v="134" actId="207"/>
          <ac:spMkLst>
            <pc:docMk/>
            <pc:sldMk cId="48259320" sldId="263"/>
            <ac:spMk id="3" creationId="{00000000-0000-0000-0000-000000000000}"/>
          </ac:spMkLst>
        </pc:spChg>
      </pc:sldChg>
      <pc:sldChg chg="modSp mod modTransition">
        <pc:chgData name="Nika Miličević" userId="571abe31-93c7-41ff-a263-28d5ea295131" providerId="ADAL" clId="{38742D55-E42C-4041-ADBB-87F4035D9D36}" dt="2024-01-21T20:58:48.185" v="133"/>
        <pc:sldMkLst>
          <pc:docMk/>
          <pc:sldMk cId="3641737146" sldId="264"/>
        </pc:sldMkLst>
        <pc:spChg chg="mod">
          <ac:chgData name="Nika Miličević" userId="571abe31-93c7-41ff-a263-28d5ea295131" providerId="ADAL" clId="{38742D55-E42C-4041-ADBB-87F4035D9D36}" dt="2024-01-21T20:52:30.607" v="73" actId="207"/>
          <ac:spMkLst>
            <pc:docMk/>
            <pc:sldMk cId="3641737146" sldId="264"/>
            <ac:spMk id="2" creationId="{00000000-0000-0000-0000-000000000000}"/>
          </ac:spMkLst>
        </pc:spChg>
        <pc:spChg chg="mod">
          <ac:chgData name="Nika Miličević" userId="571abe31-93c7-41ff-a263-28d5ea295131" providerId="ADAL" clId="{38742D55-E42C-4041-ADBB-87F4035D9D36}" dt="2024-01-21T20:52:27.693" v="72" actId="403"/>
          <ac:spMkLst>
            <pc:docMk/>
            <pc:sldMk cId="3641737146" sldId="264"/>
            <ac:spMk id="3" creationId="{00000000-0000-0000-0000-000000000000}"/>
          </ac:spMkLst>
        </pc:spChg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1667652035" sldId="265"/>
        </pc:sldMkLst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627070223" sldId="266"/>
        </pc:sldMkLst>
      </pc:sldChg>
      <pc:sldChg chg="modSp mod modTransition">
        <pc:chgData name="Nika Miličević" userId="571abe31-93c7-41ff-a263-28d5ea295131" providerId="ADAL" clId="{38742D55-E42C-4041-ADBB-87F4035D9D36}" dt="2024-01-21T21:05:13.503" v="166" actId="20577"/>
        <pc:sldMkLst>
          <pc:docMk/>
          <pc:sldMk cId="1861637391" sldId="267"/>
        </pc:sldMkLst>
        <pc:spChg chg="mod">
          <ac:chgData name="Nika Miličević" userId="571abe31-93c7-41ff-a263-28d5ea295131" providerId="ADAL" clId="{38742D55-E42C-4041-ADBB-87F4035D9D36}" dt="2024-01-21T21:05:13.503" v="166" actId="20577"/>
          <ac:spMkLst>
            <pc:docMk/>
            <pc:sldMk cId="1861637391" sldId="267"/>
            <ac:spMk id="3" creationId="{BB25594F-BF9B-7E8C-4838-E7F461B3F7C7}"/>
          </ac:spMkLst>
        </pc:spChg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3064874952" sldId="268"/>
        </pc:sldMkLst>
      </pc:sldChg>
      <pc:sldChg chg="modTransition">
        <pc:chgData name="Nika Miličević" userId="571abe31-93c7-41ff-a263-28d5ea295131" providerId="ADAL" clId="{38742D55-E42C-4041-ADBB-87F4035D9D36}" dt="2024-01-21T20:58:48.185" v="133"/>
        <pc:sldMkLst>
          <pc:docMk/>
          <pc:sldMk cId="63072912" sldId="269"/>
        </pc:sldMkLst>
      </pc:sldChg>
      <pc:sldChg chg="modSp mod modTransition">
        <pc:chgData name="Nika Miličević" userId="571abe31-93c7-41ff-a263-28d5ea295131" providerId="ADAL" clId="{38742D55-E42C-4041-ADBB-87F4035D9D36}" dt="2024-01-21T21:07:32.901" v="173" actId="404"/>
        <pc:sldMkLst>
          <pc:docMk/>
          <pc:sldMk cId="820626479" sldId="270"/>
        </pc:sldMkLst>
        <pc:spChg chg="mod">
          <ac:chgData name="Nika Miličević" userId="571abe31-93c7-41ff-a263-28d5ea295131" providerId="ADAL" clId="{38742D55-E42C-4041-ADBB-87F4035D9D36}" dt="2024-01-21T21:07:32.901" v="173" actId="404"/>
          <ac:spMkLst>
            <pc:docMk/>
            <pc:sldMk cId="820626479" sldId="270"/>
            <ac:spMk id="3" creationId="{A85825B0-D0A8-43F0-9DF4-7D08528577DA}"/>
          </ac:spMkLst>
        </pc:spChg>
      </pc:sldChg>
      <pc:sldMasterChg chg="modTransition modSldLayout">
        <pc:chgData name="Nika Miličević" userId="571abe31-93c7-41ff-a263-28d5ea295131" providerId="ADAL" clId="{38742D55-E42C-4041-ADBB-87F4035D9D36}" dt="2024-01-21T20:58:48.185" v="133"/>
        <pc:sldMasterMkLst>
          <pc:docMk/>
          <pc:sldMasterMk cId="3580548184" sldId="2147483687"/>
        </pc:sldMasterMkLst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3177211245" sldId="2147483688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1514758249" sldId="2147483689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2310347957" sldId="2147483690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2348255563" sldId="2147483691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2842377240" sldId="2147483692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4084370870" sldId="2147483693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3888929744" sldId="2147483694"/>
          </pc:sldLayoutMkLst>
        </pc:sldLayoutChg>
        <pc:sldLayoutChg chg="modTransition">
          <pc:chgData name="Nika Miličević" userId="571abe31-93c7-41ff-a263-28d5ea295131" providerId="ADAL" clId="{38742D55-E42C-4041-ADBB-87F4035D9D36}" dt="2024-01-21T20:58:48.185" v="133"/>
          <pc:sldLayoutMkLst>
            <pc:docMk/>
            <pc:sldMasterMk cId="3580548184" sldId="2147483687"/>
            <pc:sldLayoutMk cId="432828595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21.01.2024.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1pPr>
              <a:defRPr sz="24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Courier New" panose="02070309020205020404" pitchFamily="49" charset="0"/>
              <a:buChar char="o"/>
              <a:defRPr sz="1600"/>
            </a:lvl3pPr>
            <a:lvl4pPr marL="1600200" indent="-228600">
              <a:buFont typeface="Franklin Gothic Book" panose="020B0503020102020204" pitchFamily="34" charset="0"/>
              <a:buChar char="―"/>
              <a:defRPr sz="14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21.01.2024.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21.01.2024.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Digitalizacija</a:t>
            </a:r>
            <a:br>
              <a:rPr lang="en-US" dirty="0"/>
            </a:br>
            <a:r>
              <a:rPr lang="hr-HR" sz="4400" dirty="0"/>
              <a:t>Inženjerski pristup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provedena su 4 testa osnovnih funkcionalnosti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Pokušaj prijave s pogrešnim podacima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Prijava s ispravnim podacima te zatim odjava koja ponovo dovodi do stranice za prijavu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Promjena lozinke za prijavljenog korisnika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Ukoliko je trenutna lozinka pogrešno unesena ili je nova lozinka jednaka trenutnoj, sustav to javlja korisniku te ne dozvoljava promjenu lozinke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Nakon uspješne promjene lozinke, sustav daje poruku potvrde korisniku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Dodavanje novog zaposlenika od strane direktora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U slučaju pokušaja dodavanja novog korisnika s istim korisničkim imenom kao neki postojeći korisnik, sustav javlja grešku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Nakon uspješnog dodavanja novog zaposlenika, sustav daje poruku potvrde direktoru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i="1" dirty="0" err="1"/>
              <a:t>React</a:t>
            </a:r>
            <a:endParaRPr lang="hr-HR" i="1" dirty="0"/>
          </a:p>
          <a:p>
            <a:pPr lvl="1">
              <a:lnSpc>
                <a:spcPct val="100000"/>
              </a:lnSpc>
            </a:pPr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i="1" dirty="0" err="1"/>
              <a:t>Django</a:t>
            </a:r>
            <a:endParaRPr lang="hr-HR" i="1" dirty="0"/>
          </a:p>
          <a:p>
            <a:pPr lvl="1">
              <a:lnSpc>
                <a:spcPct val="100000"/>
              </a:lnSpc>
            </a:pPr>
            <a:r>
              <a:rPr lang="hr-HR" i="1" dirty="0"/>
              <a:t>Baza podataka: 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PostgreSQL</a:t>
            </a:r>
            <a:endParaRPr lang="hr-HR" dirty="0"/>
          </a:p>
          <a:p>
            <a:pPr>
              <a:lnSpc>
                <a:spcPct val="100000"/>
              </a:lnSpc>
            </a:pPr>
            <a:r>
              <a:rPr lang="hr-HR" sz="2400" dirty="0"/>
              <a:t>Korišteni alati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Programska podrška: </a:t>
            </a:r>
            <a:r>
              <a:rPr lang="hr-HR" sz="1800" b="0" i="1" u="none" strike="noStrike" dirty="0" err="1">
                <a:effectLst/>
                <a:latin typeface="Franklin Gothic Book" panose="020B0503020102020204" pitchFamily="34" charset="0"/>
              </a:rPr>
              <a:t>Tesseract</a:t>
            </a:r>
            <a:r>
              <a:rPr lang="hr-HR" sz="1800" b="0" i="1" u="none" strike="noStrike" dirty="0">
                <a:effectLst/>
                <a:latin typeface="Franklin Gothic Book" panose="020B0503020102020204" pitchFamily="34" charset="0"/>
              </a:rPr>
              <a:t> </a:t>
            </a:r>
            <a:endParaRPr lang="hr-HR" dirty="0"/>
          </a:p>
          <a:p>
            <a:pPr lvl="1">
              <a:lnSpc>
                <a:spcPct val="100000"/>
              </a:lnSpc>
            </a:pPr>
            <a:r>
              <a:rPr lang="hr-HR" dirty="0"/>
              <a:t>Dokumentacija: </a:t>
            </a:r>
            <a:r>
              <a:rPr lang="hr-HR" i="1" dirty="0" err="1"/>
              <a:t>Latex</a:t>
            </a:r>
            <a:endParaRPr lang="hr-HR" dirty="0"/>
          </a:p>
          <a:p>
            <a:pPr lvl="1">
              <a:lnSpc>
                <a:spcPct val="100000"/>
              </a:lnSpc>
            </a:pPr>
            <a:r>
              <a:rPr lang="hr-HR" dirty="0"/>
              <a:t>Komunikacija: </a:t>
            </a:r>
            <a:r>
              <a:rPr lang="hr-HR" i="1" dirty="0" err="1"/>
              <a:t>Discord</a:t>
            </a:r>
            <a:r>
              <a:rPr lang="hr-HR" i="1" dirty="0"/>
              <a:t>, WhatsApp</a:t>
            </a:r>
            <a:endParaRPr lang="hr-HR" dirty="0"/>
          </a:p>
          <a:p>
            <a:pPr lvl="1">
              <a:lnSpc>
                <a:spcPct val="100000"/>
              </a:lnSpc>
            </a:pPr>
            <a:r>
              <a:rPr lang="hr-HR" dirty="0"/>
              <a:t>Upravljanje: </a:t>
            </a:r>
            <a:r>
              <a:rPr lang="hr-HR" i="1" dirty="0" err="1"/>
              <a:t>Git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Zahtjevi → dizajn → implementacija → testiranje → </a:t>
            </a:r>
            <a:r>
              <a:rPr lang="hr-HR" sz="1800" dirty="0" err="1"/>
              <a:t>deployment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dirty="0"/>
              <a:t>Naš je proces razvoja bio najsličniji </a:t>
            </a:r>
            <a:r>
              <a:rPr lang="hr-HR" dirty="0" err="1"/>
              <a:t>vodopadnom</a:t>
            </a:r>
            <a:r>
              <a:rPr lang="hr-HR" dirty="0"/>
              <a:t> SDLC modelu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6" name="AutoShape 4" descr="Stock ilustrace Agilní Vs Vodopád Metodika Pro Vývoj Softwaru Diagram  Životního Cyklu – stáhnout obrázek nyní - iStock">
            <a:extLst>
              <a:ext uri="{FF2B5EF4-FFF2-40B4-BE49-F238E27FC236}">
                <a16:creationId xmlns:a16="http://schemas.microsoft.com/office/drawing/2014/main" id="{E7D1617B-4F15-1102-D56B-8E51EFB7C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R"/>
          </a:p>
        </p:txBody>
      </p:sp>
      <p:pic>
        <p:nvPicPr>
          <p:cNvPr id="9" name="Picture 8" descr="link: https://www.google.com/url?sa=i&amp;url=https%3A%2F%2Fwww.vecteezy.com%2Fvector-art%2F7388691-the-waterfall-model-infographic-vector-is-used-in-software-engineering-or-software-development-processes-the-illustration-has-6-steps-like-agile-methodology-or-design-thinking-for-application-system&amp;psig=AOvVaw0y22Nvr6qN45oCfjm4QViC&amp;ust=1705956239709000&amp;source=images&amp;cd=vfe&amp;opi=89978449&amp;ved=0CBMQjRxqGAoTCODumLGs74MDFQAAAAAdAAAAABCFAQ">
            <a:extLst>
              <a:ext uri="{FF2B5EF4-FFF2-40B4-BE49-F238E27FC236}">
                <a16:creationId xmlns:a16="http://schemas.microsoft.com/office/drawing/2014/main" id="{958B68FD-FEC8-5225-B887-C0749849A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0" y="2442357"/>
            <a:ext cx="7200000" cy="40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84CC-698C-A07F-B89B-24206B29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2532-448C-80AE-233C-4735C984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25B0-D0A8-43F0-9DF4-7D085285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</a:p>
          <a:p>
            <a:pPr lvl="1"/>
            <a:r>
              <a:rPr lang="hr-HR" dirty="0"/>
              <a:t>Vilim </a:t>
            </a:r>
            <a:r>
              <a:rPr lang="hr-HR" dirty="0" err="1"/>
              <a:t>Branica</a:t>
            </a:r>
            <a:endParaRPr lang="hr-HR" dirty="0"/>
          </a:p>
          <a:p>
            <a:pPr lvl="2"/>
            <a:r>
              <a:rPr lang="hr-HR" sz="1400" dirty="0"/>
              <a:t>95 sati</a:t>
            </a:r>
          </a:p>
          <a:p>
            <a:pPr lvl="1"/>
            <a:r>
              <a:rPr lang="hr-HR" dirty="0"/>
              <a:t>Tomislav Čupić</a:t>
            </a:r>
          </a:p>
          <a:p>
            <a:pPr lvl="2"/>
            <a:r>
              <a:rPr lang="hr-HR" sz="1400" dirty="0"/>
              <a:t>39 sati</a:t>
            </a:r>
          </a:p>
          <a:p>
            <a:pPr lvl="1"/>
            <a:r>
              <a:rPr lang="hr-HR" dirty="0"/>
              <a:t>Filip </a:t>
            </a:r>
            <a:r>
              <a:rPr lang="hr-HR" dirty="0" err="1"/>
              <a:t>Krilčić</a:t>
            </a:r>
            <a:endParaRPr lang="hr-HR" dirty="0"/>
          </a:p>
          <a:p>
            <a:pPr lvl="2"/>
            <a:r>
              <a:rPr lang="hr-HR" sz="1400" dirty="0"/>
              <a:t>55.5 sati</a:t>
            </a:r>
          </a:p>
          <a:p>
            <a:pPr lvl="1"/>
            <a:r>
              <a:rPr lang="hr-HR" dirty="0"/>
              <a:t>Nika Miličević</a:t>
            </a:r>
          </a:p>
          <a:p>
            <a:pPr lvl="2"/>
            <a:r>
              <a:rPr lang="hr-HR" sz="1400" dirty="0"/>
              <a:t>38 sati</a:t>
            </a:r>
          </a:p>
          <a:p>
            <a:pPr lvl="1"/>
            <a:r>
              <a:rPr lang="hr-HR" dirty="0"/>
              <a:t>Lovro Mužar</a:t>
            </a:r>
          </a:p>
          <a:p>
            <a:pPr lvl="2"/>
            <a:r>
              <a:rPr lang="hr-HR" sz="1400" dirty="0"/>
              <a:t>107 sati</a:t>
            </a:r>
          </a:p>
          <a:p>
            <a:pPr lvl="1"/>
            <a:r>
              <a:rPr lang="hr-HR" dirty="0"/>
              <a:t>Zvonimir </a:t>
            </a:r>
            <a:r>
              <a:rPr lang="hr-HR" dirty="0" err="1"/>
              <a:t>Pipić</a:t>
            </a:r>
            <a:endParaRPr lang="hr-HR" dirty="0"/>
          </a:p>
          <a:p>
            <a:pPr lvl="2"/>
            <a:r>
              <a:rPr lang="hr-HR" sz="1400" dirty="0"/>
              <a:t>30.5 sati</a:t>
            </a:r>
          </a:p>
          <a:p>
            <a:pPr lvl="1"/>
            <a:r>
              <a:rPr lang="hr-HR" dirty="0"/>
              <a:t>Marko </a:t>
            </a:r>
            <a:r>
              <a:rPr lang="hr-HR" dirty="0" err="1"/>
              <a:t>Šelendić</a:t>
            </a:r>
            <a:endParaRPr lang="hr-HR" dirty="0"/>
          </a:p>
          <a:p>
            <a:pPr lvl="2"/>
            <a:r>
              <a:rPr lang="hr-HR" sz="1400" dirty="0"/>
              <a:t>67 sati</a:t>
            </a:r>
            <a:endParaRPr lang="hr-HR" sz="1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B4DE0-7CD9-0D45-9F4A-742F634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626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Iskustva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/>
          <a:lstStyle/>
          <a:p>
            <a:r>
              <a:rPr lang="hr-HR" dirty="0"/>
              <a:t>Dobar timski rad i komunikacija</a:t>
            </a:r>
          </a:p>
          <a:p>
            <a:r>
              <a:rPr lang="hr-HR" dirty="0"/>
              <a:t>Kvalitetno izvršavanje pojedinih zadataka i obaveza</a:t>
            </a:r>
          </a:p>
          <a:p>
            <a:r>
              <a:rPr lang="hr-HR" dirty="0"/>
              <a:t>Pridržavanje rokova dogovorenih pri početku rada na projektu te pojedinih rokova zadanih od strane voditelja moglo je biti bolje izvršeno</a:t>
            </a:r>
          </a:p>
          <a:p>
            <a:r>
              <a:rPr lang="hr-HR" dirty="0"/>
              <a:t>Raspodjela posla i vrijeme uloženo neravnomjerno raspoređeno</a:t>
            </a:r>
          </a:p>
          <a:p>
            <a:pPr lvl="1"/>
            <a:r>
              <a:rPr lang="hr-HR" dirty="0"/>
              <a:t>posljedica nejednake količine predznanja članova 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E-mail adrese članova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Vilim 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Branica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 -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vbranica@gmail.com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Tomislav Čupić -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cupic.tomislav@gmail.com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Filip 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Krilčić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 -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filip.krilcic@gmail.com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Nika Miličević – nika.milicevic20002@gmail.com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Lovro Mužar - lovromuzar1@gmail.com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Zvonimir 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Pipić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 -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zvonimir.pipic@gmail.com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Marko 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Šelendić</a:t>
            </a:r>
            <a:r>
              <a:rPr lang="hr-HR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 - </a:t>
            </a:r>
            <a:r>
              <a:rPr lang="hr-HR" b="0" i="0" u="none" strike="noStrike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markselendic@gmail.com</a:t>
            </a:r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/>
          <a:lstStyle/>
          <a:p>
            <a:r>
              <a:rPr lang="hr-HR" dirty="0"/>
              <a:t>Članovi tima</a:t>
            </a:r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Arhitektura sustava</a:t>
            </a:r>
          </a:p>
          <a:p>
            <a:r>
              <a:rPr lang="hr-HR" dirty="0"/>
              <a:t>Ispitivanje sustava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  <a:p>
            <a:r>
              <a:rPr lang="hr-HR" dirty="0"/>
              <a:t>E-mail adrese članova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Vilim </a:t>
            </a:r>
            <a:r>
              <a:rPr lang="hr-HR" sz="2400" dirty="0" err="1"/>
              <a:t>Branica</a:t>
            </a:r>
            <a:r>
              <a:rPr lang="hr-HR" sz="2400" dirty="0"/>
              <a:t> - voditelj</a:t>
            </a:r>
          </a:p>
          <a:p>
            <a:pPr lvl="1"/>
            <a:r>
              <a:rPr lang="hr-HR" sz="1800" dirty="0"/>
              <a:t>Izrada </a:t>
            </a:r>
            <a:r>
              <a:rPr lang="hr-HR" sz="1800" dirty="0" err="1"/>
              <a:t>backenda</a:t>
            </a:r>
            <a:r>
              <a:rPr lang="hr-HR" sz="1800" dirty="0"/>
              <a:t>, povezivanje </a:t>
            </a:r>
            <a:r>
              <a:rPr lang="hr-HR" sz="1800" dirty="0" err="1"/>
              <a:t>frontenda</a:t>
            </a:r>
            <a:r>
              <a:rPr lang="hr-HR" sz="1800" dirty="0"/>
              <a:t> i </a:t>
            </a:r>
            <a:r>
              <a:rPr lang="hr-HR" sz="1800" dirty="0" err="1"/>
              <a:t>backenda</a:t>
            </a:r>
            <a:endParaRPr lang="hr-HR" sz="1800" dirty="0"/>
          </a:p>
          <a:p>
            <a:r>
              <a:rPr lang="hr-HR" sz="2400" dirty="0"/>
              <a:t>Tomislav Čupić</a:t>
            </a:r>
          </a:p>
          <a:p>
            <a:pPr lvl="1"/>
            <a:r>
              <a:rPr lang="hr-HR" sz="1800" dirty="0"/>
              <a:t>Izrada </a:t>
            </a:r>
            <a:r>
              <a:rPr lang="hr-HR" sz="1800" dirty="0" err="1"/>
              <a:t>frontenda</a:t>
            </a:r>
            <a:r>
              <a:rPr lang="hr-HR" sz="1800" dirty="0"/>
              <a:t> i dokumentacije</a:t>
            </a:r>
          </a:p>
          <a:p>
            <a:r>
              <a:rPr lang="hr-HR" sz="2400" dirty="0"/>
              <a:t>Filip </a:t>
            </a:r>
            <a:r>
              <a:rPr lang="hr-HR" sz="2400" dirty="0" err="1"/>
              <a:t>Krilčić</a:t>
            </a:r>
            <a:endParaRPr lang="hr-HR" sz="2400" dirty="0"/>
          </a:p>
          <a:p>
            <a:pPr lvl="1"/>
            <a:r>
              <a:rPr lang="hr-HR" sz="1800" dirty="0"/>
              <a:t>Izrada </a:t>
            </a:r>
            <a:r>
              <a:rPr lang="hr-HR" sz="1800" dirty="0" err="1"/>
              <a:t>backenda</a:t>
            </a:r>
            <a:r>
              <a:rPr lang="hr-HR" sz="1800" dirty="0"/>
              <a:t> i baze podataka</a:t>
            </a:r>
          </a:p>
          <a:p>
            <a:r>
              <a:rPr lang="hr-HR" sz="2400" dirty="0"/>
              <a:t>Nika Miličević</a:t>
            </a:r>
          </a:p>
          <a:p>
            <a:pPr lvl="1"/>
            <a:r>
              <a:rPr lang="hr-HR" sz="1800" dirty="0"/>
              <a:t>Izrada UML dijagrama i dokumentacije</a:t>
            </a:r>
          </a:p>
          <a:p>
            <a:r>
              <a:rPr lang="hr-HR" sz="2400" dirty="0"/>
              <a:t>Lovro Mužar</a:t>
            </a:r>
          </a:p>
          <a:p>
            <a:pPr lvl="1"/>
            <a:r>
              <a:rPr lang="hr-HR" sz="1800" dirty="0"/>
              <a:t>Implementacija OCR-a, </a:t>
            </a:r>
            <a:r>
              <a:rPr lang="hr-HR" sz="1800" dirty="0" err="1"/>
              <a:t>deployment</a:t>
            </a:r>
            <a:endParaRPr lang="hr-HR" sz="1800" dirty="0"/>
          </a:p>
          <a:p>
            <a:r>
              <a:rPr lang="hr-HR" sz="2400" dirty="0"/>
              <a:t>Zvonimir </a:t>
            </a:r>
            <a:r>
              <a:rPr lang="hr-HR" sz="2400" dirty="0" err="1"/>
              <a:t>Pipić</a:t>
            </a:r>
            <a:endParaRPr lang="hr-HR" sz="2400" dirty="0"/>
          </a:p>
          <a:p>
            <a:pPr lvl="1"/>
            <a:r>
              <a:rPr lang="hr-HR" sz="1800" dirty="0"/>
              <a:t>Izrada </a:t>
            </a:r>
            <a:r>
              <a:rPr lang="hr-HR" sz="1800" dirty="0" err="1"/>
              <a:t>frontenda</a:t>
            </a:r>
            <a:r>
              <a:rPr lang="hr-HR" sz="1800" dirty="0"/>
              <a:t>, povezivanje na vanjski API za </a:t>
            </a:r>
            <a:r>
              <a:rPr lang="hr-HR" sz="1800" dirty="0" err="1"/>
              <a:t>upload</a:t>
            </a:r>
            <a:r>
              <a:rPr lang="hr-HR" sz="1800" dirty="0"/>
              <a:t> slike</a:t>
            </a:r>
          </a:p>
          <a:p>
            <a:r>
              <a:rPr lang="hr-HR" sz="2400" dirty="0"/>
              <a:t>Marko </a:t>
            </a:r>
            <a:r>
              <a:rPr lang="hr-HR" sz="2400" dirty="0" err="1"/>
              <a:t>Šelendić</a:t>
            </a:r>
            <a:endParaRPr lang="hr-HR" sz="2400" dirty="0"/>
          </a:p>
          <a:p>
            <a:pPr lvl="1"/>
            <a:r>
              <a:rPr lang="hr-HR" sz="1800" dirty="0"/>
              <a:t>Izrada </a:t>
            </a:r>
            <a:r>
              <a:rPr lang="hr-HR" sz="1800" dirty="0" err="1"/>
              <a:t>frontenda</a:t>
            </a:r>
            <a:r>
              <a:rPr lang="hr-HR" sz="1800" dirty="0"/>
              <a:t>, povezivanje </a:t>
            </a:r>
            <a:r>
              <a:rPr lang="hr-HR" sz="1800" dirty="0" err="1"/>
              <a:t>frontenda</a:t>
            </a:r>
            <a:r>
              <a:rPr lang="hr-HR" sz="1800" dirty="0"/>
              <a:t> i </a:t>
            </a:r>
            <a:r>
              <a:rPr lang="hr-HR" sz="1800" dirty="0" err="1"/>
              <a:t>backenda</a:t>
            </a:r>
            <a:endParaRPr lang="hr-H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Osnovna ideja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Web-aplikacija za digitalizaciju dokumenata iz fotografija korištenjem OCR-a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Cilj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Omogućavanje jednostavne i učinkovite digitalizacija dokumenata iz fotografija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Svrha razvoja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Olakšavanje generiranja tekstualnih dokumenata iz fotografija te upravljanje istima za zaposlenike tvrtke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Slični programski proizvodi na tržištu</a:t>
            </a:r>
          </a:p>
          <a:p>
            <a:pPr lvl="1">
              <a:lnSpc>
                <a:spcPct val="100000"/>
              </a:lnSpc>
            </a:pPr>
            <a:r>
              <a:rPr lang="hr-HR" sz="1800" i="1" dirty="0"/>
              <a:t>Adobe </a:t>
            </a:r>
            <a:r>
              <a:rPr lang="hr-HR" sz="1800" i="1" dirty="0" err="1"/>
              <a:t>Scan</a:t>
            </a:r>
            <a:r>
              <a:rPr lang="hr-HR" sz="1800" dirty="0"/>
              <a:t>, </a:t>
            </a:r>
            <a:r>
              <a:rPr lang="hr-HR" sz="1800" i="1" dirty="0"/>
              <a:t>Apple Notes</a:t>
            </a:r>
            <a:r>
              <a:rPr lang="hr-HR" sz="1800" dirty="0"/>
              <a:t>, </a:t>
            </a:r>
            <a:r>
              <a:rPr lang="hr-HR" sz="1800" i="1" dirty="0" err="1"/>
              <a:t>CamScanner</a:t>
            </a:r>
            <a:r>
              <a:rPr lang="hr-HR" sz="1800" dirty="0"/>
              <a:t>, </a:t>
            </a:r>
            <a:r>
              <a:rPr lang="hr-HR" sz="1800" i="1" dirty="0" err="1"/>
              <a:t>iScanner</a:t>
            </a:r>
            <a:endParaRPr lang="hr-HR" sz="1800" i="1" dirty="0"/>
          </a:p>
          <a:p>
            <a:pPr lvl="2">
              <a:lnSpc>
                <a:spcPct val="100000"/>
              </a:lnSpc>
            </a:pPr>
            <a:r>
              <a:rPr lang="hr-HR" sz="1400" dirty="0"/>
              <a:t>Mobilne aplikacije za digitalizaciju dokumenata koje koriste OCR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Usporedbe značajki</a:t>
            </a:r>
          </a:p>
          <a:p>
            <a:pPr lvl="2">
              <a:lnSpc>
                <a:spcPct val="100000"/>
              </a:lnSpc>
            </a:pPr>
            <a:r>
              <a:rPr lang="hr-HR" sz="1400" dirty="0"/>
              <a:t>Naš je proizvod namijenjen za tvrtke, a gore navedeni su za opće korištenje</a:t>
            </a:r>
            <a:endParaRPr lang="hr-HR" sz="1800" dirty="0"/>
          </a:p>
          <a:p>
            <a:pPr lvl="2">
              <a:lnSpc>
                <a:spcPct val="100000"/>
              </a:lnSpc>
            </a:pPr>
            <a:r>
              <a:rPr lang="hr-HR" sz="1400" dirty="0"/>
              <a:t>Ti su proizvodi mobilne aplikacije, naš je web-aplikacija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79E17E48-85E3-1E47-E2F3-C60CBF05F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56" y="1680620"/>
            <a:ext cx="4497970" cy="4348800"/>
          </a:xfrm>
          <a:prstGeom prst="rect">
            <a:avLst/>
          </a:prstGeom>
        </p:spPr>
      </p:pic>
      <p:pic>
        <p:nvPicPr>
          <p:cNvPr id="14" name="Picture 13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0496D21D-9F64-B4BF-4FC6-23327E28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214" y="1680620"/>
            <a:ext cx="4661786" cy="435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Glavni funkcionalni zahtjevi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6F062-E8DE-3334-CB8D-EC598098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74FC-D736-AF39-01BD-1CEF8305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594F-BF9B-7E8C-4838-E7F461B3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6"/>
            <a:ext cx="7886700" cy="51169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latin typeface="Kp"/>
              </a:rPr>
              <a:t>R</a:t>
            </a:r>
            <a:r>
              <a:rPr lang="hr-HR" sz="1800" dirty="0">
                <a:effectLst/>
                <a:latin typeface="Kp"/>
              </a:rPr>
              <a:t>ad </a:t>
            </a:r>
            <a:r>
              <a:rPr lang="hr-HR" sz="1800" dirty="0" err="1">
                <a:effectLst/>
                <a:latin typeface="Kp"/>
              </a:rPr>
              <a:t>više</a:t>
            </a:r>
            <a:r>
              <a:rPr lang="hr-HR" sz="1800" dirty="0">
                <a:effectLst/>
                <a:latin typeface="Kp"/>
              </a:rPr>
              <a:t> korisnika u stvarnom vremenu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latin typeface="Kp"/>
              </a:rPr>
              <a:t>Vrijeme odziva </a:t>
            </a:r>
            <a:r>
              <a:rPr lang="hr-HR" dirty="0">
                <a:latin typeface="Kp"/>
              </a:rPr>
              <a:t>sustava za bilo koju akciju korisnika</a:t>
            </a:r>
            <a:r>
              <a:rPr lang="hr-HR" sz="2400" dirty="0">
                <a:latin typeface="Kp"/>
              </a:rPr>
              <a:t> </a:t>
            </a:r>
            <a:r>
              <a:rPr lang="hr-HR" sz="1900" dirty="0">
                <a:latin typeface="Kp"/>
              </a:rPr>
              <a:t>traje</a:t>
            </a:r>
            <a:r>
              <a:rPr lang="hr-HR" sz="2400" dirty="0">
                <a:latin typeface="Kp"/>
              </a:rPr>
              <a:t> </a:t>
            </a:r>
            <a:r>
              <a:rPr lang="hr-HR" sz="1800" dirty="0">
                <a:effectLst/>
                <a:latin typeface="Kp"/>
              </a:rPr>
              <a:t>nekoliko sekundi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latin typeface="Kp"/>
              </a:rPr>
              <a:t>I</a:t>
            </a:r>
            <a:r>
              <a:rPr lang="hr-HR" sz="1800" dirty="0">
                <a:effectLst/>
                <a:latin typeface="Kp"/>
              </a:rPr>
              <a:t>stovremeno učitavanje 50 slika s minimalnim gubicima brzine odziva 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latin typeface="Kp"/>
              </a:rPr>
              <a:t>Hrvatska i engleska abeceda podržane od </a:t>
            </a:r>
            <a:r>
              <a:rPr lang="hr-HR" dirty="0">
                <a:latin typeface="Kp"/>
              </a:rPr>
              <a:t>k</a:t>
            </a:r>
            <a:r>
              <a:rPr lang="hr-HR" sz="1800" dirty="0">
                <a:effectLst/>
                <a:latin typeface="Kp"/>
              </a:rPr>
              <a:t>orisničkog </a:t>
            </a:r>
            <a:r>
              <a:rPr lang="hr-HR" sz="1800" dirty="0" err="1">
                <a:effectLst/>
                <a:latin typeface="Kp"/>
              </a:rPr>
              <a:t>su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elja</a:t>
            </a:r>
            <a:r>
              <a:rPr lang="hr-HR" sz="1800" dirty="0">
                <a:effectLst/>
                <a:latin typeface="Kp"/>
              </a:rPr>
              <a:t> i sustava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latin typeface="Kp"/>
              </a:rPr>
              <a:t>Veza s bazom podataka vrlo dobro zaštićena, brza i otporna na vanjske </a:t>
            </a:r>
            <a:r>
              <a:rPr lang="hr-HR" sz="1800" dirty="0" err="1">
                <a:effectLst/>
                <a:latin typeface="Kp"/>
              </a:rPr>
              <a:t>greške</a:t>
            </a:r>
            <a:r>
              <a:rPr lang="hr-HR" sz="1800" dirty="0">
                <a:effectLst/>
                <a:latin typeface="Kp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latin typeface="Kp"/>
              </a:rPr>
              <a:t>Jednostavno i intuitivno </a:t>
            </a:r>
            <a:r>
              <a:rPr lang="hr-HR" dirty="0" err="1">
                <a:latin typeface="Kp"/>
              </a:rPr>
              <a:t>k</a:t>
            </a:r>
            <a:r>
              <a:rPr lang="hr-HR" sz="1800" dirty="0" err="1">
                <a:effectLst/>
                <a:latin typeface="Kp"/>
              </a:rPr>
              <a:t>orisni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ko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su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elje</a:t>
            </a:r>
            <a:r>
              <a:rPr lang="hr-HR" sz="1800" dirty="0">
                <a:effectLst/>
                <a:latin typeface="Kp"/>
              </a:rPr>
              <a:t>, prilago</a:t>
            </a:r>
            <a:r>
              <a:rPr lang="hr-HR" sz="1800" dirty="0">
                <a:effectLst/>
                <a:latin typeface="Kp-Expert-Regular"/>
              </a:rPr>
              <a:t>đ</a:t>
            </a:r>
            <a:r>
              <a:rPr lang="hr-HR" sz="1800" dirty="0">
                <a:effectLst/>
                <a:latin typeface="Kp"/>
              </a:rPr>
              <a:t>eno korisnicima bez </a:t>
            </a:r>
            <a:r>
              <a:rPr lang="hr-HR" sz="1800" dirty="0" err="1">
                <a:effectLst/>
                <a:latin typeface="Kp"/>
              </a:rPr>
              <a:t>tehni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kog</a:t>
            </a:r>
            <a:r>
              <a:rPr lang="hr-HR" sz="1800" dirty="0">
                <a:effectLst/>
                <a:latin typeface="Kp"/>
              </a:rPr>
              <a:t> predznanja</a:t>
            </a:r>
          </a:p>
          <a:p>
            <a:pPr lvl="1">
              <a:lnSpc>
                <a:spcPct val="100000"/>
              </a:lnSpc>
            </a:pPr>
            <a:r>
              <a:rPr lang="hr-HR" sz="1800" dirty="0" err="1">
                <a:effectLst/>
                <a:latin typeface="Kp"/>
              </a:rPr>
              <a:t>Pogrešno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korištenje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su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elja</a:t>
            </a:r>
            <a:r>
              <a:rPr lang="hr-HR" sz="1800" dirty="0">
                <a:effectLst/>
                <a:latin typeface="Kp"/>
              </a:rPr>
              <a:t> ne dovodi do pada sustava </a:t>
            </a:r>
          </a:p>
          <a:p>
            <a:pPr lvl="1">
              <a:lnSpc>
                <a:spcPct val="100000"/>
              </a:lnSpc>
            </a:pPr>
            <a:r>
              <a:rPr lang="hr-HR" sz="1800" dirty="0" err="1">
                <a:effectLst/>
                <a:latin typeface="Kp"/>
              </a:rPr>
              <a:t>Korisni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ko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su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elje</a:t>
            </a:r>
            <a:r>
              <a:rPr lang="hr-HR" dirty="0">
                <a:latin typeface="Kp"/>
              </a:rPr>
              <a:t> </a:t>
            </a:r>
            <a:r>
              <a:rPr lang="hr-HR" sz="1800" dirty="0">
                <a:effectLst/>
                <a:latin typeface="Kp"/>
              </a:rPr>
              <a:t>dostupno na hrvatskom i</a:t>
            </a:r>
            <a:r>
              <a:rPr lang="hr-HR" sz="1800" dirty="0">
                <a:latin typeface="Kp"/>
              </a:rPr>
              <a:t> </a:t>
            </a:r>
            <a:r>
              <a:rPr lang="hr-HR" sz="1800" dirty="0">
                <a:effectLst/>
                <a:latin typeface="Kp"/>
              </a:rPr>
              <a:t>engleskom </a:t>
            </a:r>
            <a:r>
              <a:rPr lang="hr-HR" dirty="0">
                <a:latin typeface="Kp"/>
              </a:rPr>
              <a:t>jeziku</a:t>
            </a:r>
            <a:endParaRPr lang="hr-HR" sz="1800" dirty="0">
              <a:effectLst/>
              <a:latin typeface="Kp"/>
            </a:endParaRPr>
          </a:p>
          <a:p>
            <a:pPr lvl="1">
              <a:lnSpc>
                <a:spcPct val="100000"/>
              </a:lnSpc>
            </a:pPr>
            <a:r>
              <a:rPr lang="hr-HR" sz="1800" dirty="0" err="1">
                <a:effectLst/>
                <a:latin typeface="Kp"/>
              </a:rPr>
              <a:t>Responzivan</a:t>
            </a:r>
            <a:r>
              <a:rPr lang="hr-HR" sz="1800" dirty="0">
                <a:effectLst/>
                <a:latin typeface="Kp"/>
              </a:rPr>
              <a:t> vizualni dizajn</a:t>
            </a:r>
          </a:p>
          <a:p>
            <a:pPr lvl="1">
              <a:lnSpc>
                <a:spcPct val="100000"/>
              </a:lnSpc>
            </a:pPr>
            <a:r>
              <a:rPr lang="hr-HR" dirty="0">
                <a:latin typeface="Kp"/>
              </a:rPr>
              <a:t>A</a:t>
            </a:r>
            <a:r>
              <a:rPr lang="hr-HR" sz="1800" dirty="0">
                <a:effectLst/>
                <a:latin typeface="Kp"/>
              </a:rPr>
              <a:t>utomatsko vraćanje u prethodno stanje u </a:t>
            </a:r>
            <a:r>
              <a:rPr lang="hr-HR" sz="1800" dirty="0" err="1">
                <a:effectLst/>
                <a:latin typeface="Kp"/>
              </a:rPr>
              <a:t>slu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aju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neo</a:t>
            </a:r>
            <a:r>
              <a:rPr lang="hr-HR" sz="1800" dirty="0" err="1">
                <a:effectLst/>
                <a:latin typeface="Kp-Expert-Regular"/>
              </a:rPr>
              <a:t>č</a:t>
            </a:r>
            <a:r>
              <a:rPr lang="hr-HR" sz="1800" dirty="0" err="1">
                <a:effectLst/>
                <a:latin typeface="Kp"/>
              </a:rPr>
              <a:t>ekivanog</a:t>
            </a:r>
            <a:r>
              <a:rPr lang="hr-HR" sz="1800" dirty="0">
                <a:effectLst/>
                <a:latin typeface="Kp"/>
              </a:rPr>
              <a:t> prekida rada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latin typeface="Kp"/>
              </a:rPr>
              <a:t>Pristup sustavu </a:t>
            </a:r>
            <a:r>
              <a:rPr lang="hr-HR" sz="1800" dirty="0" err="1">
                <a:effectLst/>
                <a:latin typeface="Kp"/>
              </a:rPr>
              <a:t>omogu</a:t>
            </a:r>
            <a:r>
              <a:rPr lang="hr-HR" sz="1800" dirty="0" err="1">
                <a:effectLst/>
                <a:latin typeface="Kp-Expert-Regular"/>
              </a:rPr>
              <a:t>ć</a:t>
            </a:r>
            <a:r>
              <a:rPr lang="hr-HR" sz="1800" dirty="0" err="1">
                <a:effectLst/>
                <a:latin typeface="Kp"/>
              </a:rPr>
              <a:t>en</a:t>
            </a:r>
            <a:r>
              <a:rPr lang="hr-HR" sz="1800" dirty="0">
                <a:effectLst/>
                <a:latin typeface="Kp"/>
              </a:rPr>
              <a:t> iz javne </a:t>
            </a:r>
            <a:r>
              <a:rPr lang="hr-HR" sz="1800" dirty="0" err="1">
                <a:effectLst/>
                <a:latin typeface="Kp"/>
              </a:rPr>
              <a:t>mreže</a:t>
            </a:r>
            <a:r>
              <a:rPr lang="hr-HR" sz="1800" dirty="0">
                <a:effectLst/>
                <a:latin typeface="Kp"/>
              </a:rPr>
              <a:t> </a:t>
            </a:r>
            <a:r>
              <a:rPr lang="hr-HR" sz="1800" dirty="0" err="1">
                <a:effectLst/>
                <a:latin typeface="Kp"/>
              </a:rPr>
              <a:t>pomo</a:t>
            </a:r>
            <a:r>
              <a:rPr lang="hr-HR" sz="1800" dirty="0" err="1">
                <a:effectLst/>
                <a:latin typeface="Kp-Expert-Regular"/>
              </a:rPr>
              <a:t>ć</a:t>
            </a:r>
            <a:r>
              <a:rPr lang="hr-HR" sz="1800" dirty="0" err="1">
                <a:effectLst/>
                <a:latin typeface="Kp"/>
              </a:rPr>
              <a:t>u</a:t>
            </a:r>
            <a:r>
              <a:rPr lang="hr-HR" sz="1800" dirty="0">
                <a:effectLst/>
                <a:latin typeface="Kp"/>
              </a:rPr>
              <a:t> HTTPS </a:t>
            </a:r>
          </a:p>
          <a:p>
            <a:pPr lvl="1">
              <a:lnSpc>
                <a:spcPct val="100000"/>
              </a:lnSpc>
            </a:pPr>
            <a:r>
              <a:rPr lang="hr-HR" sz="1800" dirty="0">
                <a:effectLst/>
                <a:latin typeface="Kp"/>
              </a:rPr>
              <a:t>Sustav kao valutu koristi 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84CB5-AE5D-B9AB-776C-429543BA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163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9035D2D-0480-08DD-C670-4ADF4EF1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3191933"/>
            <a:ext cx="9000000" cy="2903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474"/>
            <a:ext cx="7886700" cy="5107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Arhitektura sustava prikazana je na dijagramima razreda, komponenti i razmještaja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Dijagram razmještaja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Topologija sklopovlja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Programska potpora web-aplikacije </a:t>
            </a:r>
          </a:p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004BA-287F-2B73-B01A-0CC1FECD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138F-3E10-BB0E-0F15-6E2A4CEB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EB68-8508-FA11-499F-65B05C7F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474"/>
            <a:ext cx="7886700" cy="5107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Dijagram komponenti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Organizacija i međuovisnost među implementacijskim komponentama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Odnosi prema okolini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6AD0-C3C4-50DC-DAFE-D66B75FB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7" name="Picture 6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DC183B35-6482-B76A-A425-B00204E7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16" y="2327473"/>
            <a:ext cx="702982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74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1FFF-19C1-ECF3-29EF-BEE2E407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9312F9B-B1A9-7546-483A-C4A7413D1F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8001" y="2609998"/>
            <a:ext cx="5435999" cy="424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CD064-27CF-3822-E3B5-CBFB47CA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C559-15B3-26E8-E507-546CF4B9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474"/>
            <a:ext cx="7886700" cy="51074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Dijagram razreda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Razredi u sustavu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Njihovi atributi i metode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Odgovarajuće veze između njih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4AE0-7D53-18D5-0E58-2D5DBEEA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072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1440</TotalTime>
  <Words>678</Words>
  <Application>Microsoft Macintosh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Kp</vt:lpstr>
      <vt:lpstr>Kp-Expert-Regular</vt:lpstr>
      <vt:lpstr>Wingdings</vt:lpstr>
      <vt:lpstr>PROGI-template</vt:lpstr>
      <vt:lpstr>Digitalizacija Inženjerski pristup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Organizacija rada</vt:lpstr>
      <vt:lpstr>Iskustva</vt:lpstr>
      <vt:lpstr>E-mail adrese članova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Nika Miličević</cp:lastModifiedBy>
  <cp:revision>70</cp:revision>
  <dcterms:created xsi:type="dcterms:W3CDTF">2016-01-18T13:10:52Z</dcterms:created>
  <dcterms:modified xsi:type="dcterms:W3CDTF">2024-01-21T21:07:33Z</dcterms:modified>
</cp:coreProperties>
</file>