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3" r:id="rId24"/>
    <p:sldId id="279" r:id="rId25"/>
    <p:sldId id="280" r:id="rId26"/>
    <p:sldId id="281" r:id="rId27"/>
  </p:sldIdLst>
  <p:sldSz cx="9144000" cy="5143500" type="screen16x9"/>
  <p:notesSz cx="6858000" cy="9144000"/>
  <p:embeddedFontLst>
    <p:embeddedFont>
      <p:font typeface="Georgia" panose="02040502050405020303" pitchFamily="18" charset="0"/>
      <p:regular r:id="rId29"/>
      <p:bold r:id="rId30"/>
      <p:italic r:id="rId31"/>
      <p:boldItalic r:id="rId32"/>
    </p:embeddedFont>
    <p:embeddedFont>
      <p:font typeface="Open Sans"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7yiAq+3CvbFXqFqZQh3BK0Gm4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693D41-F402-4F03-8451-67B1F17277F5}">
  <a:tblStyle styleId="{54693D41-F402-4F03-8451-67B1F17277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73d74fec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73d74fec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4c187240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4c187240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4c187240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4c18724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4c187240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4c187240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0287ed83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0287ed83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73d74fec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3d74fec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0287ed83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0287ed83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0287ed83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0287ed83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0287ed83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0287ed8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g84c1872401_0_5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g84c1872401_0_56"/>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g84c1872401_0_56"/>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g84c1872401_0_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84c1872401_0_9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g84c1872401_0_95"/>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g84c1872401_0_95"/>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g84c1872401_0_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g84c1872401_0_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g84c1872401_0_61"/>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g84c1872401_0_6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g84c1872401_0_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g84c1872401_0_6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84c1872401_0_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g84c1872401_0_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g84c1872401_0_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g84c1872401_0_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g84c1872401_0_7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g84c1872401_0_7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g84c1872401_0_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g84c1872401_0_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g84c1872401_0_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g84c1872401_0_7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g84c1872401_0_7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g84c1872401_0_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g84c1872401_0_82"/>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g84c1872401_0_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84c1872401_0_85"/>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g84c1872401_0_85"/>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g84c1872401_0_85"/>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g84c1872401_0_8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84c1872401_0_8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g84c1872401_0_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84c1872401_0_9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g84c1872401_0_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g84c1872401_0_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g84c1872401_0_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g84c1872401_0_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7" Type="http://schemas.openxmlformats.org/officeDocument/2006/relationships/hyperlink" Target="https://en.wikipedia.org/wiki/Mode_(statistic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en.wikipedia.org/wiki/Decision_tree_learning" TargetMode="External"/><Relationship Id="rId5" Type="http://schemas.openxmlformats.org/officeDocument/2006/relationships/hyperlink" Target="https://en.wikipedia.org/wiki/Regression_analysis" TargetMode="External"/><Relationship Id="rId4" Type="http://schemas.openxmlformats.org/officeDocument/2006/relationships/hyperlink" Target="https://en.wikipedia.org/wiki/Statistical_classificati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s://www.scikit-yb.org/en/latest/api/model_selection/rfecv.html" TargetMode="External"/><Relationship Id="rId3" Type="http://schemas.openxmlformats.org/officeDocument/2006/relationships/hyperlink" Target="https://www.analyticsvidhya.com/blog/2017/09/understaing-support-vector-machine-example-code/" TargetMode="External"/><Relationship Id="rId7" Type="http://schemas.openxmlformats.org/officeDocument/2006/relationships/hyperlink" Target="https://towardsdatascience.com/feature-selection-in-python-recursive-feature-elimination-19f1c39b8d15"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machinelearningmastery.com/gentle-introduction-xgboost-applied-machine-learning/" TargetMode="External"/><Relationship Id="rId5" Type="http://schemas.openxmlformats.org/officeDocument/2006/relationships/hyperlink" Target="https://blog.exploratory.io/introduction-to-extreme-gradient-boosting-in-exploratory-7bbec554ac7" TargetMode="External"/><Relationship Id="rId4" Type="http://schemas.openxmlformats.org/officeDocument/2006/relationships/hyperlink" Target="https://towardsdatascience.com/support-vector-machine-introduction-to-machine-learning-algorithms-934a444fca47" TargetMode="External"/><Relationship Id="rId9" Type="http://schemas.openxmlformats.org/officeDocument/2006/relationships/hyperlink" Target="https://towardsdatascience.com/feature-selection-using-python-for-classification-problem-b5f00a1c7028"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4800"/>
              <a:t>Predictive Model to determine life expectancy post surgery </a:t>
            </a:r>
            <a:endParaRPr sz="4800"/>
          </a:p>
        </p:txBody>
      </p:sp>
      <p:sp>
        <p:nvSpPr>
          <p:cNvPr id="60" name="Google Shape;60;p1"/>
          <p:cNvSpPr txBox="1">
            <a:spLocks noGrp="1"/>
          </p:cNvSpPr>
          <p:nvPr>
            <p:ph type="subTitle" idx="1"/>
          </p:nvPr>
        </p:nvSpPr>
        <p:spPr>
          <a:xfrm>
            <a:off x="548900" y="3162825"/>
            <a:ext cx="8222100" cy="4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sz="2000"/>
              <a:t>By Shrushti Gangar, Palash Anjania, Krina Bhimani</a:t>
            </a:r>
            <a:endParaRPr sz="2000"/>
          </a:p>
          <a:p>
            <a:pPr marL="0" lvl="0" indent="0" algn="l" rtl="0">
              <a:lnSpc>
                <a:spcPct val="100000"/>
              </a:lnSpc>
              <a:spcBef>
                <a:spcPts val="0"/>
              </a:spcBef>
              <a:spcAft>
                <a:spcPts val="0"/>
              </a:spcAft>
              <a:buSzPts val="2100"/>
              <a:buNone/>
            </a:pPr>
            <a:endParaRPr sz="2000"/>
          </a:p>
          <a:p>
            <a:pPr marL="0" lvl="0" indent="0" algn="l" rtl="0">
              <a:lnSpc>
                <a:spcPct val="100000"/>
              </a:lnSpc>
              <a:spcBef>
                <a:spcPts val="0"/>
              </a:spcBef>
              <a:spcAft>
                <a:spcPts val="0"/>
              </a:spcAft>
              <a:buSzPts val="2100"/>
              <a:buNone/>
            </a:pPr>
            <a:r>
              <a:rPr lang="en" sz="2000" b="1"/>
              <a:t>Guide:</a:t>
            </a:r>
            <a:r>
              <a:rPr lang="en" sz="2000"/>
              <a:t> Prof. Sindhu Nair</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773d74fec3_0_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
              <a:t>Implementation Steps</a:t>
            </a:r>
            <a:endParaRPr/>
          </a:p>
          <a:p>
            <a:pPr marL="0" lvl="0" indent="0" algn="l" rtl="0">
              <a:spcBef>
                <a:spcPts val="0"/>
              </a:spcBef>
              <a:spcAft>
                <a:spcPts val="0"/>
              </a:spcAft>
              <a:buNone/>
            </a:pPr>
            <a:endParaRPr/>
          </a:p>
        </p:txBody>
      </p:sp>
      <p:sp>
        <p:nvSpPr>
          <p:cNvPr id="116" name="Google Shape;116;g773d74fec3_0_3"/>
          <p:cNvSpPr txBox="1">
            <a:spLocks noGrp="1"/>
          </p:cNvSpPr>
          <p:nvPr>
            <p:ph type="body" idx="1"/>
          </p:nvPr>
        </p:nvSpPr>
        <p:spPr>
          <a:xfrm>
            <a:off x="311700" y="11206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u="sng">
                <a:solidFill>
                  <a:srgbClr val="000000"/>
                </a:solidFill>
              </a:rPr>
              <a:t>EDA</a:t>
            </a:r>
            <a:endParaRPr sz="1600" b="1" u="sng">
              <a:solidFill>
                <a:srgbClr val="000000"/>
              </a:solidFill>
            </a:endParaRPr>
          </a:p>
          <a:p>
            <a:pPr marL="457200" lvl="0" indent="-311150" algn="l" rtl="0">
              <a:lnSpc>
                <a:spcPct val="150000"/>
              </a:lnSpc>
              <a:spcBef>
                <a:spcPts val="1000"/>
              </a:spcBef>
              <a:spcAft>
                <a:spcPts val="0"/>
              </a:spcAft>
              <a:buClr>
                <a:srgbClr val="000000"/>
              </a:buClr>
              <a:buSzPts val="1300"/>
              <a:buChar char="●"/>
            </a:pPr>
            <a:r>
              <a:rPr lang="en" sz="1300">
                <a:solidFill>
                  <a:srgbClr val="000000"/>
                </a:solidFill>
              </a:rPr>
              <a:t>Out of the 1270 patients, 203 died and 1067 lived the 1 year period after surgery. So, 16.0% of patients died.</a:t>
            </a:r>
            <a:endParaRPr sz="1300">
              <a:solidFill>
                <a:srgbClr val="000000"/>
              </a:solidFill>
            </a:endParaRPr>
          </a:p>
          <a:p>
            <a:pPr marL="457200" lvl="0" indent="-311150" algn="l" rtl="0">
              <a:lnSpc>
                <a:spcPct val="150000"/>
              </a:lnSpc>
              <a:spcBef>
                <a:spcPts val="0"/>
              </a:spcBef>
              <a:spcAft>
                <a:spcPts val="0"/>
              </a:spcAft>
              <a:buClr>
                <a:srgbClr val="000000"/>
              </a:buClr>
              <a:buSzPts val="1300"/>
              <a:buChar char="●"/>
            </a:pPr>
            <a:r>
              <a:rPr lang="en" sz="1300">
                <a:solidFill>
                  <a:srgbClr val="000000"/>
                </a:solidFill>
              </a:rPr>
              <a:t> Several features presented strongly for those who died: Dyspnoea, Diabetes Mellitus, Pain, PAD, and Haemoptysis (Top 5 in decreasing order). </a:t>
            </a:r>
            <a:endParaRPr sz="1300">
              <a:solidFill>
                <a:srgbClr val="000000"/>
              </a:solidFill>
            </a:endParaRPr>
          </a:p>
          <a:p>
            <a:pPr marL="457200" lvl="0" indent="-311150" algn="l" rtl="0">
              <a:lnSpc>
                <a:spcPct val="150000"/>
              </a:lnSpc>
              <a:spcBef>
                <a:spcPts val="0"/>
              </a:spcBef>
              <a:spcAft>
                <a:spcPts val="0"/>
              </a:spcAft>
              <a:buClr>
                <a:srgbClr val="000000"/>
              </a:buClr>
              <a:buSzPts val="1300"/>
              <a:buChar char="●"/>
            </a:pPr>
            <a:r>
              <a:rPr lang="en" sz="1300">
                <a:solidFill>
                  <a:srgbClr val="000000"/>
                </a:solidFill>
              </a:rPr>
              <a:t> Overall, most patients who received surgery smoked (~80%) and presented with symptoms of coughing (~70%), while the rest of the attributes presented under 20% of the total patients.</a:t>
            </a:r>
            <a:endParaRPr sz="1300">
              <a:solidFill>
                <a:srgbClr val="000000"/>
              </a:solidFill>
            </a:endParaRPr>
          </a:p>
          <a:p>
            <a:pPr marL="457200" lvl="0" indent="-311150" algn="l" rtl="0">
              <a:lnSpc>
                <a:spcPct val="150000"/>
              </a:lnSpc>
              <a:spcBef>
                <a:spcPts val="0"/>
              </a:spcBef>
              <a:spcAft>
                <a:spcPts val="0"/>
              </a:spcAft>
              <a:buClr>
                <a:srgbClr val="000000"/>
              </a:buClr>
              <a:buSzPts val="1300"/>
              <a:buChar char="●"/>
            </a:pPr>
            <a:r>
              <a:rPr lang="en" sz="1300">
                <a:solidFill>
                  <a:srgbClr val="000000"/>
                </a:solidFill>
              </a:rPr>
              <a:t>Majority of patients were categorized as diagnosis code 3. The proportion of live to dead is similar for the diagnosis codes. For tumor size, most of the patients are in category 1 and 2, and the data presents a trend of more proportion of dead as tumor size increases. For performance, the trend observed is more proportion of dead as performance zubrod score increases, which means patient performance decreases.</a:t>
            </a:r>
            <a:endParaRPr sz="1300">
              <a:solidFill>
                <a:srgbClr val="000000"/>
              </a:solidFill>
            </a:endParaRPr>
          </a:p>
          <a:p>
            <a:pPr marL="457200" lvl="0" indent="-311150" algn="l" rtl="0">
              <a:lnSpc>
                <a:spcPct val="150000"/>
              </a:lnSpc>
              <a:spcBef>
                <a:spcPts val="0"/>
              </a:spcBef>
              <a:spcAft>
                <a:spcPts val="0"/>
              </a:spcAft>
              <a:buClr>
                <a:srgbClr val="000000"/>
              </a:buClr>
              <a:buSzPts val="1300"/>
              <a:buChar char="●"/>
            </a:pPr>
            <a:r>
              <a:rPr lang="en" sz="1300">
                <a:solidFill>
                  <a:srgbClr val="000000"/>
                </a:solidFill>
              </a:rPr>
              <a:t>The next few  slides display graphs and charts from the analysis</a:t>
            </a:r>
            <a:endParaRPr sz="13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84c1872401_0_3"/>
          <p:cNvPicPr preferRelativeResize="0"/>
          <p:nvPr/>
        </p:nvPicPr>
        <p:blipFill rotWithShape="1">
          <a:blip r:embed="rId3">
            <a:alphaModFix/>
          </a:blip>
          <a:srcRect l="10416" r="10495"/>
          <a:stretch/>
        </p:blipFill>
        <p:spPr>
          <a:xfrm>
            <a:off x="0" y="0"/>
            <a:ext cx="4572000" cy="3463317"/>
          </a:xfrm>
          <a:prstGeom prst="rect">
            <a:avLst/>
          </a:prstGeom>
          <a:noFill/>
          <a:ln>
            <a:noFill/>
          </a:ln>
        </p:spPr>
      </p:pic>
      <p:pic>
        <p:nvPicPr>
          <p:cNvPr id="122" name="Google Shape;122;g84c1872401_0_3"/>
          <p:cNvPicPr preferRelativeResize="0"/>
          <p:nvPr/>
        </p:nvPicPr>
        <p:blipFill rotWithShape="1">
          <a:blip r:embed="rId4">
            <a:alphaModFix/>
          </a:blip>
          <a:srcRect l="11860" t="1390" r="16347"/>
          <a:stretch/>
        </p:blipFill>
        <p:spPr>
          <a:xfrm>
            <a:off x="4572000" y="1512156"/>
            <a:ext cx="4572000" cy="36313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84c1872401_0_8"/>
          <p:cNvPicPr preferRelativeResize="0"/>
          <p:nvPr/>
        </p:nvPicPr>
        <p:blipFill rotWithShape="1">
          <a:blip r:embed="rId3">
            <a:alphaModFix/>
          </a:blip>
          <a:srcRect l="7213" r="9292"/>
          <a:stretch/>
        </p:blipFill>
        <p:spPr>
          <a:xfrm>
            <a:off x="2193225" y="0"/>
            <a:ext cx="4757550" cy="2571750"/>
          </a:xfrm>
          <a:prstGeom prst="rect">
            <a:avLst/>
          </a:prstGeom>
          <a:noFill/>
          <a:ln>
            <a:noFill/>
          </a:ln>
        </p:spPr>
      </p:pic>
      <p:pic>
        <p:nvPicPr>
          <p:cNvPr id="128" name="Google Shape;128;g84c1872401_0_8"/>
          <p:cNvPicPr preferRelativeResize="0"/>
          <p:nvPr/>
        </p:nvPicPr>
        <p:blipFill rotWithShape="1">
          <a:blip r:embed="rId4">
            <a:alphaModFix/>
          </a:blip>
          <a:srcRect l="5771" t="1830" r="12019" b="3301"/>
          <a:stretch/>
        </p:blipFill>
        <p:spPr>
          <a:xfrm>
            <a:off x="4719250" y="2571750"/>
            <a:ext cx="4424751" cy="2571750"/>
          </a:xfrm>
          <a:prstGeom prst="rect">
            <a:avLst/>
          </a:prstGeom>
          <a:noFill/>
          <a:ln>
            <a:noFill/>
          </a:ln>
        </p:spPr>
      </p:pic>
      <p:pic>
        <p:nvPicPr>
          <p:cNvPr id="129" name="Google Shape;129;g84c1872401_0_8"/>
          <p:cNvPicPr preferRelativeResize="0"/>
          <p:nvPr/>
        </p:nvPicPr>
        <p:blipFill rotWithShape="1">
          <a:blip r:embed="rId5">
            <a:alphaModFix/>
          </a:blip>
          <a:srcRect l="11060" r="11378" b="4707"/>
          <a:stretch/>
        </p:blipFill>
        <p:spPr>
          <a:xfrm>
            <a:off x="0" y="2571750"/>
            <a:ext cx="4655750" cy="257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4c1872401_0_19"/>
          <p:cNvSpPr txBox="1"/>
          <p:nvPr/>
        </p:nvSpPr>
        <p:spPr>
          <a:xfrm>
            <a:off x="152425" y="2803200"/>
            <a:ext cx="5942700" cy="2870100"/>
          </a:xfrm>
          <a:prstGeom prst="rect">
            <a:avLst/>
          </a:prstGeom>
          <a:noFill/>
          <a:ln>
            <a:noFill/>
          </a:ln>
        </p:spPr>
        <p:txBody>
          <a:bodyPr spcFirstLastPara="1" wrap="square" lIns="91425" tIns="91425" rIns="91425" bIns="91425" anchor="t" anchorCtr="0">
            <a:noAutofit/>
          </a:bodyPr>
          <a:lstStyle/>
          <a:p>
            <a:pPr marL="742950" marR="279400" lvl="0" indent="-368300" algn="just" rtl="0">
              <a:lnSpc>
                <a:spcPct val="142857"/>
              </a:lnSpc>
              <a:spcBef>
                <a:spcPts val="2200"/>
              </a:spcBef>
              <a:spcAft>
                <a:spcPts val="0"/>
              </a:spcAft>
              <a:buSzPts val="1300"/>
              <a:buFont typeface="Roboto"/>
              <a:buChar char="●"/>
            </a:pPr>
            <a:r>
              <a:rPr lang="en" sz="1300">
                <a:latin typeface="Roboto"/>
                <a:ea typeface="Roboto"/>
                <a:cs typeface="Roboto"/>
                <a:sym typeface="Roboto"/>
              </a:rPr>
              <a:t>Hypothesis testing reveals attributes of significance: Performance, Dyspnoea, Cough, Tumor_Size, Diabetes_Mellitus.</a:t>
            </a:r>
            <a:endParaRPr sz="1300">
              <a:latin typeface="Roboto"/>
              <a:ea typeface="Roboto"/>
              <a:cs typeface="Roboto"/>
              <a:sym typeface="Roboto"/>
            </a:endParaRPr>
          </a:p>
        </p:txBody>
      </p:sp>
      <p:pic>
        <p:nvPicPr>
          <p:cNvPr id="135" name="Google Shape;135;g84c1872401_0_19"/>
          <p:cNvPicPr preferRelativeResize="0"/>
          <p:nvPr/>
        </p:nvPicPr>
        <p:blipFill>
          <a:blip r:embed="rId3">
            <a:alphaModFix/>
          </a:blip>
          <a:stretch>
            <a:fillRect/>
          </a:stretch>
        </p:blipFill>
        <p:spPr>
          <a:xfrm>
            <a:off x="476250" y="230025"/>
            <a:ext cx="8191500" cy="2781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80287ed83a_2_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of Hypothesis Testing</a:t>
            </a:r>
            <a:endParaRPr/>
          </a:p>
          <a:p>
            <a:pPr marL="0" lvl="0" indent="0" algn="l" rtl="0">
              <a:spcBef>
                <a:spcPts val="0"/>
              </a:spcBef>
              <a:spcAft>
                <a:spcPts val="0"/>
              </a:spcAft>
              <a:buNone/>
            </a:pPr>
            <a:endParaRPr/>
          </a:p>
        </p:txBody>
      </p:sp>
      <p:graphicFrame>
        <p:nvGraphicFramePr>
          <p:cNvPr id="141" name="Google Shape;141;g80287ed83a_2_0"/>
          <p:cNvGraphicFramePr/>
          <p:nvPr/>
        </p:nvGraphicFramePr>
        <p:xfrm>
          <a:off x="201225" y="603075"/>
          <a:ext cx="4205500" cy="4458984"/>
        </p:xfrm>
        <a:graphic>
          <a:graphicData uri="http://schemas.openxmlformats.org/drawingml/2006/table">
            <a:tbl>
              <a:tblPr>
                <a:noFill/>
                <a:tableStyleId>{54693D41-F402-4F03-8451-67B1F17277F5}</a:tableStyleId>
              </a:tblPr>
              <a:tblGrid>
                <a:gridCol w="2102750">
                  <a:extLst>
                    <a:ext uri="{9D8B030D-6E8A-4147-A177-3AD203B41FA5}">
                      <a16:colId xmlns:a16="http://schemas.microsoft.com/office/drawing/2014/main" val="20000"/>
                    </a:ext>
                  </a:extLst>
                </a:gridCol>
                <a:gridCol w="2102750">
                  <a:extLst>
                    <a:ext uri="{9D8B030D-6E8A-4147-A177-3AD203B41FA5}">
                      <a16:colId xmlns:a16="http://schemas.microsoft.com/office/drawing/2014/main" val="20001"/>
                    </a:ext>
                  </a:extLst>
                </a:gridCol>
              </a:tblGrid>
              <a:tr h="387475">
                <a:tc>
                  <a:txBody>
                    <a:bodyPr/>
                    <a:lstStyle/>
                    <a:p>
                      <a:pPr marL="0" lvl="0" indent="0" algn="l" rtl="0">
                        <a:spcBef>
                          <a:spcPts val="0"/>
                        </a:spcBef>
                        <a:spcAft>
                          <a:spcPts val="0"/>
                        </a:spcAft>
                        <a:buNone/>
                      </a:pPr>
                      <a:r>
                        <a:rPr lang="en" sz="1600" b="1"/>
                        <a:t>Attributes</a:t>
                      </a:r>
                      <a:endParaRPr sz="1600" b="1"/>
                    </a:p>
                  </a:txBody>
                  <a:tcPr marL="91425" marR="91425" marT="91425" marB="91425"/>
                </a:tc>
                <a:tc>
                  <a:txBody>
                    <a:bodyPr/>
                    <a:lstStyle/>
                    <a:p>
                      <a:pPr marL="0" lvl="0" indent="0" algn="l" rtl="0">
                        <a:spcBef>
                          <a:spcPts val="0"/>
                        </a:spcBef>
                        <a:spcAft>
                          <a:spcPts val="0"/>
                        </a:spcAft>
                        <a:buNone/>
                      </a:pPr>
                      <a:r>
                        <a:rPr lang="en" sz="1500" b="1"/>
                        <a:t>Value</a:t>
                      </a:r>
                      <a:endParaRPr sz="1500" b="1"/>
                    </a:p>
                  </a:txBody>
                  <a:tcPr marL="91425" marR="91425" marT="91425" marB="91425"/>
                </a:tc>
                <a:extLst>
                  <a:ext uri="{0D108BD9-81ED-4DB2-BD59-A6C34878D82A}">
                    <a16:rowId xmlns:a16="http://schemas.microsoft.com/office/drawing/2014/main" val="10000"/>
                  </a:ext>
                </a:extLst>
              </a:tr>
              <a:tr h="474250">
                <a:tc>
                  <a:txBody>
                    <a:bodyPr/>
                    <a:lstStyle/>
                    <a:p>
                      <a:pPr marL="0" lvl="0" indent="0" algn="l" rtl="0">
                        <a:spcBef>
                          <a:spcPts val="0"/>
                        </a:spcBef>
                        <a:spcAft>
                          <a:spcPts val="0"/>
                        </a:spcAft>
                        <a:buNone/>
                      </a:pPr>
                      <a:r>
                        <a:rPr lang="en"/>
                        <a:t>FVC</a:t>
                      </a:r>
                      <a:endParaRPr/>
                    </a:p>
                  </a:txBody>
                  <a:tcPr marL="91425" marR="91425" marT="91425" marB="91425"/>
                </a:tc>
                <a:tc>
                  <a:txBody>
                    <a:bodyPr/>
                    <a:lstStyle/>
                    <a:p>
                      <a:pPr marL="0" lvl="0" indent="0" algn="l" rtl="0">
                        <a:lnSpc>
                          <a:spcPct val="115000"/>
                        </a:lnSpc>
                        <a:spcBef>
                          <a:spcPts val="0"/>
                        </a:spcBef>
                        <a:spcAft>
                          <a:spcPts val="0"/>
                        </a:spcAft>
                        <a:buNone/>
                      </a:pPr>
                      <a:r>
                        <a:rPr lang="en" sz="1200">
                          <a:highlight>
                            <a:srgbClr val="FFFFFF"/>
                          </a:highlight>
                        </a:rPr>
                        <a:t>0.1632</a:t>
                      </a:r>
                      <a:endParaRPr sz="1200">
                        <a:highlight>
                          <a:srgbClr val="FFFFFF"/>
                        </a:highlight>
                      </a:endParaRPr>
                    </a:p>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1"/>
                  </a:ext>
                </a:extLst>
              </a:tr>
              <a:tr h="474250">
                <a:tc>
                  <a:txBody>
                    <a:bodyPr/>
                    <a:lstStyle/>
                    <a:p>
                      <a:pPr marL="0" lvl="0" indent="0" algn="l" rtl="0">
                        <a:spcBef>
                          <a:spcPts val="0"/>
                        </a:spcBef>
                        <a:spcAft>
                          <a:spcPts val="0"/>
                        </a:spcAft>
                        <a:buNone/>
                      </a:pPr>
                      <a:r>
                        <a:rPr lang="en" b="1"/>
                        <a:t>FEV1</a:t>
                      </a:r>
                      <a:endParaRPr b="1"/>
                    </a:p>
                  </a:txBody>
                  <a:tcPr marL="91425" marR="91425" marT="91425" marB="91425"/>
                </a:tc>
                <a:tc>
                  <a:txBody>
                    <a:bodyPr/>
                    <a:lstStyle/>
                    <a:p>
                      <a:pPr marL="0" lvl="0" indent="0" algn="l" rtl="0">
                        <a:lnSpc>
                          <a:spcPct val="115000"/>
                        </a:lnSpc>
                        <a:spcBef>
                          <a:spcPts val="0"/>
                        </a:spcBef>
                        <a:spcAft>
                          <a:spcPts val="0"/>
                        </a:spcAft>
                        <a:buNone/>
                      </a:pPr>
                      <a:r>
                        <a:rPr lang="en" sz="1200" b="1">
                          <a:highlight>
                            <a:srgbClr val="FFFFFF"/>
                          </a:highlight>
                        </a:rPr>
                        <a:t>0.0192</a:t>
                      </a:r>
                      <a:endParaRPr sz="1200" b="1">
                        <a:highlight>
                          <a:srgbClr val="FFFFFF"/>
                        </a:highlight>
                      </a:endParaRPr>
                    </a:p>
                    <a:p>
                      <a:pPr marL="0" lvl="0" indent="0" algn="l" rtl="0">
                        <a:spcBef>
                          <a:spcPts val="0"/>
                        </a:spcBef>
                        <a:spcAft>
                          <a:spcPts val="0"/>
                        </a:spcAft>
                        <a:buNone/>
                      </a:pPr>
                      <a:endParaRPr sz="1200" b="1"/>
                    </a:p>
                  </a:txBody>
                  <a:tcPr marL="91425" marR="91425" marT="91425" marB="91425"/>
                </a:tc>
                <a:extLst>
                  <a:ext uri="{0D108BD9-81ED-4DB2-BD59-A6C34878D82A}">
                    <a16:rowId xmlns:a16="http://schemas.microsoft.com/office/drawing/2014/main" val="10002"/>
                  </a:ext>
                </a:extLst>
              </a:tr>
              <a:tr h="474250">
                <a:tc>
                  <a:txBody>
                    <a:bodyPr/>
                    <a:lstStyle/>
                    <a:p>
                      <a:pPr marL="0" lvl="0" indent="0" algn="l" rtl="0">
                        <a:spcBef>
                          <a:spcPts val="0"/>
                        </a:spcBef>
                        <a:spcAft>
                          <a:spcPts val="0"/>
                        </a:spcAft>
                        <a:buNone/>
                      </a:pPr>
                      <a:r>
                        <a:rPr lang="en" b="1"/>
                        <a:t>Performance</a:t>
                      </a:r>
                      <a:endParaRPr b="1"/>
                    </a:p>
                  </a:txBody>
                  <a:tcPr marL="91425" marR="91425" marT="91425" marB="91425"/>
                </a:tc>
                <a:tc>
                  <a:txBody>
                    <a:bodyPr/>
                    <a:lstStyle/>
                    <a:p>
                      <a:pPr marL="0" lvl="0" indent="0" algn="l" rtl="0">
                        <a:lnSpc>
                          <a:spcPct val="115000"/>
                        </a:lnSpc>
                        <a:spcBef>
                          <a:spcPts val="0"/>
                        </a:spcBef>
                        <a:spcAft>
                          <a:spcPts val="0"/>
                        </a:spcAft>
                        <a:buNone/>
                      </a:pPr>
                      <a:r>
                        <a:rPr lang="en" sz="1200" b="1">
                          <a:highlight>
                            <a:srgbClr val="FFFFFF"/>
                          </a:highlight>
                        </a:rPr>
                        <a:t>0.0001</a:t>
                      </a:r>
                      <a:endParaRPr sz="1200" b="1">
                        <a:highlight>
                          <a:srgbClr val="FFFFFF"/>
                        </a:highlight>
                      </a:endParaRPr>
                    </a:p>
                    <a:p>
                      <a:pPr marL="0" lvl="0" indent="0" algn="l" rtl="0">
                        <a:spcBef>
                          <a:spcPts val="0"/>
                        </a:spcBef>
                        <a:spcAft>
                          <a:spcPts val="0"/>
                        </a:spcAft>
                        <a:buNone/>
                      </a:pPr>
                      <a:endParaRPr sz="1200" b="1"/>
                    </a:p>
                  </a:txBody>
                  <a:tcPr marL="91425" marR="91425" marT="91425" marB="91425"/>
                </a:tc>
                <a:extLst>
                  <a:ext uri="{0D108BD9-81ED-4DB2-BD59-A6C34878D82A}">
                    <a16:rowId xmlns:a16="http://schemas.microsoft.com/office/drawing/2014/main" val="10003"/>
                  </a:ext>
                </a:extLst>
              </a:tr>
              <a:tr h="474250">
                <a:tc>
                  <a:txBody>
                    <a:bodyPr/>
                    <a:lstStyle/>
                    <a:p>
                      <a:pPr marL="0" lvl="0" indent="0" algn="l" rtl="0">
                        <a:spcBef>
                          <a:spcPts val="0"/>
                        </a:spcBef>
                        <a:spcAft>
                          <a:spcPts val="0"/>
                        </a:spcAft>
                        <a:buNone/>
                      </a:pPr>
                      <a:r>
                        <a:rPr lang="en" b="1"/>
                        <a:t>Pain</a:t>
                      </a:r>
                      <a:endParaRPr b="1"/>
                    </a:p>
                  </a:txBody>
                  <a:tcPr marL="91425" marR="91425" marT="91425" marB="91425"/>
                </a:tc>
                <a:tc>
                  <a:txBody>
                    <a:bodyPr/>
                    <a:lstStyle/>
                    <a:p>
                      <a:pPr marL="0" lvl="0" indent="0" algn="l" rtl="0">
                        <a:lnSpc>
                          <a:spcPct val="115000"/>
                        </a:lnSpc>
                        <a:spcBef>
                          <a:spcPts val="0"/>
                        </a:spcBef>
                        <a:spcAft>
                          <a:spcPts val="0"/>
                        </a:spcAft>
                        <a:buNone/>
                      </a:pPr>
                      <a:r>
                        <a:rPr lang="en" sz="1200" b="1">
                          <a:highlight>
                            <a:srgbClr val="FFFFFF"/>
                          </a:highlight>
                        </a:rPr>
                        <a:t>0.0106</a:t>
                      </a:r>
                      <a:endParaRPr sz="1200" b="1">
                        <a:highlight>
                          <a:srgbClr val="FFFFFF"/>
                        </a:highlight>
                      </a:endParaRPr>
                    </a:p>
                    <a:p>
                      <a:pPr marL="0" lvl="0" indent="0" algn="l" rtl="0">
                        <a:spcBef>
                          <a:spcPts val="0"/>
                        </a:spcBef>
                        <a:spcAft>
                          <a:spcPts val="0"/>
                        </a:spcAft>
                        <a:buNone/>
                      </a:pPr>
                      <a:endParaRPr sz="1200" b="1"/>
                    </a:p>
                  </a:txBody>
                  <a:tcPr marL="91425" marR="91425" marT="91425" marB="91425"/>
                </a:tc>
                <a:extLst>
                  <a:ext uri="{0D108BD9-81ED-4DB2-BD59-A6C34878D82A}">
                    <a16:rowId xmlns:a16="http://schemas.microsoft.com/office/drawing/2014/main" val="10004"/>
                  </a:ext>
                </a:extLst>
              </a:tr>
              <a:tr h="474250">
                <a:tc>
                  <a:txBody>
                    <a:bodyPr/>
                    <a:lstStyle/>
                    <a:p>
                      <a:pPr marL="0" lvl="0" indent="0" algn="l" rtl="0">
                        <a:spcBef>
                          <a:spcPts val="0"/>
                        </a:spcBef>
                        <a:spcAft>
                          <a:spcPts val="0"/>
                        </a:spcAft>
                        <a:buNone/>
                      </a:pPr>
                      <a:r>
                        <a:rPr lang="en"/>
                        <a:t>Haemoptysis</a:t>
                      </a:r>
                      <a:endParaRPr/>
                    </a:p>
                  </a:txBody>
                  <a:tcPr marL="91425" marR="91425" marT="91425" marB="91425"/>
                </a:tc>
                <a:tc>
                  <a:txBody>
                    <a:bodyPr/>
                    <a:lstStyle/>
                    <a:p>
                      <a:pPr marL="0" lvl="0" indent="0" algn="l" rtl="0">
                        <a:lnSpc>
                          <a:spcPct val="115000"/>
                        </a:lnSpc>
                        <a:spcBef>
                          <a:spcPts val="0"/>
                        </a:spcBef>
                        <a:spcAft>
                          <a:spcPts val="0"/>
                        </a:spcAft>
                        <a:buNone/>
                      </a:pPr>
                      <a:r>
                        <a:rPr lang="en" sz="1200">
                          <a:highlight>
                            <a:srgbClr val="FFFFFF"/>
                          </a:highlight>
                        </a:rPr>
                        <a:t>0.1902</a:t>
                      </a:r>
                      <a:endParaRPr sz="1200">
                        <a:highlight>
                          <a:srgbClr val="FFFFFF"/>
                        </a:highlight>
                      </a:endParaRPr>
                    </a:p>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5"/>
                  </a:ext>
                </a:extLst>
              </a:tr>
              <a:tr h="474250">
                <a:tc>
                  <a:txBody>
                    <a:bodyPr/>
                    <a:lstStyle/>
                    <a:p>
                      <a:pPr marL="0" lvl="0" indent="0" algn="l" rtl="0">
                        <a:spcBef>
                          <a:spcPts val="0"/>
                        </a:spcBef>
                        <a:spcAft>
                          <a:spcPts val="0"/>
                        </a:spcAft>
                        <a:buNone/>
                      </a:pPr>
                      <a:r>
                        <a:rPr lang="en" b="1"/>
                        <a:t>Dyspnoea</a:t>
                      </a:r>
                      <a:endParaRPr b="1"/>
                    </a:p>
                  </a:txBody>
                  <a:tcPr marL="91425" marR="91425" marT="91425" marB="91425"/>
                </a:tc>
                <a:tc>
                  <a:txBody>
                    <a:bodyPr/>
                    <a:lstStyle/>
                    <a:p>
                      <a:pPr marL="0" lvl="0" indent="0" algn="l" rtl="0">
                        <a:lnSpc>
                          <a:spcPct val="115000"/>
                        </a:lnSpc>
                        <a:spcBef>
                          <a:spcPts val="0"/>
                        </a:spcBef>
                        <a:spcAft>
                          <a:spcPts val="0"/>
                        </a:spcAft>
                        <a:buNone/>
                      </a:pPr>
                      <a:r>
                        <a:rPr lang="en" sz="1200" b="1">
                          <a:highlight>
                            <a:srgbClr val="FFFFFF"/>
                          </a:highlight>
                        </a:rPr>
                        <a:t>0.0286</a:t>
                      </a:r>
                      <a:endParaRPr sz="1200" b="1">
                        <a:highlight>
                          <a:srgbClr val="FFFFFF"/>
                        </a:highlight>
                      </a:endParaRPr>
                    </a:p>
                    <a:p>
                      <a:pPr marL="0" lvl="0" indent="0" algn="l" rtl="0">
                        <a:spcBef>
                          <a:spcPts val="0"/>
                        </a:spcBef>
                        <a:spcAft>
                          <a:spcPts val="0"/>
                        </a:spcAft>
                        <a:buNone/>
                      </a:pPr>
                      <a:endParaRPr sz="1200" b="1"/>
                    </a:p>
                  </a:txBody>
                  <a:tcPr marL="91425" marR="91425" marT="91425" marB="91425"/>
                </a:tc>
                <a:extLst>
                  <a:ext uri="{0D108BD9-81ED-4DB2-BD59-A6C34878D82A}">
                    <a16:rowId xmlns:a16="http://schemas.microsoft.com/office/drawing/2014/main" val="10006"/>
                  </a:ext>
                </a:extLst>
              </a:tr>
              <a:tr h="474250">
                <a:tc>
                  <a:txBody>
                    <a:bodyPr/>
                    <a:lstStyle/>
                    <a:p>
                      <a:pPr marL="0" lvl="0" indent="0" algn="l" rtl="0">
                        <a:spcBef>
                          <a:spcPts val="0"/>
                        </a:spcBef>
                        <a:spcAft>
                          <a:spcPts val="0"/>
                        </a:spcAft>
                        <a:buNone/>
                      </a:pPr>
                      <a:r>
                        <a:rPr lang="en" b="1"/>
                        <a:t>Cough</a:t>
                      </a:r>
                      <a:endParaRPr b="1"/>
                    </a:p>
                  </a:txBody>
                  <a:tcPr marL="91425" marR="91425" marT="91425" marB="91425"/>
                </a:tc>
                <a:tc>
                  <a:txBody>
                    <a:bodyPr/>
                    <a:lstStyle/>
                    <a:p>
                      <a:pPr marL="0" lvl="0" indent="0" algn="l" rtl="0">
                        <a:lnSpc>
                          <a:spcPct val="115000"/>
                        </a:lnSpc>
                        <a:spcBef>
                          <a:spcPts val="0"/>
                        </a:spcBef>
                        <a:spcAft>
                          <a:spcPts val="0"/>
                        </a:spcAft>
                        <a:buNone/>
                      </a:pPr>
                      <a:r>
                        <a:rPr lang="en" sz="1200" b="1">
                          <a:highlight>
                            <a:srgbClr val="FFFFFF"/>
                          </a:highlight>
                        </a:rPr>
                        <a:t>0.0002</a:t>
                      </a:r>
                      <a:endParaRPr sz="1200" b="1">
                        <a:highlight>
                          <a:srgbClr val="FFFFFF"/>
                        </a:highlight>
                      </a:endParaRPr>
                    </a:p>
                    <a:p>
                      <a:pPr marL="0" lvl="0" indent="0" algn="l" rtl="0">
                        <a:spcBef>
                          <a:spcPts val="0"/>
                        </a:spcBef>
                        <a:spcAft>
                          <a:spcPts val="0"/>
                        </a:spcAft>
                        <a:buNone/>
                      </a:pPr>
                      <a:endParaRPr sz="1200" b="1"/>
                    </a:p>
                  </a:txBody>
                  <a:tcPr marL="91425" marR="91425" marT="91425" marB="91425"/>
                </a:tc>
                <a:extLst>
                  <a:ext uri="{0D108BD9-81ED-4DB2-BD59-A6C34878D82A}">
                    <a16:rowId xmlns:a16="http://schemas.microsoft.com/office/drawing/2014/main" val="10007"/>
                  </a:ext>
                </a:extLst>
              </a:tr>
            </a:tbl>
          </a:graphicData>
        </a:graphic>
      </p:graphicFrame>
      <p:graphicFrame>
        <p:nvGraphicFramePr>
          <p:cNvPr id="142" name="Google Shape;142;g80287ed83a_2_0"/>
          <p:cNvGraphicFramePr/>
          <p:nvPr>
            <p:extLst>
              <p:ext uri="{D42A27DB-BD31-4B8C-83A1-F6EECF244321}">
                <p14:modId xmlns:p14="http://schemas.microsoft.com/office/powerpoint/2010/main" val="3301652535"/>
              </p:ext>
            </p:extLst>
          </p:nvPr>
        </p:nvGraphicFramePr>
        <p:xfrm>
          <a:off x="4572000" y="603075"/>
          <a:ext cx="4205500" cy="4696180"/>
        </p:xfrm>
        <a:graphic>
          <a:graphicData uri="http://schemas.openxmlformats.org/drawingml/2006/table">
            <a:tbl>
              <a:tblPr>
                <a:noFill/>
                <a:tableStyleId>{54693D41-F402-4F03-8451-67B1F17277F5}</a:tableStyleId>
              </a:tblPr>
              <a:tblGrid>
                <a:gridCol w="2102750">
                  <a:extLst>
                    <a:ext uri="{9D8B030D-6E8A-4147-A177-3AD203B41FA5}">
                      <a16:colId xmlns:a16="http://schemas.microsoft.com/office/drawing/2014/main" val="20000"/>
                    </a:ext>
                  </a:extLst>
                </a:gridCol>
                <a:gridCol w="2102750">
                  <a:extLst>
                    <a:ext uri="{9D8B030D-6E8A-4147-A177-3AD203B41FA5}">
                      <a16:colId xmlns:a16="http://schemas.microsoft.com/office/drawing/2014/main" val="20001"/>
                    </a:ext>
                  </a:extLst>
                </a:gridCol>
              </a:tblGrid>
              <a:tr h="335525">
                <a:tc>
                  <a:txBody>
                    <a:bodyPr/>
                    <a:lstStyle/>
                    <a:p>
                      <a:pPr marL="0" lvl="0" indent="0" algn="l" rtl="0">
                        <a:spcBef>
                          <a:spcPts val="0"/>
                        </a:spcBef>
                        <a:spcAft>
                          <a:spcPts val="0"/>
                        </a:spcAft>
                        <a:buNone/>
                      </a:pPr>
                      <a:r>
                        <a:rPr lang="en" b="1"/>
                        <a:t>Weakness</a:t>
                      </a:r>
                      <a:endParaRPr b="1"/>
                    </a:p>
                  </a:txBody>
                  <a:tcPr marL="91425" marR="91425" marT="91425" marB="91425"/>
                </a:tc>
                <a:tc>
                  <a:txBody>
                    <a:bodyPr/>
                    <a:lstStyle/>
                    <a:p>
                      <a:pPr marL="0" lvl="0" indent="0" algn="l" rtl="0">
                        <a:lnSpc>
                          <a:spcPct val="115000"/>
                        </a:lnSpc>
                        <a:spcBef>
                          <a:spcPts val="0"/>
                        </a:spcBef>
                        <a:spcAft>
                          <a:spcPts val="0"/>
                        </a:spcAft>
                        <a:buNone/>
                      </a:pPr>
                      <a:r>
                        <a:rPr lang="en" sz="1200" b="1">
                          <a:highlight>
                            <a:srgbClr val="FFFFFF"/>
                          </a:highlight>
                        </a:rPr>
                        <a:t>0.00002</a:t>
                      </a:r>
                      <a:endParaRPr sz="1200" b="1">
                        <a:highlight>
                          <a:srgbClr val="FFFFFF"/>
                        </a:highlight>
                      </a:endParaRPr>
                    </a:p>
                    <a:p>
                      <a:pPr marL="0" lvl="0" indent="0" algn="l" rtl="0">
                        <a:spcBef>
                          <a:spcPts val="0"/>
                        </a:spcBef>
                        <a:spcAft>
                          <a:spcPts val="0"/>
                        </a:spcAft>
                        <a:buNone/>
                      </a:pPr>
                      <a:endParaRPr sz="1200" b="1"/>
                    </a:p>
                  </a:txBody>
                  <a:tcPr marL="91425" marR="91425" marT="91425" marB="91425"/>
                </a:tc>
                <a:extLst>
                  <a:ext uri="{0D108BD9-81ED-4DB2-BD59-A6C34878D82A}">
                    <a16:rowId xmlns:a16="http://schemas.microsoft.com/office/drawing/2014/main" val="10000"/>
                  </a:ext>
                </a:extLst>
              </a:tr>
              <a:tr h="474250">
                <a:tc>
                  <a:txBody>
                    <a:bodyPr/>
                    <a:lstStyle/>
                    <a:p>
                      <a:pPr marL="0" lvl="0" indent="0" algn="l" rtl="0">
                        <a:spcBef>
                          <a:spcPts val="0"/>
                        </a:spcBef>
                        <a:spcAft>
                          <a:spcPts val="0"/>
                        </a:spcAft>
                        <a:buNone/>
                      </a:pPr>
                      <a:r>
                        <a:rPr lang="en" b="1"/>
                        <a:t>Tumour_Size</a:t>
                      </a:r>
                      <a:endParaRPr b="1"/>
                    </a:p>
                  </a:txBody>
                  <a:tcPr marL="91425" marR="91425" marT="91425" marB="91425"/>
                </a:tc>
                <a:tc>
                  <a:txBody>
                    <a:bodyPr/>
                    <a:lstStyle/>
                    <a:p>
                      <a:pPr marL="0" lvl="0" indent="0" algn="l" rtl="0">
                        <a:lnSpc>
                          <a:spcPct val="115000"/>
                        </a:lnSpc>
                        <a:spcBef>
                          <a:spcPts val="0"/>
                        </a:spcBef>
                        <a:spcAft>
                          <a:spcPts val="0"/>
                        </a:spcAft>
                        <a:buNone/>
                      </a:pPr>
                      <a:r>
                        <a:rPr lang="en" sz="1200" b="1">
                          <a:highlight>
                            <a:srgbClr val="FFFFFF"/>
                          </a:highlight>
                        </a:rPr>
                        <a:t>0.00004</a:t>
                      </a:r>
                      <a:endParaRPr sz="1200" b="1">
                        <a:highlight>
                          <a:srgbClr val="FFFFFF"/>
                        </a:highlight>
                      </a:endParaRPr>
                    </a:p>
                    <a:p>
                      <a:pPr marL="0" lvl="0" indent="0" algn="l" rtl="0">
                        <a:spcBef>
                          <a:spcPts val="0"/>
                        </a:spcBef>
                        <a:spcAft>
                          <a:spcPts val="0"/>
                        </a:spcAft>
                        <a:buNone/>
                      </a:pPr>
                      <a:endParaRPr sz="1200" b="1"/>
                    </a:p>
                  </a:txBody>
                  <a:tcPr marL="91425" marR="91425" marT="91425" marB="91425"/>
                </a:tc>
                <a:extLst>
                  <a:ext uri="{0D108BD9-81ED-4DB2-BD59-A6C34878D82A}">
                    <a16:rowId xmlns:a16="http://schemas.microsoft.com/office/drawing/2014/main" val="10001"/>
                  </a:ext>
                </a:extLst>
              </a:tr>
              <a:tr h="474250">
                <a:tc>
                  <a:txBody>
                    <a:bodyPr/>
                    <a:lstStyle/>
                    <a:p>
                      <a:pPr marL="0" lvl="0" indent="0" algn="l" rtl="0">
                        <a:spcBef>
                          <a:spcPts val="0"/>
                        </a:spcBef>
                        <a:spcAft>
                          <a:spcPts val="0"/>
                        </a:spcAft>
                        <a:buNone/>
                      </a:pPr>
                      <a:r>
                        <a:rPr lang="en" b="1" dirty="0"/>
                        <a:t>Diabetes_Mellitus</a:t>
                      </a:r>
                      <a:endParaRPr b="1" dirty="0"/>
                    </a:p>
                  </a:txBody>
                  <a:tcPr marL="91425" marR="91425" marT="91425" marB="91425"/>
                </a:tc>
                <a:tc>
                  <a:txBody>
                    <a:bodyPr/>
                    <a:lstStyle/>
                    <a:p>
                      <a:pPr marL="0" lvl="0" indent="0" algn="l" rtl="0">
                        <a:spcBef>
                          <a:spcPts val="0"/>
                        </a:spcBef>
                        <a:spcAft>
                          <a:spcPts val="0"/>
                        </a:spcAft>
                        <a:buNone/>
                      </a:pPr>
                      <a:r>
                        <a:rPr lang="en" sz="1200" b="1"/>
                        <a:t>0.00008</a:t>
                      </a:r>
                      <a:endParaRPr sz="1200" b="1"/>
                    </a:p>
                  </a:txBody>
                  <a:tcPr marL="91425" marR="91425" marT="91425" marB="91425"/>
                </a:tc>
                <a:extLst>
                  <a:ext uri="{0D108BD9-81ED-4DB2-BD59-A6C34878D82A}">
                    <a16:rowId xmlns:a16="http://schemas.microsoft.com/office/drawing/2014/main" val="10002"/>
                  </a:ext>
                </a:extLst>
              </a:tr>
              <a:tr h="474250">
                <a:tc>
                  <a:txBody>
                    <a:bodyPr/>
                    <a:lstStyle/>
                    <a:p>
                      <a:pPr marL="0" lvl="0" indent="0" algn="l" rtl="0">
                        <a:spcBef>
                          <a:spcPts val="0"/>
                        </a:spcBef>
                        <a:spcAft>
                          <a:spcPts val="0"/>
                        </a:spcAft>
                        <a:buNone/>
                      </a:pPr>
                      <a:r>
                        <a:rPr lang="en"/>
                        <a:t>MI_6mo</a:t>
                      </a:r>
                      <a:endParaRPr/>
                    </a:p>
                  </a:txBody>
                  <a:tcPr marL="91425" marR="91425" marT="91425" marB="91425"/>
                </a:tc>
                <a:tc>
                  <a:txBody>
                    <a:bodyPr/>
                    <a:lstStyle/>
                    <a:p>
                      <a:pPr marL="0" lvl="0" indent="0" algn="l" rtl="0">
                        <a:lnSpc>
                          <a:spcPct val="115000"/>
                        </a:lnSpc>
                        <a:spcBef>
                          <a:spcPts val="0"/>
                        </a:spcBef>
                        <a:spcAft>
                          <a:spcPts val="0"/>
                        </a:spcAft>
                        <a:buNone/>
                      </a:pPr>
                      <a:r>
                        <a:rPr lang="en" sz="1200">
                          <a:highlight>
                            <a:srgbClr val="FFFFFF"/>
                          </a:highlight>
                        </a:rPr>
                        <a:t>0.412</a:t>
                      </a:r>
                      <a:endParaRPr sz="1200">
                        <a:highlight>
                          <a:srgbClr val="FFFFFF"/>
                        </a:highlight>
                      </a:endParaRPr>
                    </a:p>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3"/>
                  </a:ext>
                </a:extLst>
              </a:tr>
              <a:tr h="474250">
                <a:tc>
                  <a:txBody>
                    <a:bodyPr/>
                    <a:lstStyle/>
                    <a:p>
                      <a:pPr marL="0" lvl="0" indent="0" algn="l" rtl="0">
                        <a:spcBef>
                          <a:spcPts val="0"/>
                        </a:spcBef>
                        <a:spcAft>
                          <a:spcPts val="0"/>
                        </a:spcAft>
                        <a:buNone/>
                      </a:pPr>
                      <a:r>
                        <a:rPr lang="en" b="1" dirty="0"/>
                        <a:t>P</a:t>
                      </a:r>
                      <a:r>
                        <a:rPr lang="en-IN" b="1" dirty="0" err="1"/>
                        <a:t>eripheral</a:t>
                      </a:r>
                      <a:r>
                        <a:rPr lang="en-IN" b="1" dirty="0"/>
                        <a:t> Artery Disease</a:t>
                      </a:r>
                      <a:endParaRPr b="1" dirty="0"/>
                    </a:p>
                  </a:txBody>
                  <a:tcPr marL="91425" marR="91425" marT="91425" marB="91425"/>
                </a:tc>
                <a:tc>
                  <a:txBody>
                    <a:bodyPr/>
                    <a:lstStyle/>
                    <a:p>
                      <a:pPr marL="0" lvl="0" indent="0" algn="l" rtl="0">
                        <a:lnSpc>
                          <a:spcPct val="115000"/>
                        </a:lnSpc>
                        <a:spcBef>
                          <a:spcPts val="0"/>
                        </a:spcBef>
                        <a:spcAft>
                          <a:spcPts val="0"/>
                        </a:spcAft>
                        <a:buNone/>
                      </a:pPr>
                      <a:r>
                        <a:rPr lang="en" sz="1200" b="1">
                          <a:highlight>
                            <a:srgbClr val="FFFFFF"/>
                          </a:highlight>
                        </a:rPr>
                        <a:t>0.0403</a:t>
                      </a:r>
                      <a:endParaRPr sz="1200" b="1">
                        <a:highlight>
                          <a:srgbClr val="FFFFFF"/>
                        </a:highlight>
                      </a:endParaRPr>
                    </a:p>
                    <a:p>
                      <a:pPr marL="0" lvl="0" indent="0" algn="l" rtl="0">
                        <a:spcBef>
                          <a:spcPts val="0"/>
                        </a:spcBef>
                        <a:spcAft>
                          <a:spcPts val="0"/>
                        </a:spcAft>
                        <a:buNone/>
                      </a:pPr>
                      <a:endParaRPr sz="1200" b="1"/>
                    </a:p>
                  </a:txBody>
                  <a:tcPr marL="91425" marR="91425" marT="91425" marB="91425"/>
                </a:tc>
                <a:extLst>
                  <a:ext uri="{0D108BD9-81ED-4DB2-BD59-A6C34878D82A}">
                    <a16:rowId xmlns:a16="http://schemas.microsoft.com/office/drawing/2014/main" val="10004"/>
                  </a:ext>
                </a:extLst>
              </a:tr>
              <a:tr h="474250">
                <a:tc>
                  <a:txBody>
                    <a:bodyPr/>
                    <a:lstStyle/>
                    <a:p>
                      <a:pPr marL="0" lvl="0" indent="0" algn="l" rtl="0">
                        <a:spcBef>
                          <a:spcPts val="0"/>
                        </a:spcBef>
                        <a:spcAft>
                          <a:spcPts val="0"/>
                        </a:spcAft>
                        <a:buNone/>
                      </a:pPr>
                      <a:r>
                        <a:rPr lang="en" b="1"/>
                        <a:t>Smoking</a:t>
                      </a:r>
                      <a:endParaRPr b="1"/>
                    </a:p>
                  </a:txBody>
                  <a:tcPr marL="91425" marR="91425" marT="91425" marB="91425"/>
                </a:tc>
                <a:tc>
                  <a:txBody>
                    <a:bodyPr/>
                    <a:lstStyle/>
                    <a:p>
                      <a:pPr marL="0" lvl="0" indent="0" algn="l" rtl="0">
                        <a:lnSpc>
                          <a:spcPct val="115000"/>
                        </a:lnSpc>
                        <a:spcBef>
                          <a:spcPts val="0"/>
                        </a:spcBef>
                        <a:spcAft>
                          <a:spcPts val="0"/>
                        </a:spcAft>
                        <a:buNone/>
                      </a:pPr>
                      <a:r>
                        <a:rPr lang="en" sz="1200" b="1">
                          <a:highlight>
                            <a:srgbClr val="FFFFFF"/>
                          </a:highlight>
                        </a:rPr>
                        <a:t>0.0041</a:t>
                      </a:r>
                      <a:endParaRPr sz="1200" b="1">
                        <a:highlight>
                          <a:srgbClr val="FFFFFF"/>
                        </a:highlight>
                      </a:endParaRPr>
                    </a:p>
                    <a:p>
                      <a:pPr marL="0" lvl="0" indent="0" algn="l" rtl="0">
                        <a:spcBef>
                          <a:spcPts val="0"/>
                        </a:spcBef>
                        <a:spcAft>
                          <a:spcPts val="0"/>
                        </a:spcAft>
                        <a:buNone/>
                      </a:pPr>
                      <a:endParaRPr sz="1200" b="1"/>
                    </a:p>
                  </a:txBody>
                  <a:tcPr marL="91425" marR="91425" marT="91425" marB="91425"/>
                </a:tc>
                <a:extLst>
                  <a:ext uri="{0D108BD9-81ED-4DB2-BD59-A6C34878D82A}">
                    <a16:rowId xmlns:a16="http://schemas.microsoft.com/office/drawing/2014/main" val="10005"/>
                  </a:ext>
                </a:extLst>
              </a:tr>
              <a:tr h="474250">
                <a:tc>
                  <a:txBody>
                    <a:bodyPr/>
                    <a:lstStyle/>
                    <a:p>
                      <a:pPr marL="0" lvl="0" indent="0" algn="l" rtl="0">
                        <a:spcBef>
                          <a:spcPts val="0"/>
                        </a:spcBef>
                        <a:spcAft>
                          <a:spcPts val="0"/>
                        </a:spcAft>
                        <a:buNone/>
                      </a:pPr>
                      <a:r>
                        <a:rPr lang="en"/>
                        <a:t>Asthma</a:t>
                      </a:r>
                      <a:endParaRPr/>
                    </a:p>
                  </a:txBody>
                  <a:tcPr marL="91425" marR="91425" marT="91425" marB="91425"/>
                </a:tc>
                <a:tc>
                  <a:txBody>
                    <a:bodyPr/>
                    <a:lstStyle/>
                    <a:p>
                      <a:pPr marL="0" lvl="0" indent="0" algn="l" rtl="0">
                        <a:lnSpc>
                          <a:spcPct val="115000"/>
                        </a:lnSpc>
                        <a:spcBef>
                          <a:spcPts val="0"/>
                        </a:spcBef>
                        <a:spcAft>
                          <a:spcPts val="0"/>
                        </a:spcAft>
                        <a:buNone/>
                      </a:pPr>
                      <a:r>
                        <a:rPr lang="en" sz="1200">
                          <a:highlight>
                            <a:srgbClr val="FFFFFF"/>
                          </a:highlight>
                        </a:rPr>
                        <a:t>0.5487</a:t>
                      </a:r>
                      <a:endParaRPr sz="1200">
                        <a:highlight>
                          <a:srgbClr val="FFFFFF"/>
                        </a:highlight>
                      </a:endParaRPr>
                    </a:p>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6"/>
                  </a:ext>
                </a:extLst>
              </a:tr>
              <a:tr h="732150">
                <a:tc>
                  <a:txBody>
                    <a:bodyPr/>
                    <a:lstStyle/>
                    <a:p>
                      <a:pPr marL="0" lvl="0" indent="0" algn="l" rtl="0">
                        <a:spcBef>
                          <a:spcPts val="0"/>
                        </a:spcBef>
                        <a:spcAft>
                          <a:spcPts val="0"/>
                        </a:spcAft>
                        <a:buNone/>
                      </a:pPr>
                      <a:r>
                        <a:rPr lang="en" b="1"/>
                        <a:t>Age</a:t>
                      </a:r>
                      <a:endParaRPr b="1"/>
                    </a:p>
                  </a:txBody>
                  <a:tcPr marL="91425" marR="91425" marT="91425" marB="91425"/>
                </a:tc>
                <a:tc>
                  <a:txBody>
                    <a:bodyPr/>
                    <a:lstStyle/>
                    <a:p>
                      <a:pPr marL="0" lvl="0" indent="0" algn="l" rtl="0">
                        <a:lnSpc>
                          <a:spcPct val="115000"/>
                        </a:lnSpc>
                        <a:spcBef>
                          <a:spcPts val="0"/>
                        </a:spcBef>
                        <a:spcAft>
                          <a:spcPts val="0"/>
                        </a:spcAft>
                        <a:buNone/>
                      </a:pPr>
                      <a:r>
                        <a:rPr lang="en" sz="1100" b="1" dirty="0">
                          <a:highlight>
                            <a:srgbClr val="FFFFFF"/>
                          </a:highlight>
                        </a:rPr>
                        <a:t>0.023</a:t>
                      </a:r>
                      <a:endParaRPr sz="1100" b="1" dirty="0">
                        <a:highlight>
                          <a:srgbClr val="FFFFFF"/>
                        </a:highlight>
                      </a:endParaRPr>
                    </a:p>
                    <a:p>
                      <a:pPr marL="0" lvl="0" indent="0" algn="l" rtl="0">
                        <a:spcBef>
                          <a:spcPts val="0"/>
                        </a:spcBef>
                        <a:spcAft>
                          <a:spcPts val="0"/>
                        </a:spcAft>
                        <a:buNone/>
                      </a:pPr>
                      <a:endParaRPr sz="1100" b="1"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  Why Feature Selection ?</a:t>
            </a:r>
            <a:endParaRPr/>
          </a:p>
        </p:txBody>
      </p:sp>
      <p:sp>
        <p:nvSpPr>
          <p:cNvPr id="148" name="Google Shape;148;p13"/>
          <p:cNvSpPr txBox="1"/>
          <p:nvPr/>
        </p:nvSpPr>
        <p:spPr>
          <a:xfrm>
            <a:off x="322650" y="1356175"/>
            <a:ext cx="8498700" cy="3395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300" i="0" u="none" strike="noStrike" cap="none">
                <a:solidFill>
                  <a:srgbClr val="000000"/>
                </a:solidFill>
                <a:highlight>
                  <a:srgbClr val="FFFFFF"/>
                </a:highlight>
                <a:latin typeface="Roboto"/>
                <a:ea typeface="Roboto"/>
                <a:cs typeface="Roboto"/>
                <a:sym typeface="Roboto"/>
              </a:rPr>
              <a:t>Feature Selection is the process where you automatically or manually select those features which contribute most to your prediction variable or output.</a:t>
            </a:r>
            <a:endParaRPr sz="1300" i="0" u="none" strike="noStrike" cap="none">
              <a:solidFill>
                <a:srgbClr val="000000"/>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Clr>
                <a:srgbClr val="000000"/>
              </a:buClr>
              <a:buSzPts val="1200"/>
              <a:buFont typeface="Arial"/>
              <a:buNone/>
            </a:pPr>
            <a:r>
              <a:rPr lang="en" sz="1300" i="0" u="none" strike="noStrike" cap="none">
                <a:solidFill>
                  <a:srgbClr val="000000"/>
                </a:solidFill>
                <a:highlight>
                  <a:srgbClr val="FFFFFF"/>
                </a:highlight>
                <a:latin typeface="Roboto"/>
                <a:ea typeface="Roboto"/>
                <a:cs typeface="Roboto"/>
                <a:sym typeface="Roboto"/>
              </a:rPr>
              <a:t>Irrelevant features in the  data can decrease the accuracy of the models and make your model learn based on irrelevant features.</a:t>
            </a:r>
            <a:endParaRPr sz="1300" i="0" u="none" strike="noStrike" cap="none">
              <a:solidFill>
                <a:srgbClr val="000000"/>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Clr>
                <a:srgbClr val="000000"/>
              </a:buClr>
              <a:buSzPts val="1200"/>
              <a:buFont typeface="Arial"/>
              <a:buNone/>
            </a:pPr>
            <a:endParaRPr sz="1300" b="1" i="0" u="none" strike="noStrike" cap="none">
              <a:solidFill>
                <a:srgbClr val="000000"/>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Clr>
                <a:srgbClr val="000000"/>
              </a:buClr>
              <a:buSzPts val="1200"/>
              <a:buFont typeface="Arial"/>
              <a:buNone/>
            </a:pPr>
            <a:r>
              <a:rPr lang="en" sz="1300" b="1" i="0" u="none" strike="noStrike" cap="none">
                <a:solidFill>
                  <a:srgbClr val="000000"/>
                </a:solidFill>
                <a:highlight>
                  <a:srgbClr val="FFFFFF"/>
                </a:highlight>
                <a:latin typeface="Roboto"/>
                <a:ea typeface="Roboto"/>
                <a:cs typeface="Roboto"/>
                <a:sym typeface="Roboto"/>
              </a:rPr>
              <a:t>Benefits of performing feature selection before modeling your data:</a:t>
            </a:r>
            <a:endParaRPr sz="1300" b="1" i="0" u="none" strike="noStrike" cap="none">
              <a:solidFill>
                <a:srgbClr val="000000"/>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Clr>
                <a:srgbClr val="000000"/>
              </a:buClr>
              <a:buSzPts val="1200"/>
              <a:buFont typeface="Arial"/>
              <a:buNone/>
            </a:pPr>
            <a:endParaRPr sz="1300" b="1" i="0" u="none" strike="noStrike" cap="none">
              <a:solidFill>
                <a:srgbClr val="000000"/>
              </a:solidFill>
              <a:highlight>
                <a:srgbClr val="FFFFFF"/>
              </a:highlight>
              <a:latin typeface="Roboto"/>
              <a:ea typeface="Roboto"/>
              <a:cs typeface="Roboto"/>
              <a:sym typeface="Roboto"/>
            </a:endParaRPr>
          </a:p>
          <a:p>
            <a:pPr marL="457200" marR="0" lvl="0" indent="-311150" algn="l" rtl="0">
              <a:lnSpc>
                <a:spcPct val="115000"/>
              </a:lnSpc>
              <a:spcBef>
                <a:spcPts val="0"/>
              </a:spcBef>
              <a:spcAft>
                <a:spcPts val="0"/>
              </a:spcAft>
              <a:buClr>
                <a:srgbClr val="000000"/>
              </a:buClr>
              <a:buSzPts val="1300"/>
              <a:buFont typeface="Georgia"/>
              <a:buChar char="●"/>
            </a:pPr>
            <a:r>
              <a:rPr lang="en" sz="1300" b="1" i="0" u="none" strike="noStrike" cap="none">
                <a:solidFill>
                  <a:srgbClr val="000000"/>
                </a:solidFill>
                <a:highlight>
                  <a:srgbClr val="FFFFFF"/>
                </a:highlight>
                <a:latin typeface="Roboto"/>
                <a:ea typeface="Roboto"/>
                <a:cs typeface="Roboto"/>
                <a:sym typeface="Roboto"/>
              </a:rPr>
              <a:t>Reduces Overfitting</a:t>
            </a:r>
            <a:r>
              <a:rPr lang="en" sz="1300" i="0" u="none" strike="noStrike" cap="none">
                <a:solidFill>
                  <a:srgbClr val="000000"/>
                </a:solidFill>
                <a:highlight>
                  <a:srgbClr val="FFFFFF"/>
                </a:highlight>
                <a:latin typeface="Roboto"/>
                <a:ea typeface="Roboto"/>
                <a:cs typeface="Roboto"/>
                <a:sym typeface="Roboto"/>
              </a:rPr>
              <a:t>: Less redundant data means less opportunity to make decisions  based on noise.</a:t>
            </a:r>
            <a:endParaRPr sz="1300" i="0" u="none" strike="noStrike" cap="none">
              <a:solidFill>
                <a:srgbClr val="000000"/>
              </a:solidFill>
              <a:highlight>
                <a:srgbClr val="FFFFFF"/>
              </a:highlight>
              <a:latin typeface="Roboto"/>
              <a:ea typeface="Roboto"/>
              <a:cs typeface="Roboto"/>
              <a:sym typeface="Roboto"/>
            </a:endParaRPr>
          </a:p>
          <a:p>
            <a:pPr marL="457200" marR="0" lvl="0" indent="-311150" algn="l" rtl="0">
              <a:lnSpc>
                <a:spcPct val="115000"/>
              </a:lnSpc>
              <a:spcBef>
                <a:spcPts val="1000"/>
              </a:spcBef>
              <a:spcAft>
                <a:spcPts val="0"/>
              </a:spcAft>
              <a:buClr>
                <a:srgbClr val="000000"/>
              </a:buClr>
              <a:buSzPts val="1300"/>
              <a:buFont typeface="Georgia"/>
              <a:buChar char="●"/>
            </a:pPr>
            <a:r>
              <a:rPr lang="en" sz="1300" b="1" i="0" u="none" strike="noStrike" cap="none">
                <a:solidFill>
                  <a:srgbClr val="000000"/>
                </a:solidFill>
                <a:highlight>
                  <a:srgbClr val="FFFFFF"/>
                </a:highlight>
                <a:latin typeface="Roboto"/>
                <a:ea typeface="Roboto"/>
                <a:cs typeface="Roboto"/>
                <a:sym typeface="Roboto"/>
              </a:rPr>
              <a:t>Improves Accuracy</a:t>
            </a:r>
            <a:r>
              <a:rPr lang="en" sz="1300" i="0" u="none" strike="noStrike" cap="none">
                <a:solidFill>
                  <a:srgbClr val="000000"/>
                </a:solidFill>
                <a:highlight>
                  <a:srgbClr val="FFFFFF"/>
                </a:highlight>
                <a:latin typeface="Roboto"/>
                <a:ea typeface="Roboto"/>
                <a:cs typeface="Roboto"/>
                <a:sym typeface="Roboto"/>
              </a:rPr>
              <a:t>: Less misleading data means modeling accuracy improves.</a:t>
            </a:r>
            <a:endParaRPr sz="1300" i="0" u="none" strike="noStrike" cap="none">
              <a:solidFill>
                <a:srgbClr val="000000"/>
              </a:solidFill>
              <a:highlight>
                <a:srgbClr val="FFFFFF"/>
              </a:highlight>
              <a:latin typeface="Roboto"/>
              <a:ea typeface="Roboto"/>
              <a:cs typeface="Roboto"/>
              <a:sym typeface="Roboto"/>
            </a:endParaRPr>
          </a:p>
          <a:p>
            <a:pPr marL="457200" marR="0" lvl="0" indent="-311150" algn="l" rtl="0">
              <a:lnSpc>
                <a:spcPct val="115000"/>
              </a:lnSpc>
              <a:spcBef>
                <a:spcPts val="1000"/>
              </a:spcBef>
              <a:spcAft>
                <a:spcPts val="0"/>
              </a:spcAft>
              <a:buClr>
                <a:srgbClr val="000000"/>
              </a:buClr>
              <a:buSzPts val="1300"/>
              <a:buFont typeface="Georgia"/>
              <a:buChar char="●"/>
            </a:pPr>
            <a:r>
              <a:rPr lang="en" sz="1300" b="1" i="0" u="none" strike="noStrike" cap="none">
                <a:solidFill>
                  <a:srgbClr val="000000"/>
                </a:solidFill>
                <a:highlight>
                  <a:srgbClr val="FFFFFF"/>
                </a:highlight>
                <a:latin typeface="Roboto"/>
                <a:ea typeface="Roboto"/>
                <a:cs typeface="Roboto"/>
                <a:sym typeface="Roboto"/>
              </a:rPr>
              <a:t>Reduces Training Time</a:t>
            </a:r>
            <a:r>
              <a:rPr lang="en" sz="1300" i="0" u="none" strike="noStrike" cap="none">
                <a:solidFill>
                  <a:srgbClr val="000000"/>
                </a:solidFill>
                <a:highlight>
                  <a:srgbClr val="FFFFFF"/>
                </a:highlight>
                <a:latin typeface="Roboto"/>
                <a:ea typeface="Roboto"/>
                <a:cs typeface="Roboto"/>
                <a:sym typeface="Roboto"/>
              </a:rPr>
              <a:t>: fewer data points reduce algorithm complexity and algorithms train faster.</a:t>
            </a:r>
            <a:endParaRPr sz="1300" i="0" u="none" strike="noStrike" cap="none">
              <a:solidFill>
                <a:srgbClr val="000000"/>
              </a:solidFill>
              <a:highlight>
                <a:srgbClr val="FFFFFF"/>
              </a:highlight>
              <a:latin typeface="Roboto"/>
              <a:ea typeface="Roboto"/>
              <a:cs typeface="Roboto"/>
              <a:sym typeface="Roboto"/>
            </a:endParaRPr>
          </a:p>
          <a:p>
            <a:pPr marL="0" marR="0" lvl="0" indent="0" algn="l" rtl="0">
              <a:lnSpc>
                <a:spcPct val="115000"/>
              </a:lnSpc>
              <a:spcBef>
                <a:spcPts val="1000"/>
              </a:spcBef>
              <a:spcAft>
                <a:spcPts val="0"/>
              </a:spcAft>
              <a:buClr>
                <a:srgbClr val="000000"/>
              </a:buClr>
              <a:buSzPts val="1200"/>
              <a:buFont typeface="Arial"/>
              <a:buNone/>
            </a:pPr>
            <a:endParaRPr sz="1300" i="0" u="none" strike="noStrike" cap="none">
              <a:solidFill>
                <a:srgbClr val="000000"/>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Clr>
                <a:srgbClr val="000000"/>
              </a:buClr>
              <a:buSzPts val="1200"/>
              <a:buFont typeface="Arial"/>
              <a:buNone/>
            </a:pPr>
            <a:endParaRPr sz="1300" i="0" u="none" strike="noStrike" cap="none">
              <a:solidFill>
                <a:srgbClr val="000000"/>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Feature Selection Method Used</a:t>
            </a:r>
            <a:endParaRPr/>
          </a:p>
        </p:txBody>
      </p:sp>
      <p:sp>
        <p:nvSpPr>
          <p:cNvPr id="154" name="Google Shape;154;p14"/>
          <p:cNvSpPr txBox="1"/>
          <p:nvPr/>
        </p:nvSpPr>
        <p:spPr>
          <a:xfrm>
            <a:off x="322650" y="1017800"/>
            <a:ext cx="8498700" cy="3375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 sz="1300" b="1" i="0" u="none" strike="noStrike" cap="none" dirty="0">
                <a:latin typeface="Roboto"/>
                <a:ea typeface="Roboto"/>
                <a:cs typeface="Roboto"/>
                <a:sym typeface="Roboto"/>
              </a:rPr>
              <a:t>Recursive Feature Elimination</a:t>
            </a:r>
            <a:endParaRPr sz="1300" b="1" i="0" u="none" strike="noStrike" cap="none" dirty="0">
              <a:latin typeface="Roboto"/>
              <a:ea typeface="Roboto"/>
              <a:cs typeface="Roboto"/>
              <a:sym typeface="Roboto"/>
            </a:endParaRPr>
          </a:p>
          <a:p>
            <a:pPr marL="0" marR="0" lvl="0" indent="0" algn="l" rtl="0">
              <a:lnSpc>
                <a:spcPct val="150000"/>
              </a:lnSpc>
              <a:spcBef>
                <a:spcPts val="700"/>
              </a:spcBef>
              <a:spcAft>
                <a:spcPts val="0"/>
              </a:spcAft>
              <a:buClr>
                <a:srgbClr val="000000"/>
              </a:buClr>
              <a:buSzPts val="1200"/>
              <a:buFont typeface="Arial"/>
              <a:buNone/>
            </a:pPr>
            <a:r>
              <a:rPr lang="en" sz="1300" i="0" u="none" strike="noStrike" cap="none" dirty="0">
                <a:latin typeface="Roboto"/>
                <a:ea typeface="Roboto"/>
                <a:cs typeface="Roboto"/>
                <a:sym typeface="Roboto"/>
              </a:rPr>
              <a:t>The Recursive Feature Elimination (or RFE) works by recursively removing attributes and building a model on those attributes that remain.It uses the model accuracy to identify which attributes (and combination of attributes) contribute the most to predicting the target attribute.</a:t>
            </a:r>
            <a:endParaRPr sz="1300" dirty="0">
              <a:latin typeface="Roboto"/>
              <a:ea typeface="Roboto"/>
              <a:cs typeface="Roboto"/>
              <a:sym typeface="Roboto"/>
            </a:endParaRPr>
          </a:p>
          <a:p>
            <a:pPr marL="0" marR="0" lvl="0" indent="0" algn="l" rtl="0">
              <a:lnSpc>
                <a:spcPct val="150000"/>
              </a:lnSpc>
              <a:spcBef>
                <a:spcPts val="700"/>
              </a:spcBef>
              <a:spcAft>
                <a:spcPts val="0"/>
              </a:spcAft>
              <a:buClr>
                <a:srgbClr val="000000"/>
              </a:buClr>
              <a:buSzPts val="1200"/>
              <a:buFont typeface="Arial"/>
              <a:buNone/>
            </a:pPr>
            <a:r>
              <a:rPr lang="en" sz="1300" b="1" dirty="0">
                <a:latin typeface="Roboto"/>
                <a:ea typeface="Roboto"/>
                <a:cs typeface="Roboto"/>
                <a:sym typeface="Roboto"/>
              </a:rPr>
              <a:t>Univariate Feature Selection</a:t>
            </a:r>
            <a:endParaRPr sz="1300" b="1" dirty="0">
              <a:latin typeface="Roboto"/>
              <a:ea typeface="Roboto"/>
              <a:cs typeface="Roboto"/>
              <a:sym typeface="Roboto"/>
            </a:endParaRPr>
          </a:p>
          <a:p>
            <a:pPr marL="0" marR="0" lvl="0" indent="0" algn="l" rtl="0">
              <a:lnSpc>
                <a:spcPct val="150000"/>
              </a:lnSpc>
              <a:spcBef>
                <a:spcPts val="700"/>
              </a:spcBef>
              <a:spcAft>
                <a:spcPts val="0"/>
              </a:spcAft>
              <a:buClr>
                <a:srgbClr val="000000"/>
              </a:buClr>
              <a:buSzPts val="1200"/>
              <a:buFont typeface="Arial"/>
              <a:buNone/>
            </a:pPr>
            <a:r>
              <a:rPr lang="en" sz="1300" dirty="0">
                <a:latin typeface="Roboto"/>
                <a:ea typeface="Roboto"/>
                <a:cs typeface="Roboto"/>
                <a:sym typeface="Roboto"/>
              </a:rPr>
              <a:t>Univariate feature selection works by selecting the best features based on univariate statistical tests. We compare each feature to the target variable, to see whether there is any statistically significant relationship between them.</a:t>
            </a:r>
            <a:endParaRPr sz="1300" dirty="0">
              <a:latin typeface="Roboto"/>
              <a:ea typeface="Roboto"/>
              <a:cs typeface="Roboto"/>
              <a:sym typeface="Roboto"/>
            </a:endParaRPr>
          </a:p>
          <a:p>
            <a:pPr marL="0" lvl="0" indent="0" algn="l" rtl="0">
              <a:lnSpc>
                <a:spcPct val="150000"/>
              </a:lnSpc>
              <a:spcBef>
                <a:spcPts val="0"/>
              </a:spcBef>
              <a:spcAft>
                <a:spcPts val="0"/>
              </a:spcAft>
              <a:buClr>
                <a:srgbClr val="000000"/>
              </a:buClr>
              <a:buSzPts val="1200"/>
              <a:buFont typeface="Arial"/>
              <a:buNone/>
            </a:pPr>
            <a:r>
              <a:rPr lang="en" sz="1300" b="1" dirty="0">
                <a:latin typeface="Roboto"/>
                <a:ea typeface="Roboto"/>
                <a:cs typeface="Roboto"/>
                <a:sym typeface="Roboto"/>
              </a:rPr>
              <a:t>Select K Best Feature </a:t>
            </a:r>
            <a:endParaRPr sz="1300" b="1" dirty="0">
              <a:latin typeface="Roboto"/>
              <a:ea typeface="Roboto"/>
              <a:cs typeface="Roboto"/>
              <a:sym typeface="Roboto"/>
            </a:endParaRPr>
          </a:p>
          <a:p>
            <a:pPr marL="0" lvl="0" indent="0" algn="l" rtl="0">
              <a:lnSpc>
                <a:spcPct val="150000"/>
              </a:lnSpc>
              <a:spcBef>
                <a:spcPts val="0"/>
              </a:spcBef>
              <a:spcAft>
                <a:spcPts val="0"/>
              </a:spcAft>
              <a:buClr>
                <a:srgbClr val="000000"/>
              </a:buClr>
              <a:buSzPts val="1200"/>
              <a:buFont typeface="Arial"/>
              <a:buNone/>
            </a:pPr>
            <a:r>
              <a:rPr lang="en" sz="1300" dirty="0">
                <a:latin typeface="Roboto"/>
                <a:ea typeface="Roboto"/>
                <a:cs typeface="Roboto"/>
                <a:sym typeface="Roboto"/>
              </a:rPr>
              <a:t>Feature selection using SelectKBest. Feature selection is a technique where we choose those features in our data that contribute most to the target variable. In other words we choose the best predictors for the target variable.</a:t>
            </a:r>
            <a:endParaRPr sz="1300" dirty="0">
              <a:latin typeface="Roboto"/>
              <a:ea typeface="Roboto"/>
              <a:cs typeface="Roboto"/>
              <a:sym typeface="Roboto"/>
            </a:endParaRPr>
          </a:p>
          <a:p>
            <a:pPr marL="0" marR="0" lvl="0" indent="0" algn="l" rtl="0">
              <a:lnSpc>
                <a:spcPct val="100000"/>
              </a:lnSpc>
              <a:spcBef>
                <a:spcPts val="1400"/>
              </a:spcBef>
              <a:spcAft>
                <a:spcPts val="0"/>
              </a:spcAft>
              <a:buClr>
                <a:srgbClr val="000000"/>
              </a:buClr>
              <a:buSzPts val="1200"/>
              <a:buFont typeface="Arial"/>
              <a:buNone/>
            </a:pPr>
            <a:endParaRPr sz="1200" b="0" i="0" u="none" strike="noStrike" cap="none" dirty="0">
              <a:solidFill>
                <a:srgbClr val="555555"/>
              </a:solidFill>
              <a:highlight>
                <a:schemeClr val="lt1"/>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200"/>
              <a:buFont typeface="Arial"/>
              <a:buNone/>
            </a:pPr>
            <a:endParaRPr sz="1200" b="1" i="0" u="none" strike="noStrike" cap="none" dirty="0">
              <a:solidFill>
                <a:srgbClr val="222222"/>
              </a:solidFill>
              <a:highlight>
                <a:srgbClr val="FFFFFF"/>
              </a:highlight>
              <a:latin typeface="Arial"/>
              <a:ea typeface="Arial"/>
              <a:cs typeface="Arial"/>
              <a:sym typeface="Arial"/>
            </a:endParaRPr>
          </a:p>
          <a:p>
            <a:pPr marL="0" marR="0" lvl="0" indent="0" algn="l" rtl="0">
              <a:lnSpc>
                <a:spcPct val="150000"/>
              </a:lnSpc>
              <a:spcBef>
                <a:spcPts val="700"/>
              </a:spcBef>
              <a:spcAft>
                <a:spcPts val="0"/>
              </a:spcAft>
              <a:buClr>
                <a:srgbClr val="000000"/>
              </a:buClr>
              <a:buSzPts val="1200"/>
              <a:buFont typeface="Arial"/>
              <a:buNone/>
            </a:pPr>
            <a:endParaRPr sz="1200" b="0" i="0" u="none" strike="noStrike" cap="none" dirty="0">
              <a:solidFill>
                <a:srgbClr val="555555"/>
              </a:solidFill>
              <a:highlight>
                <a:srgbClr val="FFFFFF"/>
              </a:highlight>
              <a:latin typeface="Arial"/>
              <a:ea typeface="Arial"/>
              <a:cs typeface="Arial"/>
              <a:sym typeface="Arial"/>
            </a:endParaRPr>
          </a:p>
          <a:p>
            <a:pPr marL="0" marR="0" lvl="0" indent="0" algn="l" rtl="0">
              <a:lnSpc>
                <a:spcPct val="100000"/>
              </a:lnSpc>
              <a:spcBef>
                <a:spcPts val="1400"/>
              </a:spcBef>
              <a:spcAft>
                <a:spcPts val="0"/>
              </a:spcAft>
              <a:buClr>
                <a:srgbClr val="000000"/>
              </a:buClr>
              <a:buSzPts val="1200"/>
              <a:buFont typeface="Arial"/>
              <a:buNone/>
            </a:pP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Algorithms used</a:t>
            </a:r>
            <a:endParaRPr/>
          </a:p>
        </p:txBody>
      </p:sp>
      <p:sp>
        <p:nvSpPr>
          <p:cNvPr id="160" name="Google Shape;160;p15"/>
          <p:cNvSpPr txBox="1"/>
          <p:nvPr/>
        </p:nvSpPr>
        <p:spPr>
          <a:xfrm>
            <a:off x="404020" y="1017800"/>
            <a:ext cx="8172900" cy="3596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300" i="0" u="none" strike="noStrike" cap="none">
                <a:latin typeface="Roboto"/>
                <a:ea typeface="Roboto"/>
                <a:cs typeface="Roboto"/>
                <a:sym typeface="Roboto"/>
              </a:rPr>
              <a:t>These are the algorithms that we </a:t>
            </a:r>
            <a:r>
              <a:rPr lang="en" sz="1300">
                <a:latin typeface="Roboto"/>
                <a:ea typeface="Roboto"/>
                <a:cs typeface="Roboto"/>
                <a:sym typeface="Roboto"/>
              </a:rPr>
              <a:t>used</a:t>
            </a:r>
            <a:r>
              <a:rPr lang="en" sz="1300" i="0" u="none" strike="noStrike" cap="none">
                <a:latin typeface="Roboto"/>
                <a:ea typeface="Roboto"/>
                <a:cs typeface="Roboto"/>
                <a:sym typeface="Roboto"/>
              </a:rPr>
              <a:t> in </a:t>
            </a:r>
            <a:r>
              <a:rPr lang="en" sz="1300">
                <a:latin typeface="Roboto"/>
                <a:ea typeface="Roboto"/>
                <a:cs typeface="Roboto"/>
                <a:sym typeface="Roboto"/>
              </a:rPr>
              <a:t>our final year project</a:t>
            </a:r>
            <a:r>
              <a:rPr lang="en" sz="1300" i="0" u="none" strike="noStrike" cap="none">
                <a:latin typeface="Roboto"/>
                <a:ea typeface="Roboto"/>
                <a:cs typeface="Roboto"/>
                <a:sym typeface="Roboto"/>
              </a:rPr>
              <a:t> </a:t>
            </a:r>
            <a:endParaRPr sz="1300">
              <a:latin typeface="Roboto"/>
              <a:ea typeface="Roboto"/>
              <a:cs typeface="Roboto"/>
              <a:sym typeface="Roboto"/>
            </a:endParaRPr>
          </a:p>
          <a:p>
            <a:pPr marL="0" marR="0" lvl="0" indent="0" algn="l" rtl="0">
              <a:lnSpc>
                <a:spcPct val="115000"/>
              </a:lnSpc>
              <a:spcBef>
                <a:spcPts val="0"/>
              </a:spcBef>
              <a:spcAft>
                <a:spcPts val="0"/>
              </a:spcAft>
              <a:buClr>
                <a:srgbClr val="000000"/>
              </a:buClr>
              <a:buSzPts val="1400"/>
              <a:buFont typeface="Arial"/>
              <a:buNone/>
            </a:pPr>
            <a:endParaRPr sz="1300" i="0" u="none" strike="noStrike" cap="none">
              <a:latin typeface="Roboto"/>
              <a:ea typeface="Roboto"/>
              <a:cs typeface="Roboto"/>
              <a:sym typeface="Roboto"/>
            </a:endParaRPr>
          </a:p>
          <a:p>
            <a:pPr marL="0" marR="0" lvl="0" indent="0" algn="l" rtl="0">
              <a:lnSpc>
                <a:spcPct val="115000"/>
              </a:lnSpc>
              <a:spcBef>
                <a:spcPts val="0"/>
              </a:spcBef>
              <a:spcAft>
                <a:spcPts val="0"/>
              </a:spcAft>
              <a:buClr>
                <a:srgbClr val="000000"/>
              </a:buClr>
              <a:buSzPts val="1400"/>
              <a:buFont typeface="Arial"/>
              <a:buNone/>
            </a:pPr>
            <a:r>
              <a:rPr lang="en" sz="1300" b="1" i="0" u="none" strike="noStrike" cap="none">
                <a:latin typeface="Roboto"/>
                <a:ea typeface="Roboto"/>
                <a:cs typeface="Roboto"/>
                <a:sym typeface="Roboto"/>
              </a:rPr>
              <a:t>Extreme Gradient boosting (XGB) - Ensemble Technique </a:t>
            </a:r>
            <a:endParaRPr sz="1300" i="0" u="none" strike="noStrike" cap="none">
              <a:latin typeface="Roboto"/>
              <a:ea typeface="Roboto"/>
              <a:cs typeface="Roboto"/>
              <a:sym typeface="Roboto"/>
            </a:endParaRPr>
          </a:p>
          <a:p>
            <a:pPr marL="0" marR="0" lvl="0" indent="0" algn="l" rtl="0">
              <a:lnSpc>
                <a:spcPct val="115000"/>
              </a:lnSpc>
              <a:spcBef>
                <a:spcPts val="0"/>
              </a:spcBef>
              <a:spcAft>
                <a:spcPts val="0"/>
              </a:spcAft>
              <a:buNone/>
            </a:pPr>
            <a:r>
              <a:rPr lang="en" sz="1300" i="0" u="none" strike="noStrike" cap="none">
                <a:latin typeface="Roboto"/>
                <a:ea typeface="Roboto"/>
                <a:cs typeface="Roboto"/>
                <a:sym typeface="Roboto"/>
              </a:rPr>
              <a:t>XGBoost is one of the implementations of Gradient Boosting concept, but what makes XGBoost unique is that it uses “a more regularized model formalization to control over-fitting, which gives it better performance”.</a:t>
            </a:r>
            <a:endParaRPr sz="1300">
              <a:latin typeface="Roboto"/>
              <a:ea typeface="Roboto"/>
              <a:cs typeface="Roboto"/>
              <a:sym typeface="Roboto"/>
            </a:endParaRPr>
          </a:p>
          <a:p>
            <a:pPr marL="0" marR="0" lvl="0" indent="0" algn="l" rtl="0">
              <a:lnSpc>
                <a:spcPct val="115000"/>
              </a:lnSpc>
              <a:spcBef>
                <a:spcPts val="0"/>
              </a:spcBef>
              <a:spcAft>
                <a:spcPts val="0"/>
              </a:spcAft>
              <a:buNone/>
            </a:pPr>
            <a:endParaRPr sz="1300" b="1" i="0" u="none" strike="noStrike" cap="none">
              <a:latin typeface="Roboto"/>
              <a:ea typeface="Roboto"/>
              <a:cs typeface="Roboto"/>
              <a:sym typeface="Roboto"/>
            </a:endParaRPr>
          </a:p>
          <a:p>
            <a:pPr marL="0" marR="0" lvl="0" indent="0" algn="l" rtl="0">
              <a:lnSpc>
                <a:spcPct val="115000"/>
              </a:lnSpc>
              <a:spcBef>
                <a:spcPts val="0"/>
              </a:spcBef>
              <a:spcAft>
                <a:spcPts val="0"/>
              </a:spcAft>
              <a:buNone/>
            </a:pPr>
            <a:r>
              <a:rPr lang="en" sz="1300" b="1" i="0" u="none" strike="noStrike" cap="none">
                <a:latin typeface="Roboto"/>
                <a:ea typeface="Roboto"/>
                <a:cs typeface="Roboto"/>
                <a:sym typeface="Roboto"/>
              </a:rPr>
              <a:t>SVM - Machine Learning Algorithm</a:t>
            </a:r>
            <a:endParaRPr sz="1300">
              <a:latin typeface="Roboto"/>
              <a:ea typeface="Roboto"/>
              <a:cs typeface="Roboto"/>
              <a:sym typeface="Roboto"/>
            </a:endParaRPr>
          </a:p>
          <a:p>
            <a:pPr marL="0" marR="0" lvl="0" indent="0" algn="l" rtl="0">
              <a:lnSpc>
                <a:spcPct val="115000"/>
              </a:lnSpc>
              <a:spcBef>
                <a:spcPts val="0"/>
              </a:spcBef>
              <a:spcAft>
                <a:spcPts val="0"/>
              </a:spcAft>
              <a:buNone/>
            </a:pPr>
            <a:r>
              <a:rPr lang="en" sz="1300" i="0" u="none" strike="noStrike" cap="none">
                <a:latin typeface="Roboto"/>
                <a:ea typeface="Roboto"/>
                <a:cs typeface="Roboto"/>
                <a:sym typeface="Roboto"/>
              </a:rPr>
              <a:t>The objective of the support vector machine algorithm is to find a hyperplane in N-dimensional space(N — the number of features) that distinctly classifies the data points. To separate the two classes of data points, there are many possible hyperplanes that could be chosen.</a:t>
            </a:r>
            <a:endParaRPr sz="1300">
              <a:latin typeface="Roboto"/>
              <a:ea typeface="Roboto"/>
              <a:cs typeface="Roboto"/>
              <a:sym typeface="Roboto"/>
            </a:endParaRPr>
          </a:p>
          <a:p>
            <a:pPr marL="0" marR="0" lvl="0" indent="0" algn="l" rtl="0">
              <a:lnSpc>
                <a:spcPct val="115000"/>
              </a:lnSpc>
              <a:spcBef>
                <a:spcPts val="0"/>
              </a:spcBef>
              <a:spcAft>
                <a:spcPts val="0"/>
              </a:spcAft>
              <a:buNone/>
            </a:pPr>
            <a:endParaRPr sz="1300">
              <a:latin typeface="Roboto"/>
              <a:ea typeface="Roboto"/>
              <a:cs typeface="Roboto"/>
              <a:sym typeface="Roboto"/>
            </a:endParaRPr>
          </a:p>
          <a:p>
            <a:pPr marL="0" marR="0" lvl="0" indent="0" algn="l" rtl="0">
              <a:lnSpc>
                <a:spcPct val="115000"/>
              </a:lnSpc>
              <a:spcBef>
                <a:spcPts val="0"/>
              </a:spcBef>
              <a:spcAft>
                <a:spcPts val="0"/>
              </a:spcAft>
              <a:buNone/>
            </a:pPr>
            <a:r>
              <a:rPr lang="en" sz="1300" b="1">
                <a:latin typeface="Roboto"/>
                <a:ea typeface="Roboto"/>
                <a:cs typeface="Roboto"/>
                <a:sym typeface="Roboto"/>
              </a:rPr>
              <a:t>Random Forest Algorithm</a:t>
            </a:r>
            <a:endParaRPr sz="1300" b="1">
              <a:latin typeface="Roboto"/>
              <a:ea typeface="Roboto"/>
              <a:cs typeface="Roboto"/>
              <a:sym typeface="Roboto"/>
            </a:endParaRPr>
          </a:p>
          <a:p>
            <a:pPr marL="0" marR="0" lvl="0" indent="0" algn="l" rtl="0">
              <a:lnSpc>
                <a:spcPct val="115000"/>
              </a:lnSpc>
              <a:spcBef>
                <a:spcPts val="0"/>
              </a:spcBef>
              <a:spcAft>
                <a:spcPts val="0"/>
              </a:spcAft>
              <a:buNone/>
            </a:pPr>
            <a:r>
              <a:rPr lang="en" sz="1300">
                <a:latin typeface="Roboto"/>
                <a:ea typeface="Roboto"/>
                <a:cs typeface="Roboto"/>
                <a:sym typeface="Roboto"/>
              </a:rPr>
              <a:t>Random forests or random decision forests are an </a:t>
            </a:r>
            <a:r>
              <a:rPr lang="en" sz="1300">
                <a:uFill>
                  <a:noFill/>
                </a:uFill>
                <a:latin typeface="Roboto"/>
                <a:ea typeface="Roboto"/>
                <a:cs typeface="Roboto"/>
                <a:sym typeface="Roboto"/>
                <a:hlinkClick r:id="rId3"/>
              </a:rPr>
              <a:t>ensemble learning</a:t>
            </a:r>
            <a:r>
              <a:rPr lang="en" sz="1300">
                <a:latin typeface="Roboto"/>
                <a:ea typeface="Roboto"/>
                <a:cs typeface="Roboto"/>
                <a:sym typeface="Roboto"/>
              </a:rPr>
              <a:t> method for </a:t>
            </a:r>
            <a:r>
              <a:rPr lang="en" sz="1300">
                <a:uFill>
                  <a:noFill/>
                </a:uFill>
                <a:latin typeface="Roboto"/>
                <a:ea typeface="Roboto"/>
                <a:cs typeface="Roboto"/>
                <a:sym typeface="Roboto"/>
                <a:hlinkClick r:id="rId4"/>
              </a:rPr>
              <a:t>classification</a:t>
            </a:r>
            <a:r>
              <a:rPr lang="en" sz="1300">
                <a:latin typeface="Roboto"/>
                <a:ea typeface="Roboto"/>
                <a:cs typeface="Roboto"/>
                <a:sym typeface="Roboto"/>
              </a:rPr>
              <a:t>, </a:t>
            </a:r>
            <a:r>
              <a:rPr lang="en" sz="1300">
                <a:uFill>
                  <a:noFill/>
                </a:uFill>
                <a:latin typeface="Roboto"/>
                <a:ea typeface="Roboto"/>
                <a:cs typeface="Roboto"/>
                <a:sym typeface="Roboto"/>
                <a:hlinkClick r:id="rId5"/>
              </a:rPr>
              <a:t>regression</a:t>
            </a:r>
            <a:r>
              <a:rPr lang="en" sz="1300">
                <a:latin typeface="Roboto"/>
                <a:ea typeface="Roboto"/>
                <a:cs typeface="Roboto"/>
                <a:sym typeface="Roboto"/>
              </a:rPr>
              <a:t> and other tasks that operate by constructing a multitude of </a:t>
            </a:r>
            <a:r>
              <a:rPr lang="en" sz="1300">
                <a:uFill>
                  <a:noFill/>
                </a:uFill>
                <a:latin typeface="Roboto"/>
                <a:ea typeface="Roboto"/>
                <a:cs typeface="Roboto"/>
                <a:sym typeface="Roboto"/>
                <a:hlinkClick r:id="rId6"/>
              </a:rPr>
              <a:t>decision trees</a:t>
            </a:r>
            <a:r>
              <a:rPr lang="en" sz="1300">
                <a:latin typeface="Roboto"/>
                <a:ea typeface="Roboto"/>
                <a:cs typeface="Roboto"/>
                <a:sym typeface="Roboto"/>
              </a:rPr>
              <a:t> at training time and outputting the class that is the </a:t>
            </a:r>
            <a:r>
              <a:rPr lang="en" sz="1300">
                <a:uFill>
                  <a:noFill/>
                </a:uFill>
                <a:latin typeface="Roboto"/>
                <a:ea typeface="Roboto"/>
                <a:cs typeface="Roboto"/>
                <a:sym typeface="Roboto"/>
                <a:hlinkClick r:id="rId7"/>
              </a:rPr>
              <a:t>mode</a:t>
            </a:r>
            <a:r>
              <a:rPr lang="en" sz="1300">
                <a:latin typeface="Roboto"/>
                <a:ea typeface="Roboto"/>
                <a:cs typeface="Roboto"/>
                <a:sym typeface="Roboto"/>
              </a:rPr>
              <a:t> of the classes (classification) or mean prediction (regression) of the individual trees.</a:t>
            </a:r>
            <a:endParaRPr sz="13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773d74fec3_0_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
              <a:t>Implementation Steps</a:t>
            </a:r>
            <a:endParaRPr/>
          </a:p>
          <a:p>
            <a:pPr marL="0" lvl="0" indent="0" algn="l" rtl="0">
              <a:spcBef>
                <a:spcPts val="0"/>
              </a:spcBef>
              <a:spcAft>
                <a:spcPts val="0"/>
              </a:spcAft>
              <a:buNone/>
            </a:pPr>
            <a:endParaRPr/>
          </a:p>
        </p:txBody>
      </p:sp>
      <p:sp>
        <p:nvSpPr>
          <p:cNvPr id="172" name="Google Shape;172;g773d74fec3_0_8"/>
          <p:cNvSpPr txBox="1">
            <a:spLocks noGrp="1"/>
          </p:cNvSpPr>
          <p:nvPr>
            <p:ph type="body" idx="1"/>
          </p:nvPr>
        </p:nvSpPr>
        <p:spPr>
          <a:xfrm>
            <a:off x="311700" y="1153675"/>
            <a:ext cx="8520600" cy="3339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sz="1300" dirty="0">
                <a:solidFill>
                  <a:srgbClr val="000000"/>
                </a:solidFill>
              </a:rPr>
              <a:t>So now that we have thoroughly examined the patterns and trends in the data set, the next step is to use machine learning models to see if the target variable, Death 1yr, with the function variables can be predicted as well. </a:t>
            </a:r>
            <a:endParaRPr sz="1300" dirty="0">
              <a:solidFill>
                <a:srgbClr val="000000"/>
              </a:solidFill>
            </a:endParaRPr>
          </a:p>
          <a:p>
            <a:pPr marL="457200" lvl="0" indent="-311150" algn="l" rtl="0">
              <a:spcBef>
                <a:spcPts val="0"/>
              </a:spcBef>
              <a:spcAft>
                <a:spcPts val="0"/>
              </a:spcAft>
              <a:buClr>
                <a:srgbClr val="000000"/>
              </a:buClr>
              <a:buSzPts val="1300"/>
              <a:buChar char="●"/>
            </a:pPr>
            <a:r>
              <a:rPr lang="en" sz="1300" dirty="0">
                <a:solidFill>
                  <a:srgbClr val="000000"/>
                </a:solidFill>
              </a:rPr>
              <a:t>Because the data set is imbalanced and mostly live patients (84%), only predicting all live patients would yield a high precision score of ~84%. </a:t>
            </a:r>
            <a:endParaRPr sz="1300" dirty="0">
              <a:solidFill>
                <a:srgbClr val="000000"/>
              </a:solidFill>
            </a:endParaRPr>
          </a:p>
          <a:p>
            <a:pPr marL="457200" lvl="0" indent="-311150" algn="l" rtl="0">
              <a:spcBef>
                <a:spcPts val="0"/>
              </a:spcBef>
              <a:spcAft>
                <a:spcPts val="0"/>
              </a:spcAft>
              <a:buClr>
                <a:srgbClr val="000000"/>
              </a:buClr>
              <a:buSzPts val="1300"/>
              <a:buChar char="●"/>
            </a:pPr>
            <a:r>
              <a:rPr lang="en" sz="1300" dirty="0">
                <a:solidFill>
                  <a:srgbClr val="000000"/>
                </a:solidFill>
              </a:rPr>
              <a:t>So for the model, accuracy is not a reasonable method of score and instead looks at the confusion matrix. Before proceeding for modelling, not every attribute of the dataset contributes towards the result. So in order to evaluate which attributes affect the result, we performed feature extraction.</a:t>
            </a:r>
            <a:endParaRPr sz="1300" dirty="0">
              <a:solidFill>
                <a:srgbClr val="000000"/>
              </a:solidFill>
            </a:endParaRPr>
          </a:p>
          <a:p>
            <a:pPr marL="457200" lvl="0" indent="-311150" algn="l" rtl="0">
              <a:spcBef>
                <a:spcPts val="0"/>
              </a:spcBef>
              <a:spcAft>
                <a:spcPts val="0"/>
              </a:spcAft>
              <a:buClr>
                <a:srgbClr val="000000"/>
              </a:buClr>
              <a:buSzPts val="1300"/>
              <a:buChar char="●"/>
            </a:pPr>
            <a:r>
              <a:rPr lang="en" sz="1300" dirty="0">
                <a:solidFill>
                  <a:srgbClr val="000000"/>
                </a:solidFill>
              </a:rPr>
              <a:t> All the feature extraction by default provides with half attributes of the total. So considering EDA, we considered 10 attributes for modelling. </a:t>
            </a:r>
            <a:endParaRPr sz="1300" dirty="0">
              <a:solidFill>
                <a:srgbClr val="000000"/>
              </a:solidFill>
            </a:endParaRPr>
          </a:p>
          <a:p>
            <a:pPr marL="457200" lvl="0" indent="-311150" algn="l" rtl="0">
              <a:spcBef>
                <a:spcPts val="0"/>
              </a:spcBef>
              <a:spcAft>
                <a:spcPts val="0"/>
              </a:spcAft>
              <a:buClr>
                <a:srgbClr val="000000"/>
              </a:buClr>
              <a:buSzPts val="1300"/>
              <a:buChar char="●"/>
            </a:pPr>
            <a:r>
              <a:rPr lang="en" sz="1300" dirty="0">
                <a:solidFill>
                  <a:srgbClr val="000000"/>
                </a:solidFill>
              </a:rPr>
              <a:t>First step was to split the dataset into training and test data where 30 percent is test data using sklearn functions. Once this is done, feature scaling is done for standardization purposes. Starting with the first model Support Vector Machine, with the help of sklearn we imported an SVM classifier which helps to train and fit the dataset and further helps to predict the accuracy and confusion matrix. Further same procedure was followed for Random forest and X</a:t>
            </a:r>
            <a:r>
              <a:rPr lang="en-IN" sz="1300" dirty="0">
                <a:solidFill>
                  <a:srgbClr val="000000"/>
                </a:solidFill>
              </a:rPr>
              <a:t>g</a:t>
            </a:r>
            <a:r>
              <a:rPr lang="en" sz="1300" dirty="0">
                <a:solidFill>
                  <a:srgbClr val="000000"/>
                </a:solidFill>
              </a:rPr>
              <a:t>boost.</a:t>
            </a:r>
            <a:endParaRPr sz="1300"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Steps / Working of the project GUI</a:t>
            </a:r>
            <a:endParaRPr/>
          </a:p>
        </p:txBody>
      </p:sp>
      <p:sp>
        <p:nvSpPr>
          <p:cNvPr id="178" name="Google Shape;178;p23"/>
          <p:cNvSpPr txBox="1">
            <a:spLocks noGrp="1"/>
          </p:cNvSpPr>
          <p:nvPr>
            <p:ph type="body" idx="1"/>
          </p:nvPr>
        </p:nvSpPr>
        <p:spPr>
          <a:xfrm>
            <a:off x="311700" y="1339250"/>
            <a:ext cx="5140500" cy="33390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Char char="●"/>
            </a:pPr>
            <a:r>
              <a:rPr lang="en" sz="1300">
                <a:solidFill>
                  <a:srgbClr val="000000"/>
                </a:solidFill>
              </a:rPr>
              <a:t>The project consists of a Machine Learning model which is trained over the dataset to predict the probability of patients. </a:t>
            </a:r>
            <a:endParaRPr sz="1300">
              <a:solidFill>
                <a:srgbClr val="000000"/>
              </a:solidFill>
            </a:endParaRPr>
          </a:p>
          <a:p>
            <a:pPr marL="457200" lvl="0" indent="-311150" algn="l" rtl="0">
              <a:lnSpc>
                <a:spcPct val="115000"/>
              </a:lnSpc>
              <a:spcBef>
                <a:spcPts val="0"/>
              </a:spcBef>
              <a:spcAft>
                <a:spcPts val="0"/>
              </a:spcAft>
              <a:buClr>
                <a:srgbClr val="000000"/>
              </a:buClr>
              <a:buSzPts val="1300"/>
              <a:buChar char="●"/>
            </a:pPr>
            <a:r>
              <a:rPr lang="en" sz="1300">
                <a:solidFill>
                  <a:srgbClr val="000000"/>
                </a:solidFill>
              </a:rPr>
              <a:t>The dataset is used by the training.py to train and test the model. This trained model is then stored in a file called model.pkl. This model.pkl is stored remotely and called by the main.py to predict the output. </a:t>
            </a:r>
            <a:endParaRPr sz="1300">
              <a:solidFill>
                <a:srgbClr val="000000"/>
              </a:solidFill>
            </a:endParaRPr>
          </a:p>
          <a:p>
            <a:pPr marL="457200" lvl="0" indent="-311150" algn="l" rtl="0">
              <a:lnSpc>
                <a:spcPct val="115000"/>
              </a:lnSpc>
              <a:spcBef>
                <a:spcPts val="0"/>
              </a:spcBef>
              <a:spcAft>
                <a:spcPts val="0"/>
              </a:spcAft>
              <a:buClr>
                <a:srgbClr val="000000"/>
              </a:buClr>
              <a:buSzPts val="1300"/>
              <a:buChar char="●"/>
            </a:pPr>
            <a:r>
              <a:rPr lang="en" sz="1300">
                <a:solidFill>
                  <a:srgbClr val="000000"/>
                </a:solidFill>
              </a:rPr>
              <a:t>The trained model gets inputs required for prediction from the index.html file which is entered by the user. These inputs are used by main.py to predict the probability of survival. This prediction is displayed in show.html file</a:t>
            </a:r>
            <a:endParaRPr sz="1300">
              <a:solidFill>
                <a:srgbClr val="000000"/>
              </a:solidFill>
            </a:endParaRPr>
          </a:p>
        </p:txBody>
      </p:sp>
      <p:pic>
        <p:nvPicPr>
          <p:cNvPr id="179" name="Google Shape;179;p23"/>
          <p:cNvPicPr preferRelativeResize="0"/>
          <p:nvPr/>
        </p:nvPicPr>
        <p:blipFill rotWithShape="1">
          <a:blip r:embed="rId3">
            <a:alphaModFix/>
          </a:blip>
          <a:srcRect l="24734" t="27699" r="35402" b="31129"/>
          <a:stretch/>
        </p:blipFill>
        <p:spPr>
          <a:xfrm>
            <a:off x="5452200" y="1581637"/>
            <a:ext cx="3408653" cy="19802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510450" y="3976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latin typeface="Georgia"/>
                <a:ea typeface="Georgia"/>
                <a:cs typeface="Georgia"/>
                <a:sym typeface="Georgia"/>
              </a:rPr>
              <a:t>Introduction</a:t>
            </a:r>
            <a:endParaRPr>
              <a:latin typeface="Georgia"/>
              <a:ea typeface="Georgia"/>
              <a:cs typeface="Georgia"/>
              <a:sym typeface="Georgia"/>
            </a:endParaRPr>
          </a:p>
        </p:txBody>
      </p:sp>
      <p:sp>
        <p:nvSpPr>
          <p:cNvPr id="66" name="Google Shape;66;p2"/>
          <p:cNvSpPr txBox="1"/>
          <p:nvPr/>
        </p:nvSpPr>
        <p:spPr>
          <a:xfrm>
            <a:off x="411300" y="1221575"/>
            <a:ext cx="8202300" cy="3048900"/>
          </a:xfrm>
          <a:prstGeom prst="rect">
            <a:avLst/>
          </a:prstGeom>
          <a:noFill/>
          <a:ln>
            <a:noFill/>
          </a:ln>
        </p:spPr>
        <p:txBody>
          <a:bodyPr spcFirstLastPara="1" wrap="square" lIns="91425" tIns="91425" rIns="91425" bIns="91425" anchor="t" anchorCtr="0">
            <a:noAutofit/>
          </a:bodyPr>
          <a:lstStyle/>
          <a:p>
            <a:pPr marL="457200" marR="0" lvl="0" indent="-311150" algn="just" rtl="0">
              <a:lnSpc>
                <a:spcPct val="100000"/>
              </a:lnSpc>
              <a:spcBef>
                <a:spcPts val="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In today’s modern world the death rate has been decreased significantly due to the technological advancement that has taken place. Surgeries have been made easy to perform and free of risk in many cases.</a:t>
            </a:r>
            <a:endParaRPr sz="1300" i="0" u="none" strike="noStrike" cap="none">
              <a:solidFill>
                <a:srgbClr val="000000"/>
              </a:solidFill>
              <a:latin typeface="Roboto"/>
              <a:ea typeface="Roboto"/>
              <a:cs typeface="Roboto"/>
              <a:sym typeface="Roboto"/>
            </a:endParaRPr>
          </a:p>
          <a:p>
            <a:pPr marL="457200" marR="0" lvl="0" indent="-311150" algn="just" rtl="0">
              <a:lnSpc>
                <a:spcPct val="100000"/>
              </a:lnSpc>
              <a:spcBef>
                <a:spcPts val="100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But </a:t>
            </a:r>
            <a:r>
              <a:rPr lang="en" sz="1300">
                <a:latin typeface="Roboto"/>
                <a:ea typeface="Roboto"/>
                <a:cs typeface="Roboto"/>
                <a:sym typeface="Roboto"/>
              </a:rPr>
              <a:t>t</a:t>
            </a:r>
            <a:r>
              <a:rPr lang="en" sz="1300" i="0" u="none" strike="noStrike" cap="none">
                <a:solidFill>
                  <a:srgbClr val="000000"/>
                </a:solidFill>
                <a:latin typeface="Roboto"/>
                <a:ea typeface="Roboto"/>
                <a:cs typeface="Roboto"/>
                <a:sym typeface="Roboto"/>
              </a:rPr>
              <a:t>here are certain surgeries which involve a high life risk post surgery, in such situations it is pertinent to predict the fitness of the patient post surgery. </a:t>
            </a:r>
            <a:endParaRPr sz="1300" i="0" u="none" strike="noStrike" cap="none">
              <a:solidFill>
                <a:srgbClr val="000000"/>
              </a:solidFill>
              <a:latin typeface="Roboto"/>
              <a:ea typeface="Roboto"/>
              <a:cs typeface="Roboto"/>
              <a:sym typeface="Roboto"/>
            </a:endParaRPr>
          </a:p>
          <a:p>
            <a:pPr marL="457200" marR="0" lvl="0" indent="-311150" algn="just" rtl="0">
              <a:lnSpc>
                <a:spcPct val="100000"/>
              </a:lnSpc>
              <a:spcBef>
                <a:spcPts val="100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Even </a:t>
            </a:r>
            <a:r>
              <a:rPr lang="en" sz="1300">
                <a:latin typeface="Roboto"/>
                <a:ea typeface="Roboto"/>
                <a:cs typeface="Roboto"/>
                <a:sym typeface="Roboto"/>
              </a:rPr>
              <a:t>a</a:t>
            </a:r>
            <a:r>
              <a:rPr lang="en" sz="1300" i="0" u="none" strike="noStrike" cap="none">
                <a:solidFill>
                  <a:srgbClr val="000000"/>
                </a:solidFill>
                <a:latin typeface="Roboto"/>
                <a:ea typeface="Roboto"/>
                <a:cs typeface="Roboto"/>
                <a:sym typeface="Roboto"/>
              </a:rPr>
              <a:t>fter </a:t>
            </a:r>
            <a:r>
              <a:rPr lang="en" sz="1300">
                <a:latin typeface="Roboto"/>
                <a:ea typeface="Roboto"/>
                <a:cs typeface="Roboto"/>
                <a:sym typeface="Roboto"/>
              </a:rPr>
              <a:t>a lot of</a:t>
            </a:r>
            <a:r>
              <a:rPr lang="en" sz="1300" i="0" u="none" strike="noStrike" cap="none">
                <a:solidFill>
                  <a:srgbClr val="000000"/>
                </a:solidFill>
                <a:latin typeface="Roboto"/>
                <a:ea typeface="Roboto"/>
                <a:cs typeface="Roboto"/>
                <a:sym typeface="Roboto"/>
              </a:rPr>
              <a:t> technological development, it  is still difficult to predict whether the patient will have any complication </a:t>
            </a:r>
            <a:r>
              <a:rPr lang="en" sz="1300">
                <a:latin typeface="Roboto"/>
                <a:ea typeface="Roboto"/>
                <a:cs typeface="Roboto"/>
                <a:sym typeface="Roboto"/>
              </a:rPr>
              <a:t>post-surgery</a:t>
            </a:r>
            <a:r>
              <a:rPr lang="en" sz="1300" i="0" u="none" strike="noStrike" cap="none">
                <a:solidFill>
                  <a:srgbClr val="000000"/>
                </a:solidFill>
                <a:latin typeface="Roboto"/>
                <a:ea typeface="Roboto"/>
                <a:cs typeface="Roboto"/>
                <a:sym typeface="Roboto"/>
              </a:rPr>
              <a:t>. </a:t>
            </a:r>
            <a:endParaRPr sz="1300" i="0" u="none" strike="noStrike" cap="none">
              <a:solidFill>
                <a:srgbClr val="000000"/>
              </a:solidFill>
              <a:latin typeface="Roboto"/>
              <a:ea typeface="Roboto"/>
              <a:cs typeface="Roboto"/>
              <a:sym typeface="Roboto"/>
            </a:endParaRPr>
          </a:p>
          <a:p>
            <a:pPr marL="457200" marR="0" lvl="0" indent="-311150" algn="just" rtl="0">
              <a:lnSpc>
                <a:spcPct val="100000"/>
              </a:lnSpc>
              <a:spcBef>
                <a:spcPts val="100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Any mis-production can pose a high danger to patients life. Thus it is very important to make sure that there are as less miss-predictions as possible in order to ensure that we are aware of the upcoming danger if any.</a:t>
            </a:r>
            <a:endParaRPr sz="1300" i="0" u="none" strike="noStrike" cap="none">
              <a:solidFill>
                <a:srgbClr val="000000"/>
              </a:solidFill>
              <a:latin typeface="Roboto"/>
              <a:ea typeface="Roboto"/>
              <a:cs typeface="Roboto"/>
              <a:sym typeface="Roboto"/>
            </a:endParaRPr>
          </a:p>
          <a:p>
            <a:pPr marL="457200" marR="0" lvl="0" indent="-311150" algn="just" rtl="0">
              <a:lnSpc>
                <a:spcPct val="100000"/>
              </a:lnSpc>
              <a:spcBef>
                <a:spcPts val="100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We aim on developing a model to predict these probable life threatening situation within a year of the surgery. </a:t>
            </a:r>
            <a:endParaRPr sz="1300" i="0" u="none" strike="noStrike" cap="none">
              <a:solidFill>
                <a:srgbClr val="000000"/>
              </a:solidFill>
              <a:latin typeface="Roboto"/>
              <a:ea typeface="Roboto"/>
              <a:cs typeface="Roboto"/>
              <a:sym typeface="Roboto"/>
            </a:endParaRPr>
          </a:p>
          <a:p>
            <a:pPr marL="0" marR="0" lvl="0" indent="0" algn="just" rtl="0">
              <a:lnSpc>
                <a:spcPct val="100000"/>
              </a:lnSpc>
              <a:spcBef>
                <a:spcPts val="100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Result Analysis</a:t>
            </a:r>
            <a:endParaRPr/>
          </a:p>
        </p:txBody>
      </p:sp>
      <p:sp>
        <p:nvSpPr>
          <p:cNvPr id="185" name="Google Shape;185;p27"/>
          <p:cNvSpPr txBox="1">
            <a:spLocks noGrp="1"/>
          </p:cNvSpPr>
          <p:nvPr>
            <p:ph type="body" idx="1"/>
          </p:nvPr>
        </p:nvSpPr>
        <p:spPr>
          <a:xfrm>
            <a:off x="311700" y="1139875"/>
            <a:ext cx="8520600" cy="33390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None/>
            </a:pPr>
            <a:r>
              <a:rPr lang="en" sz="1400" b="1" dirty="0">
                <a:solidFill>
                  <a:srgbClr val="000000"/>
                </a:solidFill>
              </a:rPr>
              <a:t>a. Recursive Feature extraction </a:t>
            </a:r>
            <a:endParaRPr sz="1400" b="1" dirty="0">
              <a:solidFill>
                <a:srgbClr val="000000"/>
              </a:solidFill>
            </a:endParaRPr>
          </a:p>
          <a:p>
            <a:pPr marL="0" lvl="0" indent="0" algn="l" rtl="0">
              <a:lnSpc>
                <a:spcPct val="115000"/>
              </a:lnSpc>
              <a:spcBef>
                <a:spcPts val="0"/>
              </a:spcBef>
              <a:spcAft>
                <a:spcPts val="0"/>
              </a:spcAft>
              <a:buNone/>
            </a:pPr>
            <a:r>
              <a:rPr lang="en" sz="1300" dirty="0">
                <a:solidFill>
                  <a:srgbClr val="000000"/>
                </a:solidFill>
              </a:rPr>
              <a:t>The recursive feature extraction selected 10 top features that will make the model better and avoid overfitting. The selected features are </a:t>
            </a:r>
            <a:r>
              <a:rPr lang="en" sz="1300" b="1" dirty="0">
                <a:solidFill>
                  <a:srgbClr val="000000"/>
                </a:solidFill>
              </a:rPr>
              <a:t>FVC, Performance, Haemoptysis, Dyspnoea, Cough, Tumor_Size, Myocardial infarction, Smoking, Asthma and Age. </a:t>
            </a:r>
            <a:endParaRPr sz="1300" b="1" dirty="0">
              <a:solidFill>
                <a:srgbClr val="000000"/>
              </a:solidFill>
            </a:endParaRPr>
          </a:p>
          <a:p>
            <a:pPr marL="457200" lvl="0" indent="-228600" algn="l" rtl="0">
              <a:lnSpc>
                <a:spcPct val="115000"/>
              </a:lnSpc>
              <a:spcBef>
                <a:spcPts val="0"/>
              </a:spcBef>
              <a:spcAft>
                <a:spcPts val="0"/>
              </a:spcAft>
              <a:buNone/>
            </a:pPr>
            <a:endParaRPr sz="1300" dirty="0">
              <a:solidFill>
                <a:srgbClr val="000000"/>
              </a:solidFill>
            </a:endParaRPr>
          </a:p>
          <a:p>
            <a:pPr marL="457200" lvl="0" indent="-228600" algn="l" rtl="0">
              <a:lnSpc>
                <a:spcPct val="115000"/>
              </a:lnSpc>
              <a:spcBef>
                <a:spcPts val="0"/>
              </a:spcBef>
              <a:spcAft>
                <a:spcPts val="0"/>
              </a:spcAft>
              <a:buNone/>
            </a:pPr>
            <a:r>
              <a:rPr lang="en" sz="1400" b="1" dirty="0">
                <a:solidFill>
                  <a:srgbClr val="000000"/>
                </a:solidFill>
              </a:rPr>
              <a:t>b. Univariate Feature extraction </a:t>
            </a:r>
            <a:endParaRPr sz="1400" b="1" dirty="0">
              <a:solidFill>
                <a:srgbClr val="000000"/>
              </a:solidFill>
            </a:endParaRPr>
          </a:p>
          <a:p>
            <a:pPr marL="0" lvl="0" indent="0" algn="l" rtl="0">
              <a:lnSpc>
                <a:spcPct val="115000"/>
              </a:lnSpc>
              <a:spcBef>
                <a:spcPts val="0"/>
              </a:spcBef>
              <a:spcAft>
                <a:spcPts val="0"/>
              </a:spcAft>
              <a:buNone/>
            </a:pPr>
            <a:r>
              <a:rPr lang="en" sz="1300" dirty="0">
                <a:solidFill>
                  <a:srgbClr val="000000"/>
                </a:solidFill>
              </a:rPr>
              <a:t>The recursive feature extraction selected 10 top features that will make the model better and avoid overfitting. The selected features are </a:t>
            </a:r>
            <a:r>
              <a:rPr lang="en" sz="1300" b="1" dirty="0">
                <a:solidFill>
                  <a:srgbClr val="000000"/>
                </a:solidFill>
              </a:rPr>
              <a:t>FVC, FEV 1, Performance, Pain, Weakness, Cough, Tumor_Size, Myocardial infarction, Smoking and Asthma. </a:t>
            </a:r>
            <a:endParaRPr sz="1300" b="1" dirty="0">
              <a:solidFill>
                <a:srgbClr val="000000"/>
              </a:solidFill>
            </a:endParaRPr>
          </a:p>
          <a:p>
            <a:pPr marL="0" lvl="0" indent="0" algn="l" rtl="0">
              <a:lnSpc>
                <a:spcPct val="115000"/>
              </a:lnSpc>
              <a:spcBef>
                <a:spcPts val="0"/>
              </a:spcBef>
              <a:spcAft>
                <a:spcPts val="0"/>
              </a:spcAft>
              <a:buNone/>
            </a:pPr>
            <a:endParaRPr sz="1300" dirty="0">
              <a:solidFill>
                <a:srgbClr val="000000"/>
              </a:solidFill>
            </a:endParaRPr>
          </a:p>
          <a:p>
            <a:pPr marL="457200" lvl="0" indent="-228600" algn="l" rtl="0">
              <a:lnSpc>
                <a:spcPct val="115000"/>
              </a:lnSpc>
              <a:spcBef>
                <a:spcPts val="0"/>
              </a:spcBef>
              <a:spcAft>
                <a:spcPts val="0"/>
              </a:spcAft>
              <a:buNone/>
            </a:pPr>
            <a:r>
              <a:rPr lang="en" sz="1400" b="1" dirty="0">
                <a:solidFill>
                  <a:srgbClr val="000000"/>
                </a:solidFill>
              </a:rPr>
              <a:t>c. Select K best Feature extraction </a:t>
            </a:r>
            <a:endParaRPr sz="1400" b="1" dirty="0">
              <a:solidFill>
                <a:srgbClr val="000000"/>
              </a:solidFill>
            </a:endParaRPr>
          </a:p>
          <a:p>
            <a:pPr marL="0" lvl="0" indent="0" algn="l" rtl="0">
              <a:lnSpc>
                <a:spcPct val="115000"/>
              </a:lnSpc>
              <a:spcBef>
                <a:spcPts val="0"/>
              </a:spcBef>
              <a:spcAft>
                <a:spcPts val="0"/>
              </a:spcAft>
              <a:buNone/>
            </a:pPr>
            <a:r>
              <a:rPr lang="en" sz="1300" dirty="0">
                <a:solidFill>
                  <a:srgbClr val="000000"/>
                </a:solidFill>
              </a:rPr>
              <a:t>The select K best selected 10 top features that will make the model better and avoid overfitting.</a:t>
            </a:r>
            <a:endParaRPr sz="1300" dirty="0">
              <a:solidFill>
                <a:srgbClr val="000000"/>
              </a:solidFill>
            </a:endParaRPr>
          </a:p>
          <a:p>
            <a:pPr marL="0" lvl="0" indent="0" algn="l" rtl="0">
              <a:lnSpc>
                <a:spcPct val="115000"/>
              </a:lnSpc>
              <a:spcBef>
                <a:spcPts val="0"/>
              </a:spcBef>
              <a:spcAft>
                <a:spcPts val="0"/>
              </a:spcAft>
              <a:buNone/>
            </a:pPr>
            <a:r>
              <a:rPr lang="en" sz="1300" dirty="0">
                <a:solidFill>
                  <a:srgbClr val="000000"/>
                </a:solidFill>
              </a:rPr>
              <a:t>The selected features are </a:t>
            </a:r>
            <a:r>
              <a:rPr lang="en" sz="1300" b="1" dirty="0">
                <a:solidFill>
                  <a:srgbClr val="000000"/>
                </a:solidFill>
              </a:rPr>
              <a:t>Diagnosis, Performance, Pain, Cough,  Weakness, Tumour size, </a:t>
            </a:r>
            <a:endParaRPr sz="1300" b="1" dirty="0">
              <a:solidFill>
                <a:srgbClr val="000000"/>
              </a:solidFill>
            </a:endParaRPr>
          </a:p>
          <a:p>
            <a:pPr marL="0" lvl="0" indent="0" algn="l" rtl="0">
              <a:lnSpc>
                <a:spcPct val="115000"/>
              </a:lnSpc>
              <a:spcBef>
                <a:spcPts val="0"/>
              </a:spcBef>
              <a:spcAft>
                <a:spcPts val="0"/>
              </a:spcAft>
              <a:buNone/>
            </a:pPr>
            <a:r>
              <a:rPr lang="en" sz="1300" b="1" dirty="0">
                <a:solidFill>
                  <a:srgbClr val="000000"/>
                </a:solidFill>
              </a:rPr>
              <a:t>diabetes mellitus and smoking.</a:t>
            </a:r>
            <a:endParaRPr sz="1300" b="1" dirty="0">
              <a:solidFill>
                <a:srgbClr val="000000"/>
              </a:solidFill>
            </a:endParaRPr>
          </a:p>
          <a:p>
            <a:pPr marL="457200" lvl="0" indent="-228600" algn="l" rtl="0">
              <a:lnSpc>
                <a:spcPct val="115000"/>
              </a:lnSpc>
              <a:spcBef>
                <a:spcPts val="0"/>
              </a:spcBef>
              <a:spcAft>
                <a:spcPts val="0"/>
              </a:spcAft>
              <a:buNone/>
            </a:pPr>
            <a:endParaRPr sz="1300" dirty="0">
              <a:solidFill>
                <a:srgbClr val="000000"/>
              </a:solidFill>
            </a:endParaRPr>
          </a:p>
          <a:p>
            <a:pPr marL="457200" lvl="0" indent="-228600" algn="l" rtl="0">
              <a:lnSpc>
                <a:spcPct val="115000"/>
              </a:lnSpc>
              <a:spcBef>
                <a:spcPts val="0"/>
              </a:spcBef>
              <a:spcAft>
                <a:spcPts val="0"/>
              </a:spcAft>
              <a:buNone/>
            </a:pPr>
            <a:r>
              <a:rPr lang="en" sz="1300" dirty="0">
                <a:solidFill>
                  <a:srgbClr val="000000"/>
                </a:solidFill>
              </a:rPr>
              <a:t> </a:t>
            </a:r>
            <a:endParaRPr sz="1300" dirty="0">
              <a:solidFill>
                <a:srgbClr val="000000"/>
              </a:solidFill>
            </a:endParaRPr>
          </a:p>
          <a:p>
            <a:pPr marL="457200" lvl="0" indent="-228600" algn="l" rtl="0">
              <a:lnSpc>
                <a:spcPct val="115000"/>
              </a:lnSpc>
              <a:spcBef>
                <a:spcPts val="0"/>
              </a:spcBef>
              <a:spcAft>
                <a:spcPts val="0"/>
              </a:spcAft>
              <a:buSzPts val="1800"/>
              <a:buNone/>
            </a:pPr>
            <a:endParaRPr sz="130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Result Analysis</a:t>
            </a:r>
            <a:endParaRPr/>
          </a:p>
        </p:txBody>
      </p:sp>
      <p:sp>
        <p:nvSpPr>
          <p:cNvPr id="191" name="Google Shape;191;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AutoNum type="arabicPeriod"/>
            </a:pPr>
            <a:r>
              <a:rPr lang="en" sz="1400" b="1" dirty="0">
                <a:solidFill>
                  <a:srgbClr val="000000"/>
                </a:solidFill>
              </a:rPr>
              <a:t>Support Vector Machine</a:t>
            </a:r>
            <a:endParaRPr sz="1400" b="1" dirty="0">
              <a:solidFill>
                <a:srgbClr val="000000"/>
              </a:solidFill>
            </a:endParaRPr>
          </a:p>
          <a:p>
            <a:pPr marL="0" lvl="0" indent="0" algn="l" rtl="0">
              <a:lnSpc>
                <a:spcPct val="115000"/>
              </a:lnSpc>
              <a:spcBef>
                <a:spcPts val="0"/>
              </a:spcBef>
              <a:spcAft>
                <a:spcPts val="0"/>
              </a:spcAft>
              <a:buNone/>
            </a:pPr>
            <a:r>
              <a:rPr lang="en" sz="1300" dirty="0">
                <a:solidFill>
                  <a:srgbClr val="000000"/>
                </a:solidFill>
              </a:rPr>
              <a:t>We applied the SVM algorithm on the output of all the feature extraction. Out of those the best accuracy was obtained in RFE. The SVM algorithm on classification of the data from RFE gave an accuracy of 85.56%. This is a good accuracy but it could be further improved. To improve the accuracy we used Random Forest algorithm. </a:t>
            </a:r>
            <a:endParaRPr sz="1300" dirty="0">
              <a:solidFill>
                <a:srgbClr val="000000"/>
              </a:solidFill>
            </a:endParaRPr>
          </a:p>
          <a:p>
            <a:pPr marL="139700" lvl="0" indent="0" algn="l" rtl="0">
              <a:lnSpc>
                <a:spcPct val="115000"/>
              </a:lnSpc>
              <a:spcBef>
                <a:spcPts val="0"/>
              </a:spcBef>
              <a:spcAft>
                <a:spcPts val="0"/>
              </a:spcAft>
              <a:buClr>
                <a:srgbClr val="000000"/>
              </a:buClr>
              <a:buSzPts val="1400"/>
              <a:buNone/>
            </a:pPr>
            <a:r>
              <a:rPr lang="en" sz="1400" b="1" dirty="0">
                <a:solidFill>
                  <a:srgbClr val="000000"/>
                </a:solidFill>
              </a:rPr>
              <a:t>2.    Random Forest</a:t>
            </a:r>
            <a:endParaRPr sz="1400" b="1" dirty="0">
              <a:solidFill>
                <a:srgbClr val="000000"/>
              </a:solidFill>
            </a:endParaRPr>
          </a:p>
          <a:p>
            <a:pPr marL="0" lvl="0" indent="0" algn="l" rtl="0">
              <a:lnSpc>
                <a:spcPct val="115000"/>
              </a:lnSpc>
              <a:spcBef>
                <a:spcPts val="0"/>
              </a:spcBef>
              <a:spcAft>
                <a:spcPts val="0"/>
              </a:spcAft>
              <a:buNone/>
            </a:pPr>
            <a:r>
              <a:rPr lang="en" sz="1300" dirty="0">
                <a:solidFill>
                  <a:srgbClr val="000000"/>
                </a:solidFill>
              </a:rPr>
              <a:t>We applied the Random Forest algorithm on the output of all the feature extraction. Out of those the best accuracy was obtained in RFE. The Random Forest algorithm on classification of the data from RFE gave an accuracy of 89.07%. This is a good accuracy but it could be further improved. To improve the accuracy we used Extreme Boosting algorithm.</a:t>
            </a:r>
            <a:endParaRPr lang="en-IN" sz="1300" dirty="0">
              <a:solidFill>
                <a:srgbClr val="000000"/>
              </a:solidFill>
            </a:endParaRPr>
          </a:p>
          <a:p>
            <a:pPr marL="139700" lvl="0" indent="0" algn="l" rtl="0">
              <a:lnSpc>
                <a:spcPct val="115000"/>
              </a:lnSpc>
              <a:spcBef>
                <a:spcPts val="0"/>
              </a:spcBef>
              <a:spcAft>
                <a:spcPts val="0"/>
              </a:spcAft>
              <a:buClr>
                <a:srgbClr val="000000"/>
              </a:buClr>
              <a:buSzPts val="1400"/>
              <a:buNone/>
            </a:pPr>
            <a:r>
              <a:rPr lang="en-IN" sz="1400" b="1" dirty="0">
                <a:solidFill>
                  <a:srgbClr val="000000"/>
                </a:solidFill>
              </a:rPr>
              <a:t>3.   Extreme Boosting</a:t>
            </a:r>
          </a:p>
          <a:p>
            <a:pPr marL="0" lvl="0" indent="0" algn="l" rtl="0">
              <a:lnSpc>
                <a:spcPct val="115000"/>
              </a:lnSpc>
              <a:spcBef>
                <a:spcPts val="0"/>
              </a:spcBef>
              <a:spcAft>
                <a:spcPts val="0"/>
              </a:spcAft>
              <a:buNone/>
            </a:pPr>
            <a:r>
              <a:rPr lang="en" sz="1300" dirty="0">
                <a:solidFill>
                  <a:srgbClr val="000000"/>
                </a:solidFill>
              </a:rPr>
              <a:t>We applied the Extreme Boosting (xgb) algorithm on the output of all the feature extraction. Out of those the best accuracy was obtained in RFE. The xgb algorithm on classification of the data from RFE gave an accuracy of 91.07%. This is only 1% increase in the accuracy but it makes a load of difference in the prediction capabilities. The xgb algorithm boosts the model to make clear and accurate prediction. </a:t>
            </a:r>
            <a:endParaRPr sz="1300"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80287ed83a_0_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of Algorithms</a:t>
            </a:r>
            <a:endParaRPr/>
          </a:p>
        </p:txBody>
      </p:sp>
      <p:pic>
        <p:nvPicPr>
          <p:cNvPr id="197" name="Google Shape;197;g80287ed83a_0_9"/>
          <p:cNvPicPr preferRelativeResize="0"/>
          <p:nvPr/>
        </p:nvPicPr>
        <p:blipFill rotWithShape="1">
          <a:blip r:embed="rId3">
            <a:alphaModFix/>
          </a:blip>
          <a:srcRect l="28397" t="73269" r="63724" b="20505"/>
          <a:stretch/>
        </p:blipFill>
        <p:spPr>
          <a:xfrm>
            <a:off x="6147312" y="686800"/>
            <a:ext cx="2283136" cy="1014750"/>
          </a:xfrm>
          <a:prstGeom prst="rect">
            <a:avLst/>
          </a:prstGeom>
          <a:noFill/>
          <a:ln>
            <a:noFill/>
          </a:ln>
        </p:spPr>
      </p:pic>
      <p:pic>
        <p:nvPicPr>
          <p:cNvPr id="198" name="Google Shape;198;g80287ed83a_0_9"/>
          <p:cNvPicPr preferRelativeResize="0"/>
          <p:nvPr/>
        </p:nvPicPr>
        <p:blipFill rotWithShape="1">
          <a:blip r:embed="rId4">
            <a:alphaModFix/>
          </a:blip>
          <a:srcRect l="7480" t="48276" r="63581" b="19930"/>
          <a:stretch/>
        </p:blipFill>
        <p:spPr>
          <a:xfrm>
            <a:off x="416250" y="1701561"/>
            <a:ext cx="5158547" cy="31878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Conclusion</a:t>
            </a:r>
            <a:endParaRPr/>
          </a:p>
        </p:txBody>
      </p:sp>
      <p:sp>
        <p:nvSpPr>
          <p:cNvPr id="166" name="Google Shape;16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The main aim of the model is to ease the decision-making process of whether the patient will have any post-surgery complications. </a:t>
            </a:r>
            <a:endParaRPr sz="1300">
              <a:solidFill>
                <a:srgbClr val="000000"/>
              </a:solidFill>
              <a:latin typeface="Roboto"/>
              <a:ea typeface="Roboto"/>
              <a:cs typeface="Roboto"/>
              <a:sym typeface="Roboto"/>
            </a:endParaRPr>
          </a:p>
          <a:p>
            <a:pPr marL="457200" lvl="0" indent="-311150" algn="just" rtl="0">
              <a:lnSpc>
                <a:spcPct val="115000"/>
              </a:lnSpc>
              <a:spcBef>
                <a:spcPts val="100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As opposed to the currently used 30-day mortality rate, our solution aims to expand this time period to up to a year thus increasing the effectiveness.</a:t>
            </a:r>
            <a:endParaRPr sz="1300">
              <a:solidFill>
                <a:srgbClr val="000000"/>
              </a:solidFill>
              <a:latin typeface="Roboto"/>
              <a:ea typeface="Roboto"/>
              <a:cs typeface="Roboto"/>
              <a:sym typeface="Roboto"/>
            </a:endParaRPr>
          </a:p>
          <a:p>
            <a:pPr marL="457200" lvl="0" indent="-311150" algn="just" rtl="0">
              <a:lnSpc>
                <a:spcPct val="115000"/>
              </a:lnSpc>
              <a:spcBef>
                <a:spcPts val="100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The model proposed in this project serves the purpose of selecting appropriate features using the recursive feature elimination method and then apply machine learning algorithms like SVM and ensemble technique like XGB (Extreme Gradient Boosting) in order to approximately predict the survival rate of a patient after a year post-surgery. </a:t>
            </a:r>
            <a:endParaRPr sz="1300">
              <a:solidFill>
                <a:srgbClr val="000000"/>
              </a:solidFill>
              <a:latin typeface="Roboto"/>
              <a:ea typeface="Roboto"/>
              <a:cs typeface="Roboto"/>
              <a:sym typeface="Roboto"/>
            </a:endParaRPr>
          </a:p>
          <a:p>
            <a:pPr marL="457200" lvl="0" indent="-311150" algn="just" rtl="0">
              <a:lnSpc>
                <a:spcPct val="115000"/>
              </a:lnSpc>
              <a:spcBef>
                <a:spcPts val="100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This model is machine learning model specifically designed for thoracic surgery and fulfils its purpose with good results. </a:t>
            </a:r>
            <a:endParaRPr sz="1300">
              <a:solidFill>
                <a:srgbClr val="000000"/>
              </a:solidFill>
              <a:latin typeface="Roboto"/>
              <a:ea typeface="Roboto"/>
              <a:cs typeface="Roboto"/>
              <a:sym typeface="Roboto"/>
            </a:endParaRPr>
          </a:p>
          <a:p>
            <a:pPr marL="457200" lvl="0" indent="-311150" algn="just" rtl="0">
              <a:lnSpc>
                <a:spcPct val="115000"/>
              </a:lnSpc>
              <a:spcBef>
                <a:spcPts val="1000"/>
              </a:spcBef>
              <a:spcAft>
                <a:spcPts val="1000"/>
              </a:spcAft>
              <a:buClr>
                <a:srgbClr val="000000"/>
              </a:buClr>
              <a:buSzPts val="1300"/>
              <a:buFont typeface="Roboto"/>
              <a:buChar char="●"/>
            </a:pPr>
            <a:r>
              <a:rPr lang="en" sz="1300">
                <a:solidFill>
                  <a:srgbClr val="000000"/>
                </a:solidFill>
                <a:latin typeface="Roboto"/>
                <a:ea typeface="Roboto"/>
                <a:cs typeface="Roboto"/>
                <a:sym typeface="Roboto"/>
              </a:rPr>
              <a:t>The project successfully predicts the survival rate of the patient using Extreme Boosting algorithm with an accuracy of 91.07%. </a:t>
            </a:r>
            <a:endParaRPr sz="1300">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Future Scope</a:t>
            </a:r>
            <a:endParaRPr/>
          </a:p>
        </p:txBody>
      </p:sp>
      <p:sp>
        <p:nvSpPr>
          <p:cNvPr id="204" name="Google Shape;204;p29"/>
          <p:cNvSpPr txBox="1"/>
          <p:nvPr/>
        </p:nvSpPr>
        <p:spPr>
          <a:xfrm>
            <a:off x="765475" y="1352025"/>
            <a:ext cx="3764700" cy="252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5" name="Google Shape;205;p29"/>
          <p:cNvSpPr txBox="1"/>
          <p:nvPr/>
        </p:nvSpPr>
        <p:spPr>
          <a:xfrm>
            <a:off x="342900" y="1089975"/>
            <a:ext cx="8458200" cy="3488700"/>
          </a:xfrm>
          <a:prstGeom prst="rect">
            <a:avLst/>
          </a:prstGeom>
          <a:noFill/>
          <a:ln>
            <a:noFill/>
          </a:ln>
        </p:spPr>
        <p:txBody>
          <a:bodyPr spcFirstLastPara="1" wrap="square" lIns="91425" tIns="91425" rIns="91425" bIns="91425" anchor="t" anchorCtr="0">
            <a:noAutofit/>
          </a:bodyPr>
          <a:lstStyle/>
          <a:p>
            <a:pPr marL="457200" marR="0" lvl="0" indent="-311150" algn="just" rtl="0">
              <a:lnSpc>
                <a:spcPct val="115000"/>
              </a:lnSpc>
              <a:spcBef>
                <a:spcPts val="0"/>
              </a:spcBef>
              <a:spcAft>
                <a:spcPts val="0"/>
              </a:spcAft>
              <a:buClr>
                <a:srgbClr val="000000"/>
              </a:buClr>
              <a:buSzPts val="1300"/>
              <a:buFont typeface="Roboto"/>
              <a:buChar char="●"/>
            </a:pPr>
            <a:r>
              <a:rPr lang="en" sz="1300" b="0" i="0" u="none" strike="noStrike" cap="none">
                <a:solidFill>
                  <a:srgbClr val="000000"/>
                </a:solidFill>
                <a:latin typeface="Roboto"/>
                <a:ea typeface="Roboto"/>
                <a:cs typeface="Roboto"/>
                <a:sym typeface="Roboto"/>
              </a:rPr>
              <a:t>The project predicts whether the patient has survived for a year or not and hence this project has many applications for the future. </a:t>
            </a:r>
            <a:endParaRPr sz="1300" b="0" i="0" u="none" strike="noStrike" cap="none">
              <a:solidFill>
                <a:srgbClr val="000000"/>
              </a:solidFill>
              <a:latin typeface="Roboto"/>
              <a:ea typeface="Roboto"/>
              <a:cs typeface="Roboto"/>
              <a:sym typeface="Roboto"/>
            </a:endParaRPr>
          </a:p>
          <a:p>
            <a:pPr marL="457200" marR="0" lvl="0" indent="-311150" algn="just" rtl="0">
              <a:lnSpc>
                <a:spcPct val="115000"/>
              </a:lnSpc>
              <a:spcBef>
                <a:spcPts val="1000"/>
              </a:spcBef>
              <a:spcAft>
                <a:spcPts val="0"/>
              </a:spcAft>
              <a:buClr>
                <a:srgbClr val="000000"/>
              </a:buClr>
              <a:buSzPts val="1300"/>
              <a:buFont typeface="Roboto"/>
              <a:buChar char="●"/>
            </a:pPr>
            <a:r>
              <a:rPr lang="en" sz="1300" b="0" i="0" u="none" strike="noStrike" cap="none">
                <a:solidFill>
                  <a:srgbClr val="000000"/>
                </a:solidFill>
                <a:latin typeface="Roboto"/>
                <a:ea typeface="Roboto"/>
                <a:cs typeface="Roboto"/>
                <a:sym typeface="Roboto"/>
              </a:rPr>
              <a:t>The project primarily focuses on thoracic surgery, but it can be applied to various other surgeries and medical practices.</a:t>
            </a:r>
            <a:endParaRPr sz="1300" b="0" i="0" u="none" strike="noStrike" cap="none">
              <a:solidFill>
                <a:srgbClr val="000000"/>
              </a:solidFill>
              <a:latin typeface="Roboto"/>
              <a:ea typeface="Roboto"/>
              <a:cs typeface="Roboto"/>
              <a:sym typeface="Roboto"/>
            </a:endParaRPr>
          </a:p>
          <a:p>
            <a:pPr marL="457200" marR="0" lvl="0" indent="-311150" algn="just" rtl="0">
              <a:lnSpc>
                <a:spcPct val="115000"/>
              </a:lnSpc>
              <a:spcBef>
                <a:spcPts val="1000"/>
              </a:spcBef>
              <a:spcAft>
                <a:spcPts val="0"/>
              </a:spcAft>
              <a:buClr>
                <a:srgbClr val="000000"/>
              </a:buClr>
              <a:buSzPts val="1300"/>
              <a:buFont typeface="Roboto"/>
              <a:buChar char="●"/>
            </a:pPr>
            <a:r>
              <a:rPr lang="en" sz="1300" b="0" i="0" u="none" strike="noStrike" cap="none">
                <a:solidFill>
                  <a:srgbClr val="000000"/>
                </a:solidFill>
                <a:latin typeface="Roboto"/>
                <a:ea typeface="Roboto"/>
                <a:cs typeface="Roboto"/>
                <a:sym typeface="Roboto"/>
              </a:rPr>
              <a:t>The model’s accuracy could be increased by bumping or boosting methods to produce reliable results. </a:t>
            </a:r>
            <a:endParaRPr sz="1300" b="0" i="0" u="none" strike="noStrike" cap="none">
              <a:solidFill>
                <a:srgbClr val="000000"/>
              </a:solidFill>
              <a:latin typeface="Roboto"/>
              <a:ea typeface="Roboto"/>
              <a:cs typeface="Roboto"/>
              <a:sym typeface="Roboto"/>
            </a:endParaRPr>
          </a:p>
          <a:p>
            <a:pPr marL="457200" marR="0" lvl="0" indent="-311150" algn="just" rtl="0">
              <a:lnSpc>
                <a:spcPct val="115000"/>
              </a:lnSpc>
              <a:spcBef>
                <a:spcPts val="1000"/>
              </a:spcBef>
              <a:spcAft>
                <a:spcPts val="0"/>
              </a:spcAft>
              <a:buClr>
                <a:srgbClr val="000000"/>
              </a:buClr>
              <a:buSzPts val="1300"/>
              <a:buFont typeface="Roboto"/>
              <a:buChar char="●"/>
            </a:pPr>
            <a:r>
              <a:rPr lang="en" sz="1300" b="0" i="0" u="none" strike="noStrike" cap="none">
                <a:solidFill>
                  <a:srgbClr val="000000"/>
                </a:solidFill>
                <a:latin typeface="Roboto"/>
                <a:ea typeface="Roboto"/>
                <a:cs typeface="Roboto"/>
                <a:sym typeface="Roboto"/>
              </a:rPr>
              <a:t>Also the models could be applied without ranking or feature selection with good accuracy and recall. </a:t>
            </a:r>
            <a:endParaRPr sz="1300" b="0" i="0" u="none" strike="noStrike" cap="none">
              <a:solidFill>
                <a:srgbClr val="000000"/>
              </a:solidFill>
              <a:latin typeface="Roboto"/>
              <a:ea typeface="Roboto"/>
              <a:cs typeface="Roboto"/>
              <a:sym typeface="Roboto"/>
            </a:endParaRPr>
          </a:p>
          <a:p>
            <a:pPr marL="457200" marR="0" lvl="0" indent="-311150" algn="just" rtl="0">
              <a:lnSpc>
                <a:spcPct val="115000"/>
              </a:lnSpc>
              <a:spcBef>
                <a:spcPts val="1000"/>
              </a:spcBef>
              <a:spcAft>
                <a:spcPts val="0"/>
              </a:spcAft>
              <a:buClr>
                <a:srgbClr val="000000"/>
              </a:buClr>
              <a:buSzPts val="1300"/>
              <a:buFont typeface="Roboto"/>
              <a:buChar char="●"/>
            </a:pPr>
            <a:r>
              <a:rPr lang="en" sz="1300" b="0" i="0" u="none" strike="noStrike" cap="none">
                <a:solidFill>
                  <a:srgbClr val="000000"/>
                </a:solidFill>
                <a:latin typeface="Roboto"/>
                <a:ea typeface="Roboto"/>
                <a:cs typeface="Roboto"/>
                <a:sym typeface="Roboto"/>
              </a:rPr>
              <a:t>We can also apply other feature selection and data mining techniques and obtain much better accuracy with reduced number of features. </a:t>
            </a:r>
            <a:endParaRPr sz="1300" b="0" i="0" u="none" strike="noStrike" cap="none">
              <a:solidFill>
                <a:srgbClr val="000000"/>
              </a:solidFill>
              <a:latin typeface="Roboto"/>
              <a:ea typeface="Roboto"/>
              <a:cs typeface="Roboto"/>
              <a:sym typeface="Roboto"/>
            </a:endParaRPr>
          </a:p>
          <a:p>
            <a:pPr marL="457200" marR="0" lvl="0" indent="-311150" algn="just" rtl="0">
              <a:lnSpc>
                <a:spcPct val="115000"/>
              </a:lnSpc>
              <a:spcBef>
                <a:spcPts val="1000"/>
              </a:spcBef>
              <a:spcAft>
                <a:spcPts val="0"/>
              </a:spcAft>
              <a:buClr>
                <a:srgbClr val="000000"/>
              </a:buClr>
              <a:buSzPts val="1300"/>
              <a:buFont typeface="Roboto"/>
              <a:buChar char="●"/>
            </a:pPr>
            <a:r>
              <a:rPr lang="en" sz="1300" b="0" i="0" u="none" strike="noStrike" cap="none">
                <a:solidFill>
                  <a:srgbClr val="000000"/>
                </a:solidFill>
                <a:latin typeface="Roboto"/>
                <a:ea typeface="Roboto"/>
                <a:cs typeface="Roboto"/>
                <a:sym typeface="Roboto"/>
              </a:rPr>
              <a:t>Bootstrapping could be another useful method to apply for improving the results.</a:t>
            </a:r>
            <a:endParaRPr sz="1300" b="0" i="0" u="none" strike="noStrike" cap="none">
              <a:solidFill>
                <a:srgbClr val="000000"/>
              </a:solidFill>
              <a:latin typeface="Roboto"/>
              <a:ea typeface="Roboto"/>
              <a:cs typeface="Roboto"/>
              <a:sym typeface="Roboto"/>
            </a:endParaRPr>
          </a:p>
          <a:p>
            <a:pPr marL="0" marR="0" lvl="0" indent="457200" algn="just" rtl="0">
              <a:lnSpc>
                <a:spcPct val="100000"/>
              </a:lnSpc>
              <a:spcBef>
                <a:spcPts val="1000"/>
              </a:spcBef>
              <a:spcAft>
                <a:spcPts val="0"/>
              </a:spcAft>
              <a:buClr>
                <a:srgbClr val="000000"/>
              </a:buClr>
              <a:buSzPts val="1700"/>
              <a:buFont typeface="Arial"/>
              <a:buNone/>
            </a:pPr>
            <a:r>
              <a:rPr lang="en" sz="1700">
                <a:latin typeface="Roboto"/>
                <a:ea typeface="Roboto"/>
                <a:cs typeface="Roboto"/>
                <a:sym typeface="Roboto"/>
              </a:rPr>
              <a:t>    </a:t>
            </a:r>
            <a:endParaRPr sz="1700">
              <a:latin typeface="Roboto"/>
              <a:ea typeface="Roboto"/>
              <a:cs typeface="Roboto"/>
              <a:sym typeface="Roboto"/>
            </a:endParaRPr>
          </a:p>
          <a:p>
            <a:pPr marL="0" marR="0" lvl="0" indent="457200" algn="just"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206" name="Google Shape;206;p29"/>
          <p:cNvPicPr preferRelativeResize="0"/>
          <p:nvPr/>
        </p:nvPicPr>
        <p:blipFill rotWithShape="1">
          <a:blip r:embed="rId3">
            <a:alphaModFix/>
          </a:blip>
          <a:srcRect/>
          <a:stretch/>
        </p:blipFill>
        <p:spPr>
          <a:xfrm>
            <a:off x="6934074" y="3481050"/>
            <a:ext cx="2077225" cy="1198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80287ed83a_1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12" name="Google Shape;212;g80287ed83a_1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[1] Adam Abdul Hamid, Ivaylo Bahtchevanov, Peng Jia, “Life Expectancy Post Thoracic Surgery”, Stanford University - CS 229</a:t>
            </a:r>
            <a:endParaRPr sz="1200" dirty="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[2] Abeer S. Desuky and Lamiaa M. El Bakrawy, “Improved</a:t>
            </a:r>
            <a:endParaRPr sz="1200" dirty="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Prediction of Post-operative Life Expectancy after Thoracic Surgery”, Al-Azhar University, Cairo, Egypt.</a:t>
            </a:r>
            <a:endParaRPr sz="1200" dirty="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[3] Kwetise Joro Danjuma, “Performance Evaluation of  Machine Learning Algorithms in Post-Operative Life Expectancy in the Lung</a:t>
            </a:r>
            <a:endParaRPr sz="1200" dirty="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Cancer Patients ”, Department of Computer Science, Modibbo Adama</a:t>
            </a:r>
            <a:endParaRPr sz="1200" dirty="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chemeClr val="tx1"/>
                </a:solidFill>
                <a:latin typeface="Times New Roman"/>
                <a:ea typeface="Times New Roman"/>
                <a:cs typeface="Times New Roman"/>
                <a:sym typeface="Times New Roman"/>
              </a:rPr>
              <a:t>University of Technology, Yola, Adamawa State, Nigeria.</a:t>
            </a:r>
            <a:endParaRPr sz="1200" dirty="0">
              <a:solidFill>
                <a:schemeClr val="tx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chemeClr val="tx1"/>
                </a:solidFill>
                <a:latin typeface="Times New Roman"/>
                <a:ea typeface="Times New Roman"/>
                <a:cs typeface="Times New Roman"/>
                <a:sym typeface="Times New Roman"/>
              </a:rPr>
              <a:t>[4]</a:t>
            </a:r>
            <a:r>
              <a:rPr lang="en" sz="1200" u="sng" dirty="0">
                <a:solidFill>
                  <a:schemeClr val="tx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https://www.analyticsvidhya.com/blog/2017/09/understaing-support-vector-machine-example-code/</a:t>
            </a:r>
            <a:endParaRPr sz="1200" u="sng" dirty="0">
              <a:solidFill>
                <a:schemeClr val="tx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chemeClr val="tx1"/>
                </a:solidFill>
                <a:latin typeface="Times New Roman"/>
                <a:ea typeface="Times New Roman"/>
                <a:cs typeface="Times New Roman"/>
                <a:sym typeface="Times New Roman"/>
              </a:rPr>
              <a:t>[5]</a:t>
            </a:r>
            <a:r>
              <a:rPr lang="en" sz="1200" u="sng" dirty="0">
                <a:solidFill>
                  <a:schemeClr val="tx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https://towardsdatascience.com/support-vector-machine-introduction-to-machine-learning-algorithms-934a444fca47</a:t>
            </a:r>
            <a:endParaRPr sz="1200" u="sng" dirty="0">
              <a:solidFill>
                <a:schemeClr val="tx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chemeClr val="tx1"/>
                </a:solidFill>
                <a:latin typeface="Times New Roman"/>
                <a:ea typeface="Times New Roman"/>
                <a:cs typeface="Times New Roman"/>
                <a:sym typeface="Times New Roman"/>
              </a:rPr>
              <a:t>[6]</a:t>
            </a:r>
            <a:r>
              <a:rPr lang="en" sz="1200" u="sng" dirty="0">
                <a:solidFill>
                  <a:schemeClr val="tx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https://blog.exploratory.io/introduction-to-extreme-gradient-boosting-in-exploratory-7bbec554ac7</a:t>
            </a:r>
            <a:endParaRPr sz="1200" u="sng" dirty="0">
              <a:solidFill>
                <a:schemeClr val="tx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chemeClr val="tx1"/>
                </a:solidFill>
                <a:latin typeface="Times New Roman"/>
                <a:ea typeface="Times New Roman"/>
                <a:cs typeface="Times New Roman"/>
                <a:sym typeface="Times New Roman"/>
              </a:rPr>
              <a:t>[7]</a:t>
            </a:r>
            <a:r>
              <a:rPr lang="en" sz="1200" u="sng" dirty="0">
                <a:solidFill>
                  <a:schemeClr val="tx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https://machinelearningmastery.com/gentle-introduction-xgboost-applied-machine-learning/</a:t>
            </a:r>
            <a:endParaRPr sz="1200" u="sng" dirty="0">
              <a:solidFill>
                <a:schemeClr val="tx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chemeClr val="tx1"/>
                </a:solidFill>
                <a:latin typeface="Times New Roman"/>
                <a:ea typeface="Times New Roman"/>
                <a:cs typeface="Times New Roman"/>
                <a:sym typeface="Times New Roman"/>
              </a:rPr>
              <a:t>[8]</a:t>
            </a:r>
            <a:r>
              <a:rPr lang="en" sz="1200" u="sng" dirty="0">
                <a:solidFill>
                  <a:schemeClr val="tx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https://towardsdatascience.com/feature-selection-in-python-recursive-feature-elimination-19f1c39b8d15</a:t>
            </a:r>
            <a:r>
              <a:rPr lang="en" sz="1200" u="sng" dirty="0">
                <a:solidFill>
                  <a:schemeClr val="tx1"/>
                </a:solidFill>
                <a:latin typeface="Times New Roman"/>
                <a:ea typeface="Times New Roman"/>
                <a:cs typeface="Times New Roman"/>
                <a:sym typeface="Times New Roman"/>
              </a:rPr>
              <a:t>   </a:t>
            </a:r>
            <a:endParaRPr sz="1200" u="sng" dirty="0">
              <a:solidFill>
                <a:schemeClr val="tx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dirty="0">
                <a:solidFill>
                  <a:schemeClr val="tx1"/>
                </a:solidFill>
                <a:latin typeface="Times New Roman"/>
                <a:ea typeface="Times New Roman"/>
                <a:cs typeface="Times New Roman"/>
                <a:sym typeface="Times New Roman"/>
              </a:rPr>
              <a:t>[9]</a:t>
            </a:r>
            <a:r>
              <a:rPr lang="en" sz="1200" u="sng" dirty="0">
                <a:solidFill>
                  <a:schemeClr val="tx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https://www.scikit-yb.org/en/latest/api/model_selection/rfecv.html</a:t>
            </a:r>
            <a:endParaRPr sz="1200" u="sng" dirty="0">
              <a:solidFill>
                <a:schemeClr val="tx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200" u="sng" dirty="0">
                <a:solidFill>
                  <a:schemeClr val="tx1"/>
                </a:solidFill>
                <a:latin typeface="Times New Roman"/>
                <a:ea typeface="Times New Roman"/>
                <a:cs typeface="Times New Roman"/>
                <a:sym typeface="Times New Roman"/>
              </a:rPr>
              <a:t>[10]</a:t>
            </a:r>
            <a:r>
              <a:rPr lang="en" sz="1200" u="sng" dirty="0">
                <a:solidFill>
                  <a:schemeClr val="tx1"/>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https://towardsdatascience.com/feature-selection-using-python-for-classification-problem-b5f00a1c7028</a:t>
            </a:r>
            <a:endParaRPr sz="1200" u="sng" dirty="0">
              <a:solidFill>
                <a:schemeClr val="tx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endParaRPr sz="1200" u="sng" dirty="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311700" y="-271675"/>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endParaRPr sz="9600"/>
          </a:p>
          <a:p>
            <a:pPr marL="0" lvl="0" indent="0" algn="ctr" rtl="0">
              <a:lnSpc>
                <a:spcPct val="100000"/>
              </a:lnSpc>
              <a:spcBef>
                <a:spcPts val="0"/>
              </a:spcBef>
              <a:spcAft>
                <a:spcPts val="0"/>
              </a:spcAft>
              <a:buSzPts val="3000"/>
              <a:buNone/>
            </a:pPr>
            <a:r>
              <a:rPr lang="en" sz="9600"/>
              <a:t>Thankyou</a:t>
            </a:r>
            <a:endParaRPr sz="9600"/>
          </a:p>
        </p:txBody>
      </p:sp>
      <p:sp>
        <p:nvSpPr>
          <p:cNvPr id="218" name="Google Shape;218;p30"/>
          <p:cNvSpPr txBox="1"/>
          <p:nvPr/>
        </p:nvSpPr>
        <p:spPr>
          <a:xfrm>
            <a:off x="311700" y="3650000"/>
            <a:ext cx="5826600" cy="107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Open Sans"/>
              <a:ea typeface="Open Sans"/>
              <a:cs typeface="Open Sans"/>
              <a:sym typeface="Open Sans"/>
            </a:endParaRPr>
          </a:p>
          <a:p>
            <a:pPr marL="45720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Open Sans"/>
                <a:ea typeface="Open Sans"/>
                <a:cs typeface="Open Sans"/>
                <a:sym typeface="Open Sans"/>
              </a:rPr>
              <a:t>- By Shrushti Gangar, Palash Anjania, Krina Bhimani</a:t>
            </a:r>
            <a:endParaRPr sz="1500" b="1"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latin typeface="Georgia"/>
                <a:ea typeface="Georgia"/>
                <a:cs typeface="Georgia"/>
                <a:sym typeface="Georgia"/>
              </a:rPr>
              <a:t>Problem Definition</a:t>
            </a:r>
            <a:endParaRPr>
              <a:latin typeface="Georgia"/>
              <a:ea typeface="Georgia"/>
              <a:cs typeface="Georgia"/>
              <a:sym typeface="Georgia"/>
            </a:endParaRPr>
          </a:p>
        </p:txBody>
      </p:sp>
      <p:sp>
        <p:nvSpPr>
          <p:cNvPr id="72" name="Google Shape;72;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457200" algn="l" rtl="0">
              <a:lnSpc>
                <a:spcPct val="115000"/>
              </a:lnSpc>
              <a:spcBef>
                <a:spcPts val="0"/>
              </a:spcBef>
              <a:spcAft>
                <a:spcPts val="0"/>
              </a:spcAft>
              <a:buSzPts val="1800"/>
              <a:buNone/>
            </a:pPr>
            <a:endParaRPr>
              <a:solidFill>
                <a:schemeClr val="lt1"/>
              </a:solidFill>
            </a:endParaRPr>
          </a:p>
        </p:txBody>
      </p:sp>
      <p:sp>
        <p:nvSpPr>
          <p:cNvPr id="73" name="Google Shape;73;p3"/>
          <p:cNvSpPr txBox="1"/>
          <p:nvPr/>
        </p:nvSpPr>
        <p:spPr>
          <a:xfrm>
            <a:off x="311700" y="1364975"/>
            <a:ext cx="8520600" cy="3192000"/>
          </a:xfrm>
          <a:prstGeom prst="rect">
            <a:avLst/>
          </a:prstGeom>
          <a:noFill/>
          <a:ln>
            <a:noFill/>
          </a:ln>
        </p:spPr>
        <p:txBody>
          <a:bodyPr spcFirstLastPara="1" wrap="square" lIns="91425" tIns="91425" rIns="91425" bIns="91425" anchor="t" anchorCtr="0">
            <a:noAutofit/>
          </a:bodyPr>
          <a:lstStyle/>
          <a:p>
            <a:pPr marL="457200" marR="0" lvl="0" indent="-311150" algn="just" rtl="0">
              <a:lnSpc>
                <a:spcPct val="150000"/>
              </a:lnSpc>
              <a:spcBef>
                <a:spcPts val="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Being a doctor is not easy, especially in India. There are hundreds of surgeries happening everyday. Keeping track of  these patients after the surgery is a difficult task. </a:t>
            </a:r>
            <a:endParaRPr sz="1300" i="0" u="none" strike="noStrike" cap="none">
              <a:solidFill>
                <a:srgbClr val="000000"/>
              </a:solidFill>
              <a:latin typeface="Roboto"/>
              <a:ea typeface="Roboto"/>
              <a:cs typeface="Roboto"/>
              <a:sym typeface="Roboto"/>
            </a:endParaRPr>
          </a:p>
          <a:p>
            <a:pPr marL="457200" marR="0" lvl="0" indent="-311150" algn="just" rtl="0">
              <a:lnSpc>
                <a:spcPct val="150000"/>
              </a:lnSpc>
              <a:spcBef>
                <a:spcPts val="100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Usually a period of 30 days is considered to see whether the patient develops any issue or complication but those 30 days are not enough time.</a:t>
            </a:r>
            <a:endParaRPr sz="1300" i="0" u="none" strike="noStrike" cap="none">
              <a:solidFill>
                <a:srgbClr val="000000"/>
              </a:solidFill>
              <a:latin typeface="Roboto"/>
              <a:ea typeface="Roboto"/>
              <a:cs typeface="Roboto"/>
              <a:sym typeface="Roboto"/>
            </a:endParaRPr>
          </a:p>
          <a:p>
            <a:pPr marL="457200" marR="0" lvl="0" indent="-311150" algn="just" rtl="0">
              <a:lnSpc>
                <a:spcPct val="150000"/>
              </a:lnSpc>
              <a:spcBef>
                <a:spcPts val="100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Hence, an automated model with the following features and capabilities is needed.</a:t>
            </a:r>
            <a:endParaRPr sz="1300" i="0" u="none" strike="noStrike" cap="none">
              <a:solidFill>
                <a:srgbClr val="000000"/>
              </a:solidFill>
              <a:latin typeface="Roboto"/>
              <a:ea typeface="Roboto"/>
              <a:cs typeface="Roboto"/>
              <a:sym typeface="Roboto"/>
            </a:endParaRPr>
          </a:p>
          <a:p>
            <a:pPr marL="914400" marR="0" lvl="1" indent="-311150" algn="just" rtl="0">
              <a:lnSpc>
                <a:spcPct val="150000"/>
              </a:lnSpc>
              <a:spcBef>
                <a:spcPts val="100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Store the patients’ data.</a:t>
            </a:r>
            <a:endParaRPr sz="1300" i="0" u="none" strike="noStrike" cap="none">
              <a:solidFill>
                <a:srgbClr val="000000"/>
              </a:solidFill>
              <a:latin typeface="Roboto"/>
              <a:ea typeface="Roboto"/>
              <a:cs typeface="Roboto"/>
              <a:sym typeface="Roboto"/>
            </a:endParaRPr>
          </a:p>
          <a:p>
            <a:pPr marL="914400" marR="0" lvl="1" indent="-311150" algn="just" rtl="0">
              <a:lnSpc>
                <a:spcPct val="150000"/>
              </a:lnSpc>
              <a:spcBef>
                <a:spcPts val="100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Select features relevant to make a decision.</a:t>
            </a:r>
            <a:endParaRPr sz="1300" i="0" u="none" strike="noStrike" cap="none">
              <a:solidFill>
                <a:srgbClr val="000000"/>
              </a:solidFill>
              <a:latin typeface="Roboto"/>
              <a:ea typeface="Roboto"/>
              <a:cs typeface="Roboto"/>
              <a:sym typeface="Roboto"/>
            </a:endParaRPr>
          </a:p>
          <a:p>
            <a:pPr marL="914400" marR="0" lvl="1" indent="-311150" algn="just" rtl="0">
              <a:lnSpc>
                <a:spcPct val="150000"/>
              </a:lnSpc>
              <a:spcBef>
                <a:spcPts val="1000"/>
              </a:spcBef>
              <a:spcAft>
                <a:spcPts val="100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Predict the probability whether the patient will live post a year of surgery.</a:t>
            </a:r>
            <a:endParaRPr sz="1300" i="0" u="none" strike="noStrike" cap="non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latin typeface="Georgia"/>
                <a:ea typeface="Georgia"/>
                <a:cs typeface="Georgia"/>
                <a:sym typeface="Georgia"/>
              </a:rPr>
              <a:t>Scope</a:t>
            </a:r>
            <a:endParaRPr>
              <a:latin typeface="Georgia"/>
              <a:ea typeface="Georgia"/>
              <a:cs typeface="Georgia"/>
              <a:sym typeface="Georgia"/>
            </a:endParaRPr>
          </a:p>
        </p:txBody>
      </p:sp>
      <p:sp>
        <p:nvSpPr>
          <p:cNvPr id="79" name="Google Shape;79;p5"/>
          <p:cNvSpPr txBox="1"/>
          <p:nvPr/>
        </p:nvSpPr>
        <p:spPr>
          <a:xfrm>
            <a:off x="311700" y="1358325"/>
            <a:ext cx="8295900" cy="3719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50000"/>
              </a:lnSpc>
              <a:spcBef>
                <a:spcPts val="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It is always very handy to know the risk involved after the operation is completed. When it is possible to predict the life expectancy post a year of the surgery, it eases the doctor’s work to give prescription. Moreover the patient and its family is intimated of the risk involved.</a:t>
            </a:r>
            <a:endParaRPr sz="1300" i="0" u="none" strike="noStrike" cap="none">
              <a:solidFill>
                <a:srgbClr val="000000"/>
              </a:solidFill>
              <a:latin typeface="Roboto"/>
              <a:ea typeface="Roboto"/>
              <a:cs typeface="Roboto"/>
              <a:sym typeface="Roboto"/>
            </a:endParaRPr>
          </a:p>
          <a:p>
            <a:pPr marL="457200" marR="0" lvl="0" indent="-311150" algn="l" rtl="0">
              <a:lnSpc>
                <a:spcPct val="150000"/>
              </a:lnSpc>
              <a:spcBef>
                <a:spcPts val="1000"/>
              </a:spcBef>
              <a:spcAft>
                <a:spcPts val="0"/>
              </a:spcAft>
              <a:buClr>
                <a:srgbClr val="000000"/>
              </a:buClr>
              <a:buSzPts val="1300"/>
              <a:buFont typeface="Roboto"/>
              <a:buChar char="●"/>
            </a:pPr>
            <a:r>
              <a:rPr lang="en" sz="1300" i="0" u="none" strike="noStrike" cap="none">
                <a:solidFill>
                  <a:srgbClr val="000000"/>
                </a:solidFill>
                <a:latin typeface="Roboto"/>
                <a:ea typeface="Roboto"/>
                <a:cs typeface="Roboto"/>
                <a:sym typeface="Roboto"/>
              </a:rPr>
              <a:t>These days cancer is one of the major causes of death in most countries.Currently, lung cancer is the most frequent cause for thoracic surgery.  </a:t>
            </a:r>
            <a:r>
              <a:rPr lang="en" sz="1300" i="0" u="none" strike="noStrike" cap="none">
                <a:solidFill>
                  <a:srgbClr val="000000"/>
                </a:solidFill>
                <a:highlight>
                  <a:srgbClr val="FFFFFF"/>
                </a:highlight>
                <a:latin typeface="Roboto"/>
                <a:ea typeface="Roboto"/>
                <a:cs typeface="Roboto"/>
                <a:sym typeface="Roboto"/>
              </a:rPr>
              <a:t>Postoperative respiratory complications can prove to be fatal, following any type of thoracic surgery.</a:t>
            </a:r>
            <a:endParaRPr sz="1300" i="0" u="none" strike="noStrike" cap="none">
              <a:solidFill>
                <a:srgbClr val="000000"/>
              </a:solidFill>
              <a:highlight>
                <a:srgbClr val="FFFFFF"/>
              </a:highlight>
              <a:latin typeface="Roboto"/>
              <a:ea typeface="Roboto"/>
              <a:cs typeface="Roboto"/>
              <a:sym typeface="Roboto"/>
            </a:endParaRPr>
          </a:p>
          <a:p>
            <a:pPr marL="457200" marR="0" lvl="0" indent="-311150" algn="l" rtl="0">
              <a:lnSpc>
                <a:spcPct val="150000"/>
              </a:lnSpc>
              <a:spcBef>
                <a:spcPts val="1000"/>
              </a:spcBef>
              <a:spcAft>
                <a:spcPts val="1000"/>
              </a:spcAft>
              <a:buClr>
                <a:srgbClr val="000000"/>
              </a:buClr>
              <a:buSzPts val="1300"/>
              <a:buFont typeface="Roboto"/>
              <a:buChar char="●"/>
            </a:pPr>
            <a:r>
              <a:rPr lang="en" sz="1300" i="0" u="none" strike="noStrike" cap="none">
                <a:solidFill>
                  <a:srgbClr val="000000"/>
                </a:solidFill>
                <a:highlight>
                  <a:srgbClr val="FFFFFF"/>
                </a:highlight>
                <a:latin typeface="Roboto"/>
                <a:ea typeface="Roboto"/>
                <a:cs typeface="Roboto"/>
                <a:sym typeface="Roboto"/>
              </a:rPr>
              <a:t> This project aims at using the machine learning algorithms for </a:t>
            </a:r>
            <a:r>
              <a:rPr lang="en" sz="1300" i="0" u="none" strike="noStrike" cap="none">
                <a:solidFill>
                  <a:srgbClr val="000000"/>
                </a:solidFill>
                <a:latin typeface="Roboto"/>
                <a:ea typeface="Roboto"/>
                <a:cs typeface="Roboto"/>
                <a:sym typeface="Roboto"/>
              </a:rPr>
              <a:t>discovery and identify models and relationships between them, from large datasets, the data is analysed to extract useful information that supports life expectation augury, and to develop models that predict patient’s health more accurately.</a:t>
            </a:r>
            <a:endParaRPr sz="1300" i="0" u="none" strike="noStrike" cap="non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latin typeface="Georgia"/>
                <a:ea typeface="Georgia"/>
                <a:cs typeface="Georgia"/>
                <a:sym typeface="Georgia"/>
              </a:rPr>
              <a:t>Literature survey </a:t>
            </a:r>
            <a:endParaRPr>
              <a:latin typeface="Georgia"/>
              <a:ea typeface="Georgia"/>
              <a:cs typeface="Georgia"/>
              <a:sym typeface="Georgia"/>
            </a:endParaRPr>
          </a:p>
        </p:txBody>
      </p:sp>
      <p:sp>
        <p:nvSpPr>
          <p:cNvPr id="85" name="Google Shape;85;p6"/>
          <p:cNvSpPr txBox="1"/>
          <p:nvPr/>
        </p:nvSpPr>
        <p:spPr>
          <a:xfrm>
            <a:off x="311700" y="1017800"/>
            <a:ext cx="8702400" cy="3730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 sz="1300" b="1" i="0" u="none" strike="noStrike" cap="none">
                <a:solidFill>
                  <a:srgbClr val="000000"/>
                </a:solidFill>
                <a:latin typeface="Roboto"/>
                <a:ea typeface="Roboto"/>
                <a:cs typeface="Roboto"/>
                <a:sym typeface="Roboto"/>
              </a:rPr>
              <a:t>Adam Abdulhamid, Ivaylo Bahtchevanov and Peng Jia[1]</a:t>
            </a:r>
            <a:r>
              <a:rPr lang="en" sz="1300" i="0" u="none" strike="noStrike" cap="none">
                <a:solidFill>
                  <a:srgbClr val="000000"/>
                </a:solidFill>
                <a:latin typeface="Roboto"/>
                <a:ea typeface="Roboto"/>
                <a:cs typeface="Roboto"/>
                <a:sym typeface="Roboto"/>
              </a:rPr>
              <a:t> in their paper titled </a:t>
            </a:r>
            <a:r>
              <a:rPr lang="en" sz="1300" b="1" i="0" u="none" strike="noStrike" cap="none">
                <a:solidFill>
                  <a:srgbClr val="000000"/>
                </a:solidFill>
                <a:latin typeface="Roboto"/>
                <a:ea typeface="Roboto"/>
                <a:cs typeface="Roboto"/>
                <a:sym typeface="Roboto"/>
              </a:rPr>
              <a:t>“Life Expectancy Post Thoracic Surgery” </a:t>
            </a:r>
            <a:r>
              <a:rPr lang="en" sz="1300" i="0" u="none" strike="noStrike" cap="none">
                <a:solidFill>
                  <a:srgbClr val="000000"/>
                </a:solidFill>
                <a:latin typeface="Roboto"/>
                <a:ea typeface="Roboto"/>
                <a:cs typeface="Roboto"/>
                <a:sym typeface="Roboto"/>
              </a:rPr>
              <a:t>adopted various supervised machine learning techniques including Naive Bayes, SVM, and Logistic Regression in order to train the dataset and obtain testing values using k-folds cross-validation considering k equals to 10. In their research, they later applied the bootstrapping method on randomly sampled data in order to obtain a split in the dataset. Later, they trained 40 models and obtained 40 different predictions and then the average of them was taken in order to get the final prediction. Finally, datasets of different sizes were tried and tested in order to check its effect on accuracy and recall.</a:t>
            </a:r>
            <a:endParaRPr sz="1300" i="0" u="none" strike="noStrike" cap="none">
              <a:solidFill>
                <a:srgbClr val="000000"/>
              </a:solidFill>
              <a:latin typeface="Roboto"/>
              <a:ea typeface="Roboto"/>
              <a:cs typeface="Roboto"/>
              <a:sym typeface="Roboto"/>
            </a:endParaRPr>
          </a:p>
          <a:p>
            <a:pPr marL="0" lvl="0" indent="0" algn="l" rtl="0">
              <a:lnSpc>
                <a:spcPct val="115000"/>
              </a:lnSpc>
              <a:spcBef>
                <a:spcPts val="1000"/>
              </a:spcBef>
              <a:spcAft>
                <a:spcPts val="0"/>
              </a:spcAft>
              <a:buClr>
                <a:srgbClr val="000000"/>
              </a:buClr>
              <a:buSzPts val="1800"/>
              <a:buFont typeface="Arial"/>
              <a:buNone/>
            </a:pPr>
            <a:r>
              <a:rPr lang="en" sz="1300" b="1">
                <a:latin typeface="Roboto"/>
                <a:ea typeface="Roboto"/>
                <a:cs typeface="Roboto"/>
                <a:sym typeface="Roboto"/>
              </a:rPr>
              <a:t>Abeer S. Desuky and Lamiaa M. El Bakrawy [2]</a:t>
            </a:r>
            <a:r>
              <a:rPr lang="en" sz="1300">
                <a:latin typeface="Roboto"/>
                <a:ea typeface="Roboto"/>
                <a:cs typeface="Roboto"/>
                <a:sym typeface="Roboto"/>
              </a:rPr>
              <a:t> in their paper titled </a:t>
            </a:r>
            <a:r>
              <a:rPr lang="en" sz="1300" b="1">
                <a:latin typeface="Roboto"/>
                <a:ea typeface="Roboto"/>
                <a:cs typeface="Roboto"/>
                <a:sym typeface="Roboto"/>
              </a:rPr>
              <a:t>“Improved Prediction of Post-operative Life Expectancy after Thoracic Surgery ”</a:t>
            </a:r>
            <a:r>
              <a:rPr lang="en" sz="1300">
                <a:latin typeface="Roboto"/>
                <a:ea typeface="Roboto"/>
                <a:cs typeface="Roboto"/>
                <a:sym typeface="Roboto"/>
              </a:rPr>
              <a:t> have used three attribute ranking methods to reduce the number of attributes such as Symmetrical Uncertainty(SU), Information Gain(IG), Relief Factor(RF) and examined the quality of Machine learning algorithms like Naive Bayes, Simple Logistic, Multilayer Perceptron and J48 by comparing their performance with or without attribute ranking methods along with the boosted versions of the machine learning algorithms. The researchers have used ten-fold cross-validation technique to validate the results. Ten rounds of cross-validation is performed and in each round 2 through 10 used as testing dataset. The validation dataset is averaged over the ten rounds in the final phase.</a:t>
            </a:r>
            <a:endParaRPr sz="1300">
              <a:latin typeface="Roboto"/>
              <a:ea typeface="Roboto"/>
              <a:cs typeface="Roboto"/>
              <a:sym typeface="Roboto"/>
            </a:endParaRPr>
          </a:p>
          <a:p>
            <a:pPr marL="0" lvl="0" indent="0" algn="l" rtl="0">
              <a:lnSpc>
                <a:spcPct val="115000"/>
              </a:lnSpc>
              <a:spcBef>
                <a:spcPts val="1000"/>
              </a:spcBef>
              <a:spcAft>
                <a:spcPts val="0"/>
              </a:spcAft>
              <a:buClr>
                <a:srgbClr val="000000"/>
              </a:buClr>
              <a:buSzPts val="1800"/>
              <a:buFont typeface="Arial"/>
              <a:buNone/>
            </a:pPr>
            <a:endParaRPr sz="1300">
              <a:latin typeface="Roboto"/>
              <a:ea typeface="Roboto"/>
              <a:cs typeface="Roboto"/>
              <a:sym typeface="Roboto"/>
            </a:endParaRPr>
          </a:p>
          <a:p>
            <a:pPr marL="0" marR="0" lvl="0" indent="0" algn="l" rtl="0">
              <a:lnSpc>
                <a:spcPct val="115000"/>
              </a:lnSpc>
              <a:spcBef>
                <a:spcPts val="1000"/>
              </a:spcBef>
              <a:spcAft>
                <a:spcPts val="0"/>
              </a:spcAft>
              <a:buClr>
                <a:srgbClr val="000000"/>
              </a:buClr>
              <a:buSzPts val="1600"/>
              <a:buFont typeface="Arial"/>
              <a:buNone/>
            </a:pPr>
            <a:endParaRPr sz="1300">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latin typeface="Georgia"/>
                <a:ea typeface="Georgia"/>
                <a:cs typeface="Georgia"/>
                <a:sym typeface="Georgia"/>
              </a:rPr>
              <a:t>Literature survey </a:t>
            </a:r>
            <a:endParaRPr>
              <a:latin typeface="Georgia"/>
              <a:ea typeface="Georgia"/>
              <a:cs typeface="Georgia"/>
              <a:sym typeface="Georgia"/>
            </a:endParaRPr>
          </a:p>
        </p:txBody>
      </p:sp>
      <p:sp>
        <p:nvSpPr>
          <p:cNvPr id="91" name="Google Shape;91;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300" b="1">
                <a:solidFill>
                  <a:srgbClr val="000000"/>
                </a:solidFill>
                <a:latin typeface="Roboto"/>
                <a:ea typeface="Roboto"/>
                <a:cs typeface="Roboto"/>
                <a:sym typeface="Roboto"/>
              </a:rPr>
              <a:t>Kwetise Joro Danjuma [3] </a:t>
            </a:r>
            <a:r>
              <a:rPr lang="en" sz="1300">
                <a:solidFill>
                  <a:srgbClr val="000000"/>
                </a:solidFill>
                <a:latin typeface="Roboto"/>
                <a:ea typeface="Roboto"/>
                <a:cs typeface="Roboto"/>
                <a:sym typeface="Roboto"/>
              </a:rPr>
              <a:t>has adopted a different technique Synthetic Minority Over-Sampling Technique (SMOTE) in the research paper titled</a:t>
            </a:r>
            <a:r>
              <a:rPr lang="en" sz="1300" b="1">
                <a:solidFill>
                  <a:srgbClr val="000000"/>
                </a:solidFill>
                <a:latin typeface="Roboto"/>
                <a:ea typeface="Roboto"/>
                <a:cs typeface="Roboto"/>
                <a:sym typeface="Roboto"/>
              </a:rPr>
              <a:t> “Performance Evaluation of  Machine Learning Algorithms in Post-Operative Life Expectancy in the Lung Cancer Patients ” </a:t>
            </a:r>
            <a:r>
              <a:rPr lang="en" sz="1300">
                <a:solidFill>
                  <a:srgbClr val="000000"/>
                </a:solidFill>
                <a:latin typeface="Roboto"/>
                <a:ea typeface="Roboto"/>
                <a:cs typeface="Roboto"/>
                <a:sym typeface="Roboto"/>
              </a:rPr>
              <a:t>to generate synthetic minority samples to oversample the minority class and smoothen the sample distribution. It operates by interpolating between several minority class examples that lie together, using the concept of k-nearest neighbour to avoid overfitting causing the decision boundaries for the minority class to spread further into the majority class space. In this research paper, the thoracic datasets is dedicated to classification problem related to the post-operative life expectancy in lung cancer patients : class1 - death within one year after surgery, class 2 - survival; recoded as Risk1Y: 1 year survival period -(T)rue value if died (T,F), where the class is (Risk1Y) is binary-valued. Multilayer Perceptron, J48 and Naive Bayes machine learning algorithms were calibrated to optimize the baseline performance accuracy of each classifier. </a:t>
            </a:r>
            <a:endParaRPr sz="1300">
              <a:solidFill>
                <a:srgbClr val="000000"/>
              </a:solidFill>
              <a:latin typeface="Roboto"/>
              <a:ea typeface="Roboto"/>
              <a:cs typeface="Roboto"/>
              <a:sym typeface="Roboto"/>
            </a:endParaRPr>
          </a:p>
          <a:p>
            <a:pPr marL="0" lvl="0" indent="0" algn="l" rtl="0">
              <a:lnSpc>
                <a:spcPct val="115000"/>
              </a:lnSpc>
              <a:spcBef>
                <a:spcPts val="0"/>
              </a:spcBef>
              <a:spcAft>
                <a:spcPts val="0"/>
              </a:spcAft>
              <a:buSzPts val="1800"/>
              <a:buNone/>
            </a:pPr>
            <a:endParaRPr sz="1300">
              <a:solidFill>
                <a:srgbClr val="9E3611"/>
              </a:solidFill>
              <a:latin typeface="Roboto"/>
              <a:ea typeface="Roboto"/>
              <a:cs typeface="Roboto"/>
              <a:sym typeface="Roboto"/>
            </a:endParaRPr>
          </a:p>
          <a:p>
            <a:pPr marL="0" lvl="0" indent="0" algn="l" rtl="0">
              <a:lnSpc>
                <a:spcPct val="115000"/>
              </a:lnSpc>
              <a:spcBef>
                <a:spcPts val="0"/>
              </a:spcBef>
              <a:spcAft>
                <a:spcPts val="1600"/>
              </a:spcAft>
              <a:buSzPts val="1800"/>
              <a:buNone/>
            </a:pPr>
            <a:endParaRPr sz="13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Architectural Design</a:t>
            </a:r>
            <a:endParaRPr/>
          </a:p>
        </p:txBody>
      </p:sp>
      <p:sp>
        <p:nvSpPr>
          <p:cNvPr id="97" name="Google Shape;97;p20"/>
          <p:cNvSpPr txBox="1">
            <a:spLocks noGrp="1"/>
          </p:cNvSpPr>
          <p:nvPr>
            <p:ph type="body" idx="1"/>
          </p:nvPr>
        </p:nvSpPr>
        <p:spPr>
          <a:xfrm>
            <a:off x="311700" y="1229875"/>
            <a:ext cx="3623100" cy="33390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Char char="●"/>
            </a:pPr>
            <a:r>
              <a:rPr lang="en" sz="1300">
                <a:solidFill>
                  <a:srgbClr val="000000"/>
                </a:solidFill>
              </a:rPr>
              <a:t>The architecture flows like any other machine learning project. </a:t>
            </a:r>
            <a:endParaRPr sz="1300">
              <a:solidFill>
                <a:srgbClr val="000000"/>
              </a:solidFill>
            </a:endParaRPr>
          </a:p>
          <a:p>
            <a:pPr marL="457200" lvl="0" indent="-311150" algn="l" rtl="0">
              <a:lnSpc>
                <a:spcPct val="115000"/>
              </a:lnSpc>
              <a:spcBef>
                <a:spcPts val="1000"/>
              </a:spcBef>
              <a:spcAft>
                <a:spcPts val="0"/>
              </a:spcAft>
              <a:buClr>
                <a:srgbClr val="000000"/>
              </a:buClr>
              <a:buSzPts val="1300"/>
              <a:buChar char="●"/>
            </a:pPr>
            <a:r>
              <a:rPr lang="en" sz="1300">
                <a:solidFill>
                  <a:srgbClr val="000000"/>
                </a:solidFill>
              </a:rPr>
              <a:t>The difference is the use of various techniques of feature selection and classification algorithm makes the output precise and clear.</a:t>
            </a:r>
            <a:endParaRPr sz="1300">
              <a:solidFill>
                <a:srgbClr val="000000"/>
              </a:solidFill>
            </a:endParaRPr>
          </a:p>
          <a:p>
            <a:pPr marL="457200" lvl="0" indent="-311150" algn="l" rtl="0">
              <a:lnSpc>
                <a:spcPct val="115000"/>
              </a:lnSpc>
              <a:spcBef>
                <a:spcPts val="1000"/>
              </a:spcBef>
              <a:spcAft>
                <a:spcPts val="0"/>
              </a:spcAft>
              <a:buClr>
                <a:srgbClr val="000000"/>
              </a:buClr>
              <a:buSzPts val="1300"/>
              <a:buChar char="●"/>
            </a:pPr>
            <a:r>
              <a:rPr lang="en" sz="1300">
                <a:solidFill>
                  <a:srgbClr val="000000"/>
                </a:solidFill>
              </a:rPr>
              <a:t>To the untrained eye it seems confusing but it is a very simple process.</a:t>
            </a:r>
            <a:endParaRPr sz="1300">
              <a:solidFill>
                <a:srgbClr val="000000"/>
              </a:solidFill>
            </a:endParaRPr>
          </a:p>
          <a:p>
            <a:pPr marL="457200" lvl="0" indent="-228600" algn="l" rtl="0">
              <a:lnSpc>
                <a:spcPct val="115000"/>
              </a:lnSpc>
              <a:spcBef>
                <a:spcPts val="1000"/>
              </a:spcBef>
              <a:spcAft>
                <a:spcPts val="0"/>
              </a:spcAft>
              <a:buSzPts val="1800"/>
              <a:buNone/>
            </a:pPr>
            <a:endParaRPr sz="1300">
              <a:solidFill>
                <a:srgbClr val="000000"/>
              </a:solidFill>
            </a:endParaRPr>
          </a:p>
        </p:txBody>
      </p:sp>
      <p:pic>
        <p:nvPicPr>
          <p:cNvPr id="98" name="Google Shape;98;p20"/>
          <p:cNvPicPr preferRelativeResize="0"/>
          <p:nvPr/>
        </p:nvPicPr>
        <p:blipFill rotWithShape="1">
          <a:blip r:embed="rId3">
            <a:alphaModFix/>
          </a:blip>
          <a:srcRect l="40921" t="30009" r="41359" b="27489"/>
          <a:stretch/>
        </p:blipFill>
        <p:spPr>
          <a:xfrm>
            <a:off x="4571999" y="268550"/>
            <a:ext cx="3317574" cy="4476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g80287ed83a_0_2"/>
          <p:cNvPicPr preferRelativeResize="0"/>
          <p:nvPr/>
        </p:nvPicPr>
        <p:blipFill rotWithShape="1">
          <a:blip r:embed="rId3">
            <a:alphaModFix/>
          </a:blip>
          <a:srcRect l="23980" t="24823" r="23139" b="10966"/>
          <a:stretch/>
        </p:blipFill>
        <p:spPr>
          <a:xfrm>
            <a:off x="2168660" y="338374"/>
            <a:ext cx="6392102" cy="4365806"/>
          </a:xfrm>
          <a:prstGeom prst="rect">
            <a:avLst/>
          </a:prstGeom>
          <a:noFill/>
          <a:ln>
            <a:noFill/>
          </a:ln>
        </p:spPr>
      </p:pic>
      <p:sp>
        <p:nvSpPr>
          <p:cNvPr id="104" name="Google Shape;104;g80287ed83a_0_2"/>
          <p:cNvSpPr txBox="1"/>
          <p:nvPr/>
        </p:nvSpPr>
        <p:spPr>
          <a:xfrm>
            <a:off x="371825" y="208775"/>
            <a:ext cx="63921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Proxima Nova"/>
                <a:ea typeface="Proxima Nova"/>
                <a:cs typeface="Proxima Nova"/>
                <a:sym typeface="Proxima Nova"/>
              </a:rPr>
              <a:t>Dataset</a:t>
            </a:r>
            <a:endParaRPr sz="2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11205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Implementation Steps</a:t>
            </a:r>
            <a:endParaRPr/>
          </a:p>
        </p:txBody>
      </p:sp>
      <p:sp>
        <p:nvSpPr>
          <p:cNvPr id="110" name="Google Shape;110;p22"/>
          <p:cNvSpPr txBox="1">
            <a:spLocks noGrp="1"/>
          </p:cNvSpPr>
          <p:nvPr>
            <p:ph type="body" idx="1"/>
          </p:nvPr>
        </p:nvSpPr>
        <p:spPr>
          <a:xfrm>
            <a:off x="311700" y="902250"/>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u="sng">
                <a:solidFill>
                  <a:srgbClr val="000000"/>
                </a:solidFill>
              </a:rPr>
              <a:t>Data Pre-processing</a:t>
            </a:r>
            <a:endParaRPr sz="1400" b="1" u="sng">
              <a:solidFill>
                <a:srgbClr val="000000"/>
              </a:solidFill>
            </a:endParaRPr>
          </a:p>
          <a:p>
            <a:pPr marL="0" lvl="0" indent="0" algn="l" rtl="0">
              <a:lnSpc>
                <a:spcPct val="115000"/>
              </a:lnSpc>
              <a:spcBef>
                <a:spcPts val="1000"/>
              </a:spcBef>
              <a:spcAft>
                <a:spcPts val="0"/>
              </a:spcAft>
              <a:buNone/>
            </a:pPr>
            <a:r>
              <a:rPr lang="en" sz="1300">
                <a:solidFill>
                  <a:srgbClr val="000000"/>
                </a:solidFill>
              </a:rPr>
              <a:t>Initially, the dataset from the respective repository was WEKA ARFF format, so the first step was to convert in CSV format.  There were no missing values or NaN values present in the dataset.  For numerical columns, we need to consider outliers and thus plot scatter plots.</a:t>
            </a:r>
            <a:endParaRPr sz="1300">
              <a:solidFill>
                <a:srgbClr val="000000"/>
              </a:solidFill>
            </a:endParaRPr>
          </a:p>
          <a:p>
            <a:pPr marL="0" lvl="0" indent="0" algn="l" rtl="0">
              <a:lnSpc>
                <a:spcPct val="115000"/>
              </a:lnSpc>
              <a:spcBef>
                <a:spcPts val="1000"/>
              </a:spcBef>
              <a:spcAft>
                <a:spcPts val="0"/>
              </a:spcAft>
              <a:buNone/>
            </a:pPr>
            <a:r>
              <a:rPr lang="en" sz="1400" b="1" u="sng">
                <a:solidFill>
                  <a:srgbClr val="000000"/>
                </a:solidFill>
              </a:rPr>
              <a:t>Data Wrangling</a:t>
            </a:r>
            <a:endParaRPr sz="1400" b="1" u="sng">
              <a:solidFill>
                <a:srgbClr val="000000"/>
              </a:solidFill>
            </a:endParaRPr>
          </a:p>
          <a:p>
            <a:pPr marL="0" lvl="0" indent="0" algn="l" rtl="0">
              <a:lnSpc>
                <a:spcPct val="115000"/>
              </a:lnSpc>
              <a:spcBef>
                <a:spcPts val="1000"/>
              </a:spcBef>
              <a:spcAft>
                <a:spcPts val="1000"/>
              </a:spcAft>
              <a:buNone/>
            </a:pPr>
            <a:r>
              <a:rPr lang="en" sz="1300">
                <a:solidFill>
                  <a:srgbClr val="000000"/>
                </a:solidFill>
              </a:rPr>
              <a:t>By observation, there are 11 columns namely PRE7, PRE8, PRE9, PRE10, PRE11,PRE17, PRE19, PRE25, PRE30, PRE32 and Risk1Yr in the dataset that has boolean values T or F. So convert these values into 1 and 0 respectively. As there are columns name Performance, tumor_size and diagnosis which has numerical value attached to string. So here only considered numeric value for easy evaluation. Further age was converted into specific range  like 0-20, 21-40, 41-60, 61-80 and 80 above.</a:t>
            </a:r>
            <a:endParaRPr sz="1300">
              <a:solidFill>
                <a:srgbClr val="000000"/>
              </a:solidFil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5CDB97"/>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2949</Words>
  <Application>Microsoft Office PowerPoint</Application>
  <PresentationFormat>On-screen Show (16:9)</PresentationFormat>
  <Paragraphs>174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Proxima Nova</vt:lpstr>
      <vt:lpstr>Georgia</vt:lpstr>
      <vt:lpstr>Arial</vt:lpstr>
      <vt:lpstr>Open Sans</vt:lpstr>
      <vt:lpstr>Roboto</vt:lpstr>
      <vt:lpstr>Times New Roman</vt:lpstr>
      <vt:lpstr>Spearmint</vt:lpstr>
      <vt:lpstr>Predictive Model to determine life expectancy post surgery </vt:lpstr>
      <vt:lpstr>Introduction</vt:lpstr>
      <vt:lpstr>Problem Definition</vt:lpstr>
      <vt:lpstr>Scope</vt:lpstr>
      <vt:lpstr>Literature survey </vt:lpstr>
      <vt:lpstr>Literature survey </vt:lpstr>
      <vt:lpstr>Architectural Design</vt:lpstr>
      <vt:lpstr>PowerPoint Presentation</vt:lpstr>
      <vt:lpstr>Implementation Steps</vt:lpstr>
      <vt:lpstr>Implementation Steps </vt:lpstr>
      <vt:lpstr>PowerPoint Presentation</vt:lpstr>
      <vt:lpstr>PowerPoint Presentation</vt:lpstr>
      <vt:lpstr>PowerPoint Presentation</vt:lpstr>
      <vt:lpstr>Results of Hypothesis Testing </vt:lpstr>
      <vt:lpstr>  Why Feature Selection ?</vt:lpstr>
      <vt:lpstr>Feature Selection Method Used</vt:lpstr>
      <vt:lpstr>Algorithms used</vt:lpstr>
      <vt:lpstr>Implementation Steps </vt:lpstr>
      <vt:lpstr>Steps / Working of the project GUI</vt:lpstr>
      <vt:lpstr>Result Analysis</vt:lpstr>
      <vt:lpstr>Result Analysis</vt:lpstr>
      <vt:lpstr>Accuracy of Algorithms</vt:lpstr>
      <vt:lpstr>Conclusion</vt:lpstr>
      <vt:lpstr>Future Scope</vt:lpstr>
      <vt:lpstr>References</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to determine life expectancy post surgery </dc:title>
  <dc:creator>Shrushti</dc:creator>
  <cp:lastModifiedBy>Shrushti Gangar</cp:lastModifiedBy>
  <cp:revision>5</cp:revision>
  <dcterms:modified xsi:type="dcterms:W3CDTF">2020-05-08T06:11:25Z</dcterms:modified>
</cp:coreProperties>
</file>