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sldIdLst>
    <p:sldId id="260" r:id="rId2"/>
    <p:sldId id="261" r:id="rId3"/>
    <p:sldId id="259" r:id="rId4"/>
    <p:sldId id="262" r:id="rId5"/>
    <p:sldId id="263" r:id="rId6"/>
    <p:sldId id="268" r:id="rId7"/>
    <p:sldId id="256" r:id="rId8"/>
    <p:sldId id="257" r:id="rId9"/>
    <p:sldId id="258"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5"/>
    <p:restoredTop sz="94595"/>
  </p:normalViewPr>
  <p:slideViewPr>
    <p:cSldViewPr snapToGrid="0">
      <p:cViewPr varScale="1">
        <p:scale>
          <a:sx n="102" d="100"/>
          <a:sy n="102" d="100"/>
        </p:scale>
        <p:origin x="52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49662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450719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06416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11579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1607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7464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44736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570248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01634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551869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12/2/23</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912002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12/2/23</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512098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EA7879F2-D874-BD4C-1166-A2F3B227463E}"/>
              </a:ext>
            </a:extLst>
          </p:cNvPr>
          <p:cNvPicPr>
            <a:picLocks noChangeAspect="1"/>
          </p:cNvPicPr>
          <p:nvPr/>
        </p:nvPicPr>
        <p:blipFill rotWithShape="1">
          <a:blip r:embed="rId2"/>
          <a:srcRect t="1799" b="15175"/>
          <a:stretch/>
        </p:blipFill>
        <p:spPr>
          <a:xfrm>
            <a:off x="19" y="315725"/>
            <a:ext cx="12191999" cy="6858000"/>
          </a:xfrm>
          <a:prstGeom prst="rect">
            <a:avLst/>
          </a:prstGeom>
        </p:spPr>
      </p:pic>
      <p:sp>
        <p:nvSpPr>
          <p:cNvPr id="2" name="Title 1">
            <a:extLst>
              <a:ext uri="{FF2B5EF4-FFF2-40B4-BE49-F238E27FC236}">
                <a16:creationId xmlns:a16="http://schemas.microsoft.com/office/drawing/2014/main" id="{6B979D01-1326-E333-64D0-32E4100F78F8}"/>
              </a:ext>
            </a:extLst>
          </p:cNvPr>
          <p:cNvSpPr>
            <a:spLocks noGrp="1"/>
          </p:cNvSpPr>
          <p:nvPr>
            <p:ph type="ctrTitle"/>
          </p:nvPr>
        </p:nvSpPr>
        <p:spPr>
          <a:xfrm>
            <a:off x="769256" y="623429"/>
            <a:ext cx="5036457" cy="1282926"/>
          </a:xfrm>
        </p:spPr>
        <p:txBody>
          <a:bodyPr anchor="b">
            <a:normAutofit/>
          </a:bodyPr>
          <a:lstStyle/>
          <a:p>
            <a:r>
              <a:rPr lang="en-US" dirty="0"/>
              <a:t> </a:t>
            </a:r>
          </a:p>
        </p:txBody>
      </p:sp>
      <p:sp>
        <p:nvSpPr>
          <p:cNvPr id="6" name="Oval Callout 5">
            <a:extLst>
              <a:ext uri="{FF2B5EF4-FFF2-40B4-BE49-F238E27FC236}">
                <a16:creationId xmlns:a16="http://schemas.microsoft.com/office/drawing/2014/main" id="{F7377CEF-3AE9-8925-4346-1F78638768BF}"/>
              </a:ext>
            </a:extLst>
          </p:cNvPr>
          <p:cNvSpPr/>
          <p:nvPr/>
        </p:nvSpPr>
        <p:spPr>
          <a:xfrm>
            <a:off x="939452" y="1728592"/>
            <a:ext cx="3995802" cy="2204580"/>
          </a:xfrm>
          <a:prstGeom prst="wedgeEllipse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Retail online store sales project explained (Using Power BI)</a:t>
            </a:r>
          </a:p>
        </p:txBody>
      </p:sp>
    </p:spTree>
    <p:extLst>
      <p:ext uri="{BB962C8B-B14F-4D97-AF65-F5344CB8AC3E}">
        <p14:creationId xmlns:p14="http://schemas.microsoft.com/office/powerpoint/2010/main" val="142165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EA7879F2-D874-BD4C-1166-A2F3B227463E}"/>
              </a:ext>
            </a:extLst>
          </p:cNvPr>
          <p:cNvPicPr>
            <a:picLocks noChangeAspect="1"/>
          </p:cNvPicPr>
          <p:nvPr/>
        </p:nvPicPr>
        <p:blipFill rotWithShape="1">
          <a:blip r:embed="rId2"/>
          <a:srcRect t="1799" b="15175"/>
          <a:stretch/>
        </p:blipFill>
        <p:spPr>
          <a:xfrm>
            <a:off x="19" y="315725"/>
            <a:ext cx="12191981" cy="6857990"/>
          </a:xfrm>
          <a:prstGeom prst="rect">
            <a:avLst/>
          </a:prstGeom>
        </p:spPr>
      </p:pic>
      <p:sp>
        <p:nvSpPr>
          <p:cNvPr id="11" name="Freeform: Shape 10">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B979D01-1326-E333-64D0-32E4100F78F8}"/>
              </a:ext>
            </a:extLst>
          </p:cNvPr>
          <p:cNvSpPr>
            <a:spLocks noGrp="1"/>
          </p:cNvSpPr>
          <p:nvPr>
            <p:ph type="ctrTitle"/>
          </p:nvPr>
        </p:nvSpPr>
        <p:spPr>
          <a:xfrm>
            <a:off x="769256" y="623429"/>
            <a:ext cx="5036457" cy="1282926"/>
          </a:xfrm>
        </p:spPr>
        <p:txBody>
          <a:bodyPr anchor="b">
            <a:normAutofit/>
          </a:bodyPr>
          <a:lstStyle/>
          <a:p>
            <a:r>
              <a:rPr lang="en-US" dirty="0"/>
              <a:t> </a:t>
            </a:r>
          </a:p>
        </p:txBody>
      </p:sp>
      <p:sp>
        <p:nvSpPr>
          <p:cNvPr id="3" name="Subtitle 2">
            <a:extLst>
              <a:ext uri="{FF2B5EF4-FFF2-40B4-BE49-F238E27FC236}">
                <a16:creationId xmlns:a16="http://schemas.microsoft.com/office/drawing/2014/main" id="{63EE925D-D3BE-1208-42A9-7217B9BE712B}"/>
              </a:ext>
            </a:extLst>
          </p:cNvPr>
          <p:cNvSpPr>
            <a:spLocks noGrp="1"/>
          </p:cNvSpPr>
          <p:nvPr>
            <p:ph type="subTitle" idx="1"/>
          </p:nvPr>
        </p:nvSpPr>
        <p:spPr>
          <a:xfrm>
            <a:off x="943430" y="1052187"/>
            <a:ext cx="4718334" cy="1658638"/>
          </a:xfrm>
        </p:spPr>
        <p:txBody>
          <a:bodyPr anchor="t">
            <a:normAutofit/>
          </a:bodyPr>
          <a:lstStyle/>
          <a:p>
            <a:pPr algn="ctr"/>
            <a:r>
              <a:rPr lang="en-US" sz="4000" dirty="0">
                <a:solidFill>
                  <a:schemeClr val="bg2">
                    <a:lumMod val="25000"/>
                  </a:schemeClr>
                </a:solidFill>
                <a:latin typeface="Abadi" panose="020F0502020204030204" pitchFamily="34" charset="0"/>
                <a:cs typeface="Abadi" panose="020F0502020204030204" pitchFamily="34" charset="0"/>
              </a:rPr>
              <a:t>Recommendation</a:t>
            </a:r>
          </a:p>
        </p:txBody>
      </p:sp>
      <p:sp>
        <p:nvSpPr>
          <p:cNvPr id="24" name="Freeform: Shape 12">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1985912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E075-3153-E2C3-8B76-B8FFDAA367C5}"/>
              </a:ext>
            </a:extLst>
          </p:cNvPr>
          <p:cNvSpPr>
            <a:spLocks noGrp="1"/>
          </p:cNvSpPr>
          <p:nvPr>
            <p:ph type="title"/>
          </p:nvPr>
        </p:nvSpPr>
        <p:spPr>
          <a:xfrm>
            <a:off x="1020724" y="558210"/>
            <a:ext cx="10333075" cy="857232"/>
          </a:xfrm>
        </p:spPr>
        <p:txBody>
          <a:bodyPr/>
          <a:lstStyle/>
          <a:p>
            <a:r>
              <a:rPr lang="en-US" dirty="0"/>
              <a:t>Recommendation </a:t>
            </a:r>
          </a:p>
        </p:txBody>
      </p:sp>
      <p:sp>
        <p:nvSpPr>
          <p:cNvPr id="3" name="Content Placeholder 2">
            <a:extLst>
              <a:ext uri="{FF2B5EF4-FFF2-40B4-BE49-F238E27FC236}">
                <a16:creationId xmlns:a16="http://schemas.microsoft.com/office/drawing/2014/main" id="{E00CA17F-59DA-F992-1D31-5ECADCA9CD26}"/>
              </a:ext>
            </a:extLst>
          </p:cNvPr>
          <p:cNvSpPr>
            <a:spLocks noGrp="1"/>
          </p:cNvSpPr>
          <p:nvPr>
            <p:ph idx="1"/>
          </p:nvPr>
        </p:nvSpPr>
        <p:spPr>
          <a:xfrm>
            <a:off x="1020726" y="1415442"/>
            <a:ext cx="10333074" cy="4501578"/>
          </a:xfrm>
        </p:spPr>
        <p:txBody>
          <a:bodyPr>
            <a:normAutofit fontScale="92500" lnSpcReduction="10000"/>
          </a:bodyPr>
          <a:lstStyle/>
          <a:p>
            <a:r>
              <a:rPr lang="en-US" u="sng" dirty="0"/>
              <a:t>Regional Focus: </a:t>
            </a:r>
            <a:r>
              <a:rPr lang="en-US" dirty="0"/>
              <a:t>Given the significant difference in sales between the West and South regions, consider implementing targeted marketing strategies in the South to boost sales and market presence.</a:t>
            </a:r>
          </a:p>
          <a:p>
            <a:r>
              <a:rPr lang="en-US" u="sng" dirty="0"/>
              <a:t>Sales Strategy</a:t>
            </a:r>
            <a:r>
              <a:rPr lang="en-US" dirty="0"/>
              <a:t>: Since consumer sales dominate, focus on tailoring sales strategies to cater to consumer preferences. Consider special promotions, discounts, or loyalty programs to further engage this segment.</a:t>
            </a:r>
          </a:p>
          <a:p>
            <a:r>
              <a:rPr lang="en-US" u="sng" dirty="0"/>
              <a:t>Payment Method Optimization</a:t>
            </a:r>
            <a:r>
              <a:rPr lang="en-US" dirty="0"/>
              <a:t>: Given the popularity of Cash on Delivery, ensure that this payment method is streamlined and convenient for customers. Additionally, explore ways to incentivize other payment methods to increase their usage.</a:t>
            </a:r>
          </a:p>
          <a:p>
            <a:r>
              <a:rPr lang="en-US" u="sng" dirty="0"/>
              <a:t>Category Emphasis</a:t>
            </a:r>
            <a:r>
              <a:rPr lang="en-US" dirty="0"/>
              <a:t>: Given that office supplies are the top-selling category, consider expanding the product range or implementing promotions within this category to capitalize on its popularity.</a:t>
            </a:r>
          </a:p>
        </p:txBody>
      </p:sp>
    </p:spTree>
    <p:extLst>
      <p:ext uri="{BB962C8B-B14F-4D97-AF65-F5344CB8AC3E}">
        <p14:creationId xmlns:p14="http://schemas.microsoft.com/office/powerpoint/2010/main" val="115329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46B59-3BA3-271B-4ACA-E3A7CA0882ED}"/>
              </a:ext>
            </a:extLst>
          </p:cNvPr>
          <p:cNvSpPr>
            <a:spLocks noGrp="1"/>
          </p:cNvSpPr>
          <p:nvPr>
            <p:ph type="title"/>
          </p:nvPr>
        </p:nvSpPr>
        <p:spPr>
          <a:xfrm>
            <a:off x="1020724" y="558210"/>
            <a:ext cx="10333075" cy="782076"/>
          </a:xfrm>
        </p:spPr>
        <p:txBody>
          <a:bodyPr>
            <a:normAutofit fontScale="90000"/>
          </a:bodyPr>
          <a:lstStyle/>
          <a:p>
            <a:r>
              <a:rPr lang="en-US" dirty="0"/>
              <a:t>Recommendation</a:t>
            </a:r>
          </a:p>
        </p:txBody>
      </p:sp>
      <p:sp>
        <p:nvSpPr>
          <p:cNvPr id="3" name="Content Placeholder 2">
            <a:extLst>
              <a:ext uri="{FF2B5EF4-FFF2-40B4-BE49-F238E27FC236}">
                <a16:creationId xmlns:a16="http://schemas.microsoft.com/office/drawing/2014/main" id="{F4C700EA-F333-85FE-6DF1-DAD7E11A59FE}"/>
              </a:ext>
            </a:extLst>
          </p:cNvPr>
          <p:cNvSpPr>
            <a:spLocks noGrp="1"/>
          </p:cNvSpPr>
          <p:nvPr>
            <p:ph idx="1"/>
          </p:nvPr>
        </p:nvSpPr>
        <p:spPr>
          <a:xfrm>
            <a:off x="1020726" y="1340286"/>
            <a:ext cx="10333074" cy="4576734"/>
          </a:xfrm>
        </p:spPr>
        <p:txBody>
          <a:bodyPr>
            <a:normAutofit fontScale="85000" lnSpcReduction="10000"/>
          </a:bodyPr>
          <a:lstStyle/>
          <a:p>
            <a:r>
              <a:rPr lang="en-US" u="sng" dirty="0"/>
              <a:t>Product Mix</a:t>
            </a:r>
            <a:r>
              <a:rPr lang="en-US" dirty="0"/>
              <a:t>: Since phones are the most popular item contributing significantly to revenue, consider introducing new phone models or related accessories to capitalize on this demand and potentially increase revenue further.</a:t>
            </a:r>
          </a:p>
          <a:p>
            <a:r>
              <a:rPr lang="en-US" u="sng" dirty="0"/>
              <a:t>Shipping Experience</a:t>
            </a:r>
            <a:r>
              <a:rPr lang="en-US" dirty="0"/>
              <a:t>: Continue to prioritize the 'standard </a:t>
            </a:r>
            <a:r>
              <a:rPr lang="en-US" dirty="0" err="1"/>
              <a:t>class'</a:t>
            </a:r>
            <a:r>
              <a:rPr lang="en-US" dirty="0"/>
              <a:t> shipping mode as it appears to be the preferred choice among customers. Ensure that the shipping process is efficient and meets customer expectations to enhance overall satisfaction.</a:t>
            </a:r>
          </a:p>
          <a:p>
            <a:r>
              <a:rPr lang="en-US" u="sng" dirty="0"/>
              <a:t>Market Segmentation</a:t>
            </a:r>
            <a:r>
              <a:rPr lang="en-US" dirty="0"/>
              <a:t>: Analyze customer demographics and preferences in California, New York, and Texas. Tailor marketing campaigns and product offerings to align with the unique characteristics of each state, maximizing the impact of regional sales strategies.</a:t>
            </a:r>
          </a:p>
          <a:p>
            <a:r>
              <a:rPr lang="en-US" u="sng" dirty="0"/>
              <a:t>Supply Chain Optimization</a:t>
            </a:r>
            <a:r>
              <a:rPr lang="en-US" dirty="0"/>
              <a:t>: Given the high sales in California, New York, and Texas, optimize the supply chain to ensure efficient and timely delivery of products to meet the demand in these leading states. Consider local partnerships or distribution centers to streamline operations.</a:t>
            </a:r>
          </a:p>
          <a:p>
            <a:endParaRPr lang="en-US" dirty="0"/>
          </a:p>
          <a:p>
            <a:endParaRPr lang="en-US" dirty="0"/>
          </a:p>
        </p:txBody>
      </p:sp>
    </p:spTree>
    <p:extLst>
      <p:ext uri="{BB962C8B-B14F-4D97-AF65-F5344CB8AC3E}">
        <p14:creationId xmlns:p14="http://schemas.microsoft.com/office/powerpoint/2010/main" val="319909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2F7C-8D53-4947-DD0E-6185E59146E5}"/>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CA89E3F6-B34C-2D76-CBA3-60F8CB880826}"/>
              </a:ext>
            </a:extLst>
          </p:cNvPr>
          <p:cNvSpPr>
            <a:spLocks noGrp="1"/>
          </p:cNvSpPr>
          <p:nvPr>
            <p:ph idx="1"/>
          </p:nvPr>
        </p:nvSpPr>
        <p:spPr>
          <a:xfrm>
            <a:off x="1020726" y="1778696"/>
            <a:ext cx="10333074" cy="4138324"/>
          </a:xfrm>
        </p:spPr>
        <p:txBody>
          <a:bodyPr>
            <a:normAutofit/>
          </a:bodyPr>
          <a:lstStyle/>
          <a:p>
            <a:r>
              <a:rPr lang="en-CA" b="0" i="0" u="none" strike="noStrike" dirty="0">
                <a:solidFill>
                  <a:srgbClr val="000000"/>
                </a:solidFill>
                <a:effectLst/>
                <a:latin typeface="The Hand" panose="03070502030502020204" pitchFamily="66" charset="0"/>
              </a:rPr>
              <a:t>The dataset from the Online Super Store provides comprehensive insights into business sales data throughout the United States. This dataset is particularly valuable for understanding product purchases, sales, and profits by region, state and city. It plays a crucial role in assessing business performance and identifying areas for improvement, which is vital for defining future goals, shaping marketing strategies, and enhancing overall customer experience. Covering a diverse range of purchase item data, including profit margins and payment methods, this dataset enables businesses to make informed decisions about their performance and pinpoint areas that require enhancement through detailed analysis.</a:t>
            </a:r>
            <a:endParaRPr lang="en-US" dirty="0">
              <a:latin typeface="The Hand" panose="03070502030502020204" pitchFamily="66" charset="0"/>
            </a:endParaRPr>
          </a:p>
        </p:txBody>
      </p:sp>
    </p:spTree>
    <p:extLst>
      <p:ext uri="{BB962C8B-B14F-4D97-AF65-F5344CB8AC3E}">
        <p14:creationId xmlns:p14="http://schemas.microsoft.com/office/powerpoint/2010/main" val="155192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188E2-FFAD-752C-6F70-1E555E38FF99}"/>
              </a:ext>
            </a:extLst>
          </p:cNvPr>
          <p:cNvSpPr>
            <a:spLocks noGrp="1"/>
          </p:cNvSpPr>
          <p:nvPr>
            <p:ph type="title"/>
          </p:nvPr>
        </p:nvSpPr>
        <p:spPr>
          <a:xfrm>
            <a:off x="1020724" y="558209"/>
            <a:ext cx="10333075" cy="813390"/>
          </a:xfrm>
        </p:spPr>
        <p:txBody>
          <a:bodyPr>
            <a:normAutofit fontScale="90000"/>
          </a:bodyPr>
          <a:lstStyle/>
          <a:p>
            <a:pPr marL="285750" indent="-285750">
              <a:buFont typeface="Arial" panose="020B0604020202020204" pitchFamily="34" charset="0"/>
              <a:buChar char="•"/>
            </a:pPr>
            <a:r>
              <a:rPr lang="en-US" sz="1600" dirty="0"/>
              <a:t>Order ID</a:t>
            </a:r>
            <a:br>
              <a:rPr lang="en-US" sz="1600" dirty="0"/>
            </a:br>
            <a:br>
              <a:rPr lang="en-US" dirty="0"/>
            </a:br>
            <a:br>
              <a:rPr lang="en-US" dirty="0"/>
            </a:br>
            <a:br>
              <a:rPr lang="en-US" dirty="0"/>
            </a:br>
            <a:br>
              <a:rPr lang="en-US" dirty="0"/>
            </a:br>
            <a:r>
              <a:rPr lang="en-US" dirty="0"/>
              <a:t>Dataset includes following columns :</a:t>
            </a:r>
            <a:br>
              <a:rPr lang="en-US" dirty="0"/>
            </a:br>
            <a:br>
              <a:rPr lang="en-US" dirty="0"/>
            </a:br>
            <a:br>
              <a:rPr lang="en-US" dirty="0"/>
            </a:br>
            <a:br>
              <a:rPr lang="en-US" dirty="0"/>
            </a:br>
            <a:endParaRPr lang="en-US" dirty="0"/>
          </a:p>
        </p:txBody>
      </p:sp>
      <p:sp>
        <p:nvSpPr>
          <p:cNvPr id="4" name="Content Placeholder 3">
            <a:extLst>
              <a:ext uri="{FF2B5EF4-FFF2-40B4-BE49-F238E27FC236}">
                <a16:creationId xmlns:a16="http://schemas.microsoft.com/office/drawing/2014/main" id="{4ABC6474-7E23-DA42-A79D-C95388B264EA}"/>
              </a:ext>
            </a:extLst>
          </p:cNvPr>
          <p:cNvSpPr>
            <a:spLocks noGrp="1"/>
          </p:cNvSpPr>
          <p:nvPr>
            <p:ph idx="1"/>
          </p:nvPr>
        </p:nvSpPr>
        <p:spPr>
          <a:xfrm>
            <a:off x="1020726" y="1371600"/>
            <a:ext cx="10333074" cy="4545420"/>
          </a:xfrm>
        </p:spPr>
        <p:txBody>
          <a:bodyPr numCol="3">
            <a:normAutofit/>
          </a:bodyPr>
          <a:lstStyle/>
          <a:p>
            <a:r>
              <a:rPr lang="en-US" dirty="0"/>
              <a:t>	</a:t>
            </a:r>
          </a:p>
          <a:p>
            <a:endParaRPr lang="en-US" dirty="0"/>
          </a:p>
        </p:txBody>
      </p:sp>
      <p:graphicFrame>
        <p:nvGraphicFramePr>
          <p:cNvPr id="5" name="Table 4">
            <a:extLst>
              <a:ext uri="{FF2B5EF4-FFF2-40B4-BE49-F238E27FC236}">
                <a16:creationId xmlns:a16="http://schemas.microsoft.com/office/drawing/2014/main" id="{E00E9BC2-AFE8-2B6F-27C9-EA492208B036}"/>
              </a:ext>
            </a:extLst>
          </p:cNvPr>
          <p:cNvGraphicFramePr>
            <a:graphicFrameLocks noGrp="1"/>
          </p:cNvGraphicFramePr>
          <p:nvPr>
            <p:extLst>
              <p:ext uri="{D42A27DB-BD31-4B8C-83A1-F6EECF244321}">
                <p14:modId xmlns:p14="http://schemas.microsoft.com/office/powerpoint/2010/main" val="513084018"/>
              </p:ext>
            </p:extLst>
          </p:nvPr>
        </p:nvGraphicFramePr>
        <p:xfrm>
          <a:off x="1020723" y="1728592"/>
          <a:ext cx="10333073" cy="4188429"/>
        </p:xfrm>
        <a:graphic>
          <a:graphicData uri="http://schemas.openxmlformats.org/drawingml/2006/table">
            <a:tbl>
              <a:tblPr firstRow="1" bandRow="1">
                <a:tableStyleId>{0505E3EF-67EA-436B-97B2-0124C06EBD24}</a:tableStyleId>
              </a:tblPr>
              <a:tblGrid>
                <a:gridCol w="3052927">
                  <a:extLst>
                    <a:ext uri="{9D8B030D-6E8A-4147-A177-3AD203B41FA5}">
                      <a16:colId xmlns:a16="http://schemas.microsoft.com/office/drawing/2014/main" val="3611992815"/>
                    </a:ext>
                  </a:extLst>
                </a:gridCol>
                <a:gridCol w="3013793">
                  <a:extLst>
                    <a:ext uri="{9D8B030D-6E8A-4147-A177-3AD203B41FA5}">
                      <a16:colId xmlns:a16="http://schemas.microsoft.com/office/drawing/2014/main" val="3751514404"/>
                    </a:ext>
                  </a:extLst>
                </a:gridCol>
                <a:gridCol w="4266353">
                  <a:extLst>
                    <a:ext uri="{9D8B030D-6E8A-4147-A177-3AD203B41FA5}">
                      <a16:colId xmlns:a16="http://schemas.microsoft.com/office/drawing/2014/main" val="1725701260"/>
                    </a:ext>
                  </a:extLst>
                </a:gridCol>
              </a:tblGrid>
              <a:tr h="598347">
                <a:tc>
                  <a:txBody>
                    <a:bodyPr/>
                    <a:lstStyle/>
                    <a:p>
                      <a:r>
                        <a:rPr lang="en-US" sz="2400" b="1" dirty="0"/>
                        <a:t>Row#</a:t>
                      </a:r>
                    </a:p>
                  </a:txBody>
                  <a:tcPr/>
                </a:tc>
                <a:tc>
                  <a:txBody>
                    <a:bodyPr/>
                    <a:lstStyle/>
                    <a:p>
                      <a:r>
                        <a:rPr lang="en-US" sz="2400" b="1" dirty="0"/>
                        <a:t>Payment Mode</a:t>
                      </a:r>
                    </a:p>
                  </a:txBody>
                  <a:tcPr/>
                </a:tc>
                <a:tc>
                  <a:txBody>
                    <a:bodyPr/>
                    <a:lstStyle/>
                    <a:p>
                      <a:r>
                        <a:rPr lang="en-US" sz="2400" b="1" dirty="0"/>
                        <a:t>Returns</a:t>
                      </a:r>
                    </a:p>
                  </a:txBody>
                  <a:tcPr/>
                </a:tc>
                <a:extLst>
                  <a:ext uri="{0D108BD9-81ED-4DB2-BD59-A6C34878D82A}">
                    <a16:rowId xmlns:a16="http://schemas.microsoft.com/office/drawing/2014/main" val="3042237962"/>
                  </a:ext>
                </a:extLst>
              </a:tr>
              <a:tr h="598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Order Date	</a:t>
                      </a:r>
                    </a:p>
                  </a:txBody>
                  <a:tcPr/>
                </a:tc>
                <a:tc>
                  <a:txBody>
                    <a:bodyPr/>
                    <a:lstStyle/>
                    <a:p>
                      <a:r>
                        <a:rPr lang="en-US" sz="2400" b="1" dirty="0"/>
                        <a:t>customer name</a:t>
                      </a:r>
                    </a:p>
                  </a:txBody>
                  <a:tcPr/>
                </a:tc>
                <a:tc>
                  <a:txBody>
                    <a:bodyPr/>
                    <a:lstStyle/>
                    <a:p>
                      <a:r>
                        <a:rPr lang="en-US" sz="2400" b="1" dirty="0"/>
                        <a:t>Product ID</a:t>
                      </a:r>
                    </a:p>
                  </a:txBody>
                  <a:tcPr/>
                </a:tc>
                <a:extLst>
                  <a:ext uri="{0D108BD9-81ED-4DB2-BD59-A6C34878D82A}">
                    <a16:rowId xmlns:a16="http://schemas.microsoft.com/office/drawing/2014/main" val="3329109091"/>
                  </a:ext>
                </a:extLst>
              </a:tr>
              <a:tr h="598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Order ID</a:t>
                      </a:r>
                    </a:p>
                  </a:txBody>
                  <a:tcPr/>
                </a:tc>
                <a:tc>
                  <a:txBody>
                    <a:bodyPr/>
                    <a:lstStyle/>
                    <a:p>
                      <a:r>
                        <a:rPr lang="en-US" sz="2400" b="1" dirty="0"/>
                        <a:t>Segment</a:t>
                      </a:r>
                    </a:p>
                  </a:txBody>
                  <a:tcPr/>
                </a:tc>
                <a:tc>
                  <a:txBody>
                    <a:bodyPr/>
                    <a:lstStyle/>
                    <a:p>
                      <a:r>
                        <a:rPr lang="en-US" sz="2400" b="1" dirty="0"/>
                        <a:t>Category </a:t>
                      </a:r>
                    </a:p>
                  </a:txBody>
                  <a:tcPr/>
                </a:tc>
                <a:extLst>
                  <a:ext uri="{0D108BD9-81ED-4DB2-BD59-A6C34878D82A}">
                    <a16:rowId xmlns:a16="http://schemas.microsoft.com/office/drawing/2014/main" val="1407186189"/>
                  </a:ext>
                </a:extLst>
              </a:tr>
              <a:tr h="598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Ship date</a:t>
                      </a:r>
                    </a:p>
                  </a:txBody>
                  <a:tcPr/>
                </a:tc>
                <a:tc>
                  <a:txBody>
                    <a:bodyPr/>
                    <a:lstStyle/>
                    <a:p>
                      <a:r>
                        <a:rPr lang="en-US" sz="2400" b="1" dirty="0"/>
                        <a:t>Country</a:t>
                      </a:r>
                    </a:p>
                  </a:txBody>
                  <a:tcPr/>
                </a:tc>
                <a:tc>
                  <a:txBody>
                    <a:bodyPr/>
                    <a:lstStyle/>
                    <a:p>
                      <a:r>
                        <a:rPr lang="en-US" sz="2400" b="1" dirty="0"/>
                        <a:t>Sub-Category </a:t>
                      </a:r>
                    </a:p>
                  </a:txBody>
                  <a:tcPr/>
                </a:tc>
                <a:extLst>
                  <a:ext uri="{0D108BD9-81ED-4DB2-BD59-A6C34878D82A}">
                    <a16:rowId xmlns:a16="http://schemas.microsoft.com/office/drawing/2014/main" val="2697753174"/>
                  </a:ext>
                </a:extLst>
              </a:tr>
              <a:tr h="598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t>Ship mode</a:t>
                      </a:r>
                    </a:p>
                  </a:txBody>
                  <a:tcPr/>
                </a:tc>
                <a:tc>
                  <a:txBody>
                    <a:bodyPr/>
                    <a:lstStyle/>
                    <a:p>
                      <a:r>
                        <a:rPr lang="en-US" sz="2400" b="1" dirty="0"/>
                        <a:t>State</a:t>
                      </a:r>
                    </a:p>
                  </a:txBody>
                  <a:tcPr/>
                </a:tc>
                <a:tc>
                  <a:txBody>
                    <a:bodyPr/>
                    <a:lstStyle/>
                    <a:p>
                      <a:r>
                        <a:rPr lang="en-US" sz="2400" b="1" dirty="0"/>
                        <a:t>Profit</a:t>
                      </a:r>
                    </a:p>
                  </a:txBody>
                  <a:tcPr/>
                </a:tc>
                <a:extLst>
                  <a:ext uri="{0D108BD9-81ED-4DB2-BD59-A6C34878D82A}">
                    <a16:rowId xmlns:a16="http://schemas.microsoft.com/office/drawing/2014/main" val="4166518899"/>
                  </a:ext>
                </a:extLst>
              </a:tr>
              <a:tr h="598347">
                <a:tc>
                  <a:txBody>
                    <a:bodyPr/>
                    <a:lstStyle/>
                    <a:p>
                      <a:r>
                        <a:rPr lang="en-US" sz="2400" b="1" dirty="0"/>
                        <a:t>Ship Date</a:t>
                      </a:r>
                    </a:p>
                  </a:txBody>
                  <a:tcPr/>
                </a:tc>
                <a:tc>
                  <a:txBody>
                    <a:bodyPr/>
                    <a:lstStyle/>
                    <a:p>
                      <a:r>
                        <a:rPr lang="en-US" sz="2400" b="1" dirty="0"/>
                        <a:t>City</a:t>
                      </a:r>
                    </a:p>
                  </a:txBody>
                  <a:tcPr/>
                </a:tc>
                <a:tc>
                  <a:txBody>
                    <a:bodyPr/>
                    <a:lstStyle/>
                    <a:p>
                      <a:r>
                        <a:rPr lang="en-US" sz="2400" b="1" dirty="0"/>
                        <a:t>Sales</a:t>
                      </a:r>
                    </a:p>
                  </a:txBody>
                  <a:tcPr/>
                </a:tc>
                <a:extLst>
                  <a:ext uri="{0D108BD9-81ED-4DB2-BD59-A6C34878D82A}">
                    <a16:rowId xmlns:a16="http://schemas.microsoft.com/office/drawing/2014/main" val="2887428098"/>
                  </a:ext>
                </a:extLst>
              </a:tr>
              <a:tr h="598347">
                <a:tc>
                  <a:txBody>
                    <a:bodyPr/>
                    <a:lstStyle/>
                    <a:p>
                      <a:r>
                        <a:rPr lang="en-US" sz="2400" b="1" dirty="0"/>
                        <a:t>Customer ID</a:t>
                      </a:r>
                    </a:p>
                  </a:txBody>
                  <a:tcPr/>
                </a:tc>
                <a:tc>
                  <a:txBody>
                    <a:bodyPr/>
                    <a:lstStyle/>
                    <a:p>
                      <a:r>
                        <a:rPr lang="en-US" sz="2400" b="1" dirty="0"/>
                        <a:t>Region</a:t>
                      </a:r>
                    </a:p>
                  </a:txBody>
                  <a:tcPr/>
                </a:tc>
                <a:tc>
                  <a:txBody>
                    <a:bodyPr/>
                    <a:lstStyle/>
                    <a:p>
                      <a:r>
                        <a:rPr lang="en-US" sz="2400" b="1" dirty="0"/>
                        <a:t>Quantity</a:t>
                      </a:r>
                    </a:p>
                  </a:txBody>
                  <a:tcPr/>
                </a:tc>
                <a:extLst>
                  <a:ext uri="{0D108BD9-81ED-4DB2-BD59-A6C34878D82A}">
                    <a16:rowId xmlns:a16="http://schemas.microsoft.com/office/drawing/2014/main" val="3804026974"/>
                  </a:ext>
                </a:extLst>
              </a:tr>
            </a:tbl>
          </a:graphicData>
        </a:graphic>
      </p:graphicFrame>
    </p:spTree>
    <p:extLst>
      <p:ext uri="{BB962C8B-B14F-4D97-AF65-F5344CB8AC3E}">
        <p14:creationId xmlns:p14="http://schemas.microsoft.com/office/powerpoint/2010/main" val="3443115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8B25-CB39-8A18-98C5-568B3EC0BF91}"/>
              </a:ext>
            </a:extLst>
          </p:cNvPr>
          <p:cNvSpPr>
            <a:spLocks noGrp="1"/>
          </p:cNvSpPr>
          <p:nvPr>
            <p:ph type="title"/>
          </p:nvPr>
        </p:nvSpPr>
        <p:spPr>
          <a:xfrm>
            <a:off x="1020723" y="446239"/>
            <a:ext cx="10333075" cy="606711"/>
          </a:xfrm>
        </p:spPr>
        <p:txBody>
          <a:bodyPr>
            <a:normAutofit fontScale="90000"/>
          </a:bodyPr>
          <a:lstStyle/>
          <a:p>
            <a:r>
              <a:rPr lang="en-US" dirty="0"/>
              <a:t>Project Overview</a:t>
            </a:r>
          </a:p>
        </p:txBody>
      </p:sp>
      <p:sp>
        <p:nvSpPr>
          <p:cNvPr id="3" name="Content Placeholder 2">
            <a:extLst>
              <a:ext uri="{FF2B5EF4-FFF2-40B4-BE49-F238E27FC236}">
                <a16:creationId xmlns:a16="http://schemas.microsoft.com/office/drawing/2014/main" id="{8DEE2181-7A92-75D0-4E31-3ECAB581A2A7}"/>
              </a:ext>
            </a:extLst>
          </p:cNvPr>
          <p:cNvSpPr>
            <a:spLocks noGrp="1"/>
          </p:cNvSpPr>
          <p:nvPr>
            <p:ph idx="1"/>
          </p:nvPr>
        </p:nvSpPr>
        <p:spPr>
          <a:xfrm>
            <a:off x="1020723" y="1265893"/>
            <a:ext cx="10333074" cy="4834283"/>
          </a:xfrm>
        </p:spPr>
        <p:txBody>
          <a:bodyPr>
            <a:normAutofit fontScale="25000" lnSpcReduction="20000"/>
          </a:bodyPr>
          <a:lstStyle/>
          <a:p>
            <a:pPr marL="1143000" indent="-1143000">
              <a:buFont typeface="Arial" panose="020B0604020202020204" pitchFamily="34" charset="0"/>
              <a:buChar char="•"/>
            </a:pPr>
            <a:r>
              <a:rPr lang="en-US" sz="11200" u="sng" dirty="0"/>
              <a:t>Dashboard Creation:</a:t>
            </a:r>
          </a:p>
          <a:p>
            <a:r>
              <a:rPr lang="en-US" sz="11200" dirty="0"/>
              <a:t>Identify of the KPIs, design on intuitive and visually appealing dashboard. Add interactive, visualization and filtering capabilities to allow users to explore data at various level of gratitude. </a:t>
            </a:r>
          </a:p>
          <a:p>
            <a:pPr marL="1143000" indent="-1143000">
              <a:buFont typeface="Arial" panose="020B0604020202020204" pitchFamily="34" charset="0"/>
              <a:buChar char="•"/>
            </a:pPr>
            <a:r>
              <a:rPr lang="en-US" sz="11200" u="sng" dirty="0"/>
              <a:t>Data Analysis:</a:t>
            </a:r>
          </a:p>
          <a:p>
            <a:r>
              <a:rPr lang="en-US" sz="11200" dirty="0"/>
              <a:t>Utilize Power Query for the data analysis phase to cleanse and analyze data using the DAX (Data Analysis Expressions) language.</a:t>
            </a:r>
          </a:p>
          <a:p>
            <a:pPr marL="1143000" indent="-1143000">
              <a:buFont typeface="Arial" panose="020B0604020202020204" pitchFamily="34" charset="0"/>
              <a:buChar char="•"/>
            </a:pPr>
            <a:r>
              <a:rPr lang="en-US" sz="11200" u="sng" dirty="0"/>
              <a:t>Sales Forecasting : </a:t>
            </a:r>
          </a:p>
          <a:p>
            <a:r>
              <a:rPr lang="en-US" sz="11200" dirty="0"/>
              <a:t>Leverage historic data and apply time series analysis to generate sales forecast for next 15 days.</a:t>
            </a:r>
          </a:p>
          <a:p>
            <a:pPr marL="1143000" indent="-1143000">
              <a:buFont typeface="Arial" panose="020B0604020202020204" pitchFamily="34" charset="0"/>
              <a:buChar char="•"/>
            </a:pPr>
            <a:r>
              <a:rPr lang="en-US" sz="11200" u="sng" dirty="0"/>
              <a:t>Actionable insight and recommendation:</a:t>
            </a:r>
          </a:p>
          <a:p>
            <a:r>
              <a:rPr lang="en-US" sz="11200" dirty="0"/>
              <a:t>End goal is to provide insight and valuable information that can drive strategic decision to support the supermarket’s goals for growth, efficiency, satisfaction. </a:t>
            </a:r>
          </a:p>
          <a:p>
            <a:pPr lvl="1" indent="0">
              <a:buNone/>
            </a:pPr>
            <a:r>
              <a:rPr lang="en-US" dirty="0"/>
              <a:t>   </a:t>
            </a:r>
          </a:p>
          <a:p>
            <a:pPr marL="685800" lvl="1" indent="-457200">
              <a:buFont typeface="Courier New" panose="02070309020205020404" pitchFamily="49" charset="0"/>
              <a:buChar char="o"/>
            </a:pPr>
            <a:endParaRPr lang="en-US" dirty="0"/>
          </a:p>
          <a:p>
            <a:pPr marL="685800" lvl="1" indent="-457200">
              <a:buFont typeface="Courier New" panose="02070309020205020404" pitchFamily="49" charset="0"/>
              <a:buChar char="o"/>
            </a:pPr>
            <a:endParaRPr lang="en-US" dirty="0"/>
          </a:p>
          <a:p>
            <a:pPr marL="685800" lvl="1" indent="-457200"/>
            <a:endParaRPr lang="en-US" dirty="0"/>
          </a:p>
        </p:txBody>
      </p:sp>
    </p:spTree>
    <p:extLst>
      <p:ext uri="{BB962C8B-B14F-4D97-AF65-F5344CB8AC3E}">
        <p14:creationId xmlns:p14="http://schemas.microsoft.com/office/powerpoint/2010/main" val="1534326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9F6AA32-13C2-415E-B4CB-5A6D2336A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C86B4F0-B5C2-8BF5-43BD-5B40260FC8B0}"/>
              </a:ext>
            </a:extLst>
          </p:cNvPr>
          <p:cNvPicPr>
            <a:picLocks noChangeAspect="1"/>
          </p:cNvPicPr>
          <p:nvPr/>
        </p:nvPicPr>
        <p:blipFill>
          <a:blip r:embed="rId2"/>
          <a:stretch>
            <a:fillRect/>
          </a:stretch>
        </p:blipFill>
        <p:spPr>
          <a:xfrm>
            <a:off x="175364" y="0"/>
            <a:ext cx="12016636" cy="6858000"/>
          </a:xfrm>
          <a:prstGeom prst="rect">
            <a:avLst/>
          </a:prstGeom>
        </p:spPr>
      </p:pic>
    </p:spTree>
    <p:extLst>
      <p:ext uri="{BB962C8B-B14F-4D97-AF65-F5344CB8AC3E}">
        <p14:creationId xmlns:p14="http://schemas.microsoft.com/office/powerpoint/2010/main" val="4139621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84A8AC-6F56-6E58-22F2-2E21CB3C0DF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5167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B4CD28-604D-4D9D-89A8-12FAC7245F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p view of wood desk with the plant, white keyboard, coffee in a white mug, notebook, and pen">
            <a:extLst>
              <a:ext uri="{FF2B5EF4-FFF2-40B4-BE49-F238E27FC236}">
                <a16:creationId xmlns:a16="http://schemas.microsoft.com/office/drawing/2014/main" id="{EA7879F2-D874-BD4C-1166-A2F3B227463E}"/>
              </a:ext>
            </a:extLst>
          </p:cNvPr>
          <p:cNvPicPr>
            <a:picLocks noChangeAspect="1"/>
          </p:cNvPicPr>
          <p:nvPr/>
        </p:nvPicPr>
        <p:blipFill rotWithShape="1">
          <a:blip r:embed="rId2"/>
          <a:srcRect t="1799" b="15175"/>
          <a:stretch/>
        </p:blipFill>
        <p:spPr>
          <a:xfrm>
            <a:off x="19" y="315725"/>
            <a:ext cx="12191981" cy="6857990"/>
          </a:xfrm>
          <a:prstGeom prst="rect">
            <a:avLst/>
          </a:prstGeom>
        </p:spPr>
      </p:pic>
      <p:sp>
        <p:nvSpPr>
          <p:cNvPr id="11" name="Freeform: Shape 10">
            <a:extLst>
              <a:ext uri="{FF2B5EF4-FFF2-40B4-BE49-F238E27FC236}">
                <a16:creationId xmlns:a16="http://schemas.microsoft.com/office/drawing/2014/main" id="{C9AD5DBC-DEC2-48AB-A2B9-164512BEA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6" y="475905"/>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B979D01-1326-E333-64D0-32E4100F78F8}"/>
              </a:ext>
            </a:extLst>
          </p:cNvPr>
          <p:cNvSpPr>
            <a:spLocks noGrp="1"/>
          </p:cNvSpPr>
          <p:nvPr>
            <p:ph type="ctrTitle"/>
          </p:nvPr>
        </p:nvSpPr>
        <p:spPr>
          <a:xfrm>
            <a:off x="769256" y="623429"/>
            <a:ext cx="5036457" cy="1282926"/>
          </a:xfrm>
        </p:spPr>
        <p:txBody>
          <a:bodyPr anchor="b">
            <a:normAutofit/>
          </a:bodyPr>
          <a:lstStyle/>
          <a:p>
            <a:r>
              <a:rPr lang="en-US" dirty="0"/>
              <a:t> </a:t>
            </a:r>
          </a:p>
        </p:txBody>
      </p:sp>
      <p:sp>
        <p:nvSpPr>
          <p:cNvPr id="3" name="Subtitle 2">
            <a:extLst>
              <a:ext uri="{FF2B5EF4-FFF2-40B4-BE49-F238E27FC236}">
                <a16:creationId xmlns:a16="http://schemas.microsoft.com/office/drawing/2014/main" id="{63EE925D-D3BE-1208-42A9-7217B9BE712B}"/>
              </a:ext>
            </a:extLst>
          </p:cNvPr>
          <p:cNvSpPr>
            <a:spLocks noGrp="1"/>
          </p:cNvSpPr>
          <p:nvPr>
            <p:ph type="subTitle" idx="1"/>
          </p:nvPr>
        </p:nvSpPr>
        <p:spPr>
          <a:xfrm>
            <a:off x="943430" y="1052187"/>
            <a:ext cx="4718334" cy="1658638"/>
          </a:xfrm>
        </p:spPr>
        <p:txBody>
          <a:bodyPr anchor="t">
            <a:normAutofit/>
          </a:bodyPr>
          <a:lstStyle/>
          <a:p>
            <a:pPr algn="ctr"/>
            <a:r>
              <a:rPr lang="en-US" sz="4000" dirty="0">
                <a:solidFill>
                  <a:schemeClr val="bg2">
                    <a:lumMod val="25000"/>
                  </a:schemeClr>
                </a:solidFill>
                <a:latin typeface="Abadi" panose="020F0502020204030204" pitchFamily="34" charset="0"/>
                <a:cs typeface="Abadi" panose="020F0502020204030204" pitchFamily="34" charset="0"/>
              </a:rPr>
              <a:t>Insights</a:t>
            </a:r>
          </a:p>
        </p:txBody>
      </p:sp>
      <p:sp>
        <p:nvSpPr>
          <p:cNvPr id="24" name="Freeform: Shape 12">
            <a:extLst>
              <a:ext uri="{FF2B5EF4-FFF2-40B4-BE49-F238E27FC236}">
                <a16:creationId xmlns:a16="http://schemas.microsoft.com/office/drawing/2014/main" id="{9FBE8679-CB21-4876-82EA-4D4D5D4BC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7424">
            <a:off x="496549" y="410803"/>
            <a:ext cx="5522001" cy="2792916"/>
          </a:xfrm>
          <a:custGeom>
            <a:avLst/>
            <a:gdLst>
              <a:gd name="connsiteX0" fmla="*/ 891379 w 4662985"/>
              <a:gd name="connsiteY0" fmla="*/ 1591181 h 1931508"/>
              <a:gd name="connsiteX1" fmla="*/ 126235 w 4662985"/>
              <a:gd name="connsiteY1" fmla="*/ 1242280 h 1931508"/>
              <a:gd name="connsiteX2" fmla="*/ 8887 w 4662985"/>
              <a:gd name="connsiteY2" fmla="*/ 549241 h 1931508"/>
              <a:gd name="connsiteX3" fmla="*/ 481994 w 4662985"/>
              <a:gd name="connsiteY3" fmla="*/ 38891 h 1931508"/>
              <a:gd name="connsiteX4" fmla="*/ 4176837 w 4662985"/>
              <a:gd name="connsiteY4" fmla="*/ 108043 h 1931508"/>
              <a:gd name="connsiteX5" fmla="*/ 4661945 w 4662985"/>
              <a:gd name="connsiteY5" fmla="*/ 598104 h 1931508"/>
              <a:gd name="connsiteX6" fmla="*/ 4354479 w 4662985"/>
              <a:gd name="connsiteY6" fmla="*/ 1472118 h 1931508"/>
              <a:gd name="connsiteX7" fmla="*/ 1274188 w 4662985"/>
              <a:gd name="connsiteY7" fmla="*/ 1591276 h 1931508"/>
              <a:gd name="connsiteX8" fmla="*/ 896713 w 4662985"/>
              <a:gd name="connsiteY8" fmla="*/ 1931509 h 1931508"/>
              <a:gd name="connsiteX9" fmla="*/ 891379 w 4662985"/>
              <a:gd name="connsiteY9" fmla="*/ 1591181 h 1931508"/>
              <a:gd name="connsiteX0" fmla="*/ 891157 w 4662763"/>
              <a:gd name="connsiteY0" fmla="*/ 1591181 h 1931509"/>
              <a:gd name="connsiteX1" fmla="*/ 215888 w 4662763"/>
              <a:gd name="connsiteY1" fmla="*/ 1252973 h 1931509"/>
              <a:gd name="connsiteX2" fmla="*/ 8665 w 4662763"/>
              <a:gd name="connsiteY2" fmla="*/ 549241 h 1931509"/>
              <a:gd name="connsiteX3" fmla="*/ 481772 w 4662763"/>
              <a:gd name="connsiteY3" fmla="*/ 38891 h 1931509"/>
              <a:gd name="connsiteX4" fmla="*/ 4176615 w 4662763"/>
              <a:gd name="connsiteY4" fmla="*/ 108043 h 1931509"/>
              <a:gd name="connsiteX5" fmla="*/ 4661723 w 4662763"/>
              <a:gd name="connsiteY5" fmla="*/ 598104 h 1931509"/>
              <a:gd name="connsiteX6" fmla="*/ 4354257 w 4662763"/>
              <a:gd name="connsiteY6" fmla="*/ 1472118 h 1931509"/>
              <a:gd name="connsiteX7" fmla="*/ 1273966 w 4662763"/>
              <a:gd name="connsiteY7" fmla="*/ 1591276 h 1931509"/>
              <a:gd name="connsiteX8" fmla="*/ 896491 w 4662763"/>
              <a:gd name="connsiteY8" fmla="*/ 1931509 h 1931509"/>
              <a:gd name="connsiteX9" fmla="*/ 891157 w 4662763"/>
              <a:gd name="connsiteY9" fmla="*/ 1591181 h 1931509"/>
              <a:gd name="connsiteX0" fmla="*/ 893955 w 4665561"/>
              <a:gd name="connsiteY0" fmla="*/ 1591181 h 1931509"/>
              <a:gd name="connsiteX1" fmla="*/ 218686 w 4665561"/>
              <a:gd name="connsiteY1" fmla="*/ 1252973 h 1931509"/>
              <a:gd name="connsiteX2" fmla="*/ 11463 w 4665561"/>
              <a:gd name="connsiteY2" fmla="*/ 549241 h 1931509"/>
              <a:gd name="connsiteX3" fmla="*/ 484570 w 4665561"/>
              <a:gd name="connsiteY3" fmla="*/ 38891 h 1931509"/>
              <a:gd name="connsiteX4" fmla="*/ 4179413 w 4665561"/>
              <a:gd name="connsiteY4" fmla="*/ 108043 h 1931509"/>
              <a:gd name="connsiteX5" fmla="*/ 4664521 w 4665561"/>
              <a:gd name="connsiteY5" fmla="*/ 598104 h 1931509"/>
              <a:gd name="connsiteX6" fmla="*/ 4357055 w 4665561"/>
              <a:gd name="connsiteY6" fmla="*/ 1472118 h 1931509"/>
              <a:gd name="connsiteX7" fmla="*/ 1276764 w 4665561"/>
              <a:gd name="connsiteY7" fmla="*/ 1591276 h 1931509"/>
              <a:gd name="connsiteX8" fmla="*/ 899289 w 4665561"/>
              <a:gd name="connsiteY8" fmla="*/ 1931509 h 1931509"/>
              <a:gd name="connsiteX9" fmla="*/ 893955 w 4665561"/>
              <a:gd name="connsiteY9" fmla="*/ 1591181 h 1931509"/>
              <a:gd name="connsiteX0" fmla="*/ 882812 w 4654418"/>
              <a:gd name="connsiteY0" fmla="*/ 1591181 h 1931509"/>
              <a:gd name="connsiteX1" fmla="*/ 409762 w 4654418"/>
              <a:gd name="connsiteY1" fmla="*/ 1317128 h 1931509"/>
              <a:gd name="connsiteX2" fmla="*/ 320 w 4654418"/>
              <a:gd name="connsiteY2" fmla="*/ 549241 h 1931509"/>
              <a:gd name="connsiteX3" fmla="*/ 473427 w 4654418"/>
              <a:gd name="connsiteY3" fmla="*/ 38891 h 1931509"/>
              <a:gd name="connsiteX4" fmla="*/ 4168270 w 4654418"/>
              <a:gd name="connsiteY4" fmla="*/ 108043 h 1931509"/>
              <a:gd name="connsiteX5" fmla="*/ 4653378 w 4654418"/>
              <a:gd name="connsiteY5" fmla="*/ 598104 h 1931509"/>
              <a:gd name="connsiteX6" fmla="*/ 4345912 w 4654418"/>
              <a:gd name="connsiteY6" fmla="*/ 1472118 h 1931509"/>
              <a:gd name="connsiteX7" fmla="*/ 1265621 w 4654418"/>
              <a:gd name="connsiteY7" fmla="*/ 1591276 h 1931509"/>
              <a:gd name="connsiteX8" fmla="*/ 888146 w 4654418"/>
              <a:gd name="connsiteY8" fmla="*/ 1931509 h 1931509"/>
              <a:gd name="connsiteX9" fmla="*/ 882812 w 4654418"/>
              <a:gd name="connsiteY9" fmla="*/ 1591181 h 1931509"/>
              <a:gd name="connsiteX0" fmla="*/ 721472 w 4493078"/>
              <a:gd name="connsiteY0" fmla="*/ 1576074 h 1916402"/>
              <a:gd name="connsiteX1" fmla="*/ 248422 w 4493078"/>
              <a:gd name="connsiteY1" fmla="*/ 1302021 h 1916402"/>
              <a:gd name="connsiteX2" fmla="*/ 198481 w 4493078"/>
              <a:gd name="connsiteY2" fmla="*/ 544828 h 1916402"/>
              <a:gd name="connsiteX3" fmla="*/ 312087 w 4493078"/>
              <a:gd name="connsiteY3" fmla="*/ 23784 h 1916402"/>
              <a:gd name="connsiteX4" fmla="*/ 4006930 w 4493078"/>
              <a:gd name="connsiteY4" fmla="*/ 92936 h 1916402"/>
              <a:gd name="connsiteX5" fmla="*/ 4492038 w 4493078"/>
              <a:gd name="connsiteY5" fmla="*/ 582997 h 1916402"/>
              <a:gd name="connsiteX6" fmla="*/ 4184572 w 4493078"/>
              <a:gd name="connsiteY6" fmla="*/ 1457011 h 1916402"/>
              <a:gd name="connsiteX7" fmla="*/ 1104281 w 4493078"/>
              <a:gd name="connsiteY7" fmla="*/ 1576169 h 1916402"/>
              <a:gd name="connsiteX8" fmla="*/ 726806 w 4493078"/>
              <a:gd name="connsiteY8" fmla="*/ 1916402 h 1916402"/>
              <a:gd name="connsiteX9" fmla="*/ 721472 w 4493078"/>
              <a:gd name="connsiteY9" fmla="*/ 1576074 h 1916402"/>
              <a:gd name="connsiteX0" fmla="*/ 571898 w 4363378"/>
              <a:gd name="connsiteY0" fmla="*/ 1544826 h 1885154"/>
              <a:gd name="connsiteX1" fmla="*/ 98848 w 4363378"/>
              <a:gd name="connsiteY1" fmla="*/ 1270773 h 1885154"/>
              <a:gd name="connsiteX2" fmla="*/ 48907 w 4363378"/>
              <a:gd name="connsiteY2" fmla="*/ 513580 h 1885154"/>
              <a:gd name="connsiteX3" fmla="*/ 668060 w 4363378"/>
              <a:gd name="connsiteY3" fmla="*/ 56691 h 1885154"/>
              <a:gd name="connsiteX4" fmla="*/ 3857356 w 4363378"/>
              <a:gd name="connsiteY4" fmla="*/ 61688 h 1885154"/>
              <a:gd name="connsiteX5" fmla="*/ 4342464 w 4363378"/>
              <a:gd name="connsiteY5" fmla="*/ 551749 h 1885154"/>
              <a:gd name="connsiteX6" fmla="*/ 4034998 w 4363378"/>
              <a:gd name="connsiteY6" fmla="*/ 1425763 h 1885154"/>
              <a:gd name="connsiteX7" fmla="*/ 954707 w 4363378"/>
              <a:gd name="connsiteY7" fmla="*/ 1544921 h 1885154"/>
              <a:gd name="connsiteX8" fmla="*/ 577232 w 4363378"/>
              <a:gd name="connsiteY8" fmla="*/ 1885154 h 1885154"/>
              <a:gd name="connsiteX9" fmla="*/ 571898 w 4363378"/>
              <a:gd name="connsiteY9" fmla="*/ 1544826 h 1885154"/>
              <a:gd name="connsiteX0" fmla="*/ 571898 w 4363379"/>
              <a:gd name="connsiteY0" fmla="*/ 1544826 h 1885154"/>
              <a:gd name="connsiteX1" fmla="*/ 98848 w 4363379"/>
              <a:gd name="connsiteY1" fmla="*/ 1270773 h 1885154"/>
              <a:gd name="connsiteX2" fmla="*/ 48907 w 4363379"/>
              <a:gd name="connsiteY2" fmla="*/ 513580 h 1885154"/>
              <a:gd name="connsiteX3" fmla="*/ 668060 w 4363379"/>
              <a:gd name="connsiteY3" fmla="*/ 56691 h 1885154"/>
              <a:gd name="connsiteX4" fmla="*/ 3857356 w 4363379"/>
              <a:gd name="connsiteY4" fmla="*/ 61688 h 1885154"/>
              <a:gd name="connsiteX5" fmla="*/ 4342464 w 4363379"/>
              <a:gd name="connsiteY5" fmla="*/ 551749 h 1885154"/>
              <a:gd name="connsiteX6" fmla="*/ 4034998 w 4363379"/>
              <a:gd name="connsiteY6" fmla="*/ 1425763 h 1885154"/>
              <a:gd name="connsiteX7" fmla="*/ 954707 w 4363379"/>
              <a:gd name="connsiteY7" fmla="*/ 1544921 h 1885154"/>
              <a:gd name="connsiteX8" fmla="*/ 577232 w 4363379"/>
              <a:gd name="connsiteY8" fmla="*/ 1885154 h 1885154"/>
              <a:gd name="connsiteX9" fmla="*/ 571898 w 4363379"/>
              <a:gd name="connsiteY9" fmla="*/ 1544826 h 1885154"/>
              <a:gd name="connsiteX0" fmla="*/ 577456 w 4368937"/>
              <a:gd name="connsiteY0" fmla="*/ 1544826 h 1885154"/>
              <a:gd name="connsiteX1" fmla="*/ 104406 w 4368937"/>
              <a:gd name="connsiteY1" fmla="*/ 1270773 h 1885154"/>
              <a:gd name="connsiteX2" fmla="*/ 54465 w 4368937"/>
              <a:gd name="connsiteY2" fmla="*/ 513580 h 1885154"/>
              <a:gd name="connsiteX3" fmla="*/ 673618 w 4368937"/>
              <a:gd name="connsiteY3" fmla="*/ 56691 h 1885154"/>
              <a:gd name="connsiteX4" fmla="*/ 3862914 w 4368937"/>
              <a:gd name="connsiteY4" fmla="*/ 61688 h 1885154"/>
              <a:gd name="connsiteX5" fmla="*/ 4348022 w 4368937"/>
              <a:gd name="connsiteY5" fmla="*/ 551749 h 1885154"/>
              <a:gd name="connsiteX6" fmla="*/ 4040556 w 4368937"/>
              <a:gd name="connsiteY6" fmla="*/ 1425763 h 1885154"/>
              <a:gd name="connsiteX7" fmla="*/ 960265 w 4368937"/>
              <a:gd name="connsiteY7" fmla="*/ 1544921 h 1885154"/>
              <a:gd name="connsiteX8" fmla="*/ 582790 w 4368937"/>
              <a:gd name="connsiteY8" fmla="*/ 1885154 h 1885154"/>
              <a:gd name="connsiteX9" fmla="*/ 577456 w 4368937"/>
              <a:gd name="connsiteY9" fmla="*/ 1544826 h 1885154"/>
              <a:gd name="connsiteX0" fmla="*/ 558214 w 4349695"/>
              <a:gd name="connsiteY0" fmla="*/ 1544826 h 1885154"/>
              <a:gd name="connsiteX1" fmla="*/ 141335 w 4349695"/>
              <a:gd name="connsiteY1" fmla="*/ 1249388 h 1885154"/>
              <a:gd name="connsiteX2" fmla="*/ 35223 w 4349695"/>
              <a:gd name="connsiteY2" fmla="*/ 513580 h 1885154"/>
              <a:gd name="connsiteX3" fmla="*/ 654376 w 4349695"/>
              <a:gd name="connsiteY3" fmla="*/ 56691 h 1885154"/>
              <a:gd name="connsiteX4" fmla="*/ 3843672 w 4349695"/>
              <a:gd name="connsiteY4" fmla="*/ 61688 h 1885154"/>
              <a:gd name="connsiteX5" fmla="*/ 4328780 w 4349695"/>
              <a:gd name="connsiteY5" fmla="*/ 551749 h 1885154"/>
              <a:gd name="connsiteX6" fmla="*/ 4021314 w 4349695"/>
              <a:gd name="connsiteY6" fmla="*/ 1425763 h 1885154"/>
              <a:gd name="connsiteX7" fmla="*/ 941023 w 4349695"/>
              <a:gd name="connsiteY7" fmla="*/ 1544921 h 1885154"/>
              <a:gd name="connsiteX8" fmla="*/ 563548 w 4349695"/>
              <a:gd name="connsiteY8" fmla="*/ 1885154 h 1885154"/>
              <a:gd name="connsiteX9" fmla="*/ 558214 w 4349695"/>
              <a:gd name="connsiteY9" fmla="*/ 1544826 h 1885154"/>
              <a:gd name="connsiteX0" fmla="*/ 533956 w 4325437"/>
              <a:gd name="connsiteY0" fmla="*/ 1544826 h 1885154"/>
              <a:gd name="connsiteX1" fmla="*/ 117077 w 4325437"/>
              <a:gd name="connsiteY1" fmla="*/ 1249388 h 1885154"/>
              <a:gd name="connsiteX2" fmla="*/ 10965 w 4325437"/>
              <a:gd name="connsiteY2" fmla="*/ 513580 h 1885154"/>
              <a:gd name="connsiteX3" fmla="*/ 630118 w 4325437"/>
              <a:gd name="connsiteY3" fmla="*/ 56691 h 1885154"/>
              <a:gd name="connsiteX4" fmla="*/ 3819414 w 4325437"/>
              <a:gd name="connsiteY4" fmla="*/ 61688 h 1885154"/>
              <a:gd name="connsiteX5" fmla="*/ 4304522 w 4325437"/>
              <a:gd name="connsiteY5" fmla="*/ 551749 h 1885154"/>
              <a:gd name="connsiteX6" fmla="*/ 3997056 w 4325437"/>
              <a:gd name="connsiteY6" fmla="*/ 1425763 h 1885154"/>
              <a:gd name="connsiteX7" fmla="*/ 916765 w 4325437"/>
              <a:gd name="connsiteY7" fmla="*/ 1544921 h 1885154"/>
              <a:gd name="connsiteX8" fmla="*/ 539290 w 4325437"/>
              <a:gd name="connsiteY8" fmla="*/ 1885154 h 1885154"/>
              <a:gd name="connsiteX9" fmla="*/ 533956 w 4325437"/>
              <a:gd name="connsiteY9" fmla="*/ 1544826 h 1885154"/>
              <a:gd name="connsiteX0" fmla="*/ 541936 w 4333417"/>
              <a:gd name="connsiteY0" fmla="*/ 1542160 h 1882488"/>
              <a:gd name="connsiteX1" fmla="*/ 125057 w 4333417"/>
              <a:gd name="connsiteY1" fmla="*/ 1246722 h 1882488"/>
              <a:gd name="connsiteX2" fmla="*/ 7711 w 4333417"/>
              <a:gd name="connsiteY2" fmla="*/ 468144 h 1882488"/>
              <a:gd name="connsiteX3" fmla="*/ 638098 w 4333417"/>
              <a:gd name="connsiteY3" fmla="*/ 54025 h 1882488"/>
              <a:gd name="connsiteX4" fmla="*/ 3827394 w 4333417"/>
              <a:gd name="connsiteY4" fmla="*/ 59022 h 1882488"/>
              <a:gd name="connsiteX5" fmla="*/ 4312502 w 4333417"/>
              <a:gd name="connsiteY5" fmla="*/ 549083 h 1882488"/>
              <a:gd name="connsiteX6" fmla="*/ 4005036 w 4333417"/>
              <a:gd name="connsiteY6" fmla="*/ 1423097 h 1882488"/>
              <a:gd name="connsiteX7" fmla="*/ 924745 w 4333417"/>
              <a:gd name="connsiteY7" fmla="*/ 1542255 h 1882488"/>
              <a:gd name="connsiteX8" fmla="*/ 547270 w 4333417"/>
              <a:gd name="connsiteY8" fmla="*/ 1882488 h 1882488"/>
              <a:gd name="connsiteX9" fmla="*/ 541936 w 4333417"/>
              <a:gd name="connsiteY9" fmla="*/ 1542160 h 1882488"/>
              <a:gd name="connsiteX0" fmla="*/ 541936 w 4388134"/>
              <a:gd name="connsiteY0" fmla="*/ 1552672 h 1893000"/>
              <a:gd name="connsiteX1" fmla="*/ 125057 w 4388134"/>
              <a:gd name="connsiteY1" fmla="*/ 1257234 h 1893000"/>
              <a:gd name="connsiteX2" fmla="*/ 7711 w 4388134"/>
              <a:gd name="connsiteY2" fmla="*/ 478656 h 1893000"/>
              <a:gd name="connsiteX3" fmla="*/ 638098 w 4388134"/>
              <a:gd name="connsiteY3" fmla="*/ 64537 h 1893000"/>
              <a:gd name="connsiteX4" fmla="*/ 3827394 w 4388134"/>
              <a:gd name="connsiteY4" fmla="*/ 69534 h 1893000"/>
              <a:gd name="connsiteX5" fmla="*/ 4357440 w 4388134"/>
              <a:gd name="connsiteY5" fmla="*/ 719981 h 1893000"/>
              <a:gd name="connsiteX6" fmla="*/ 4005036 w 4388134"/>
              <a:gd name="connsiteY6" fmla="*/ 1433609 h 1893000"/>
              <a:gd name="connsiteX7" fmla="*/ 924745 w 4388134"/>
              <a:gd name="connsiteY7" fmla="*/ 1552767 h 1893000"/>
              <a:gd name="connsiteX8" fmla="*/ 547270 w 4388134"/>
              <a:gd name="connsiteY8" fmla="*/ 1893000 h 1893000"/>
              <a:gd name="connsiteX9" fmla="*/ 541936 w 4388134"/>
              <a:gd name="connsiteY9" fmla="*/ 1552672 h 1893000"/>
              <a:gd name="connsiteX0" fmla="*/ 541936 w 4371319"/>
              <a:gd name="connsiteY0" fmla="*/ 1552672 h 1893000"/>
              <a:gd name="connsiteX1" fmla="*/ 125057 w 4371319"/>
              <a:gd name="connsiteY1" fmla="*/ 1257234 h 1893000"/>
              <a:gd name="connsiteX2" fmla="*/ 7711 w 4371319"/>
              <a:gd name="connsiteY2" fmla="*/ 478656 h 1893000"/>
              <a:gd name="connsiteX3" fmla="*/ 638098 w 4371319"/>
              <a:gd name="connsiteY3" fmla="*/ 64537 h 1893000"/>
              <a:gd name="connsiteX4" fmla="*/ 3827394 w 4371319"/>
              <a:gd name="connsiteY4" fmla="*/ 69534 h 1893000"/>
              <a:gd name="connsiteX5" fmla="*/ 4357440 w 4371319"/>
              <a:gd name="connsiteY5" fmla="*/ 719981 h 1893000"/>
              <a:gd name="connsiteX6" fmla="*/ 4005036 w 4371319"/>
              <a:gd name="connsiteY6" fmla="*/ 1433609 h 1893000"/>
              <a:gd name="connsiteX7" fmla="*/ 924745 w 4371319"/>
              <a:gd name="connsiteY7" fmla="*/ 1552767 h 1893000"/>
              <a:gd name="connsiteX8" fmla="*/ 547270 w 4371319"/>
              <a:gd name="connsiteY8" fmla="*/ 1893000 h 1893000"/>
              <a:gd name="connsiteX9" fmla="*/ 541936 w 4371319"/>
              <a:gd name="connsiteY9" fmla="*/ 1552672 h 1893000"/>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5036 w 4371319"/>
              <a:gd name="connsiteY6" fmla="*/ 1433609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1319"/>
              <a:gd name="connsiteY0" fmla="*/ 1552672 h 1860922"/>
              <a:gd name="connsiteX1" fmla="*/ 125057 w 4371319"/>
              <a:gd name="connsiteY1" fmla="*/ 1257234 h 1860922"/>
              <a:gd name="connsiteX2" fmla="*/ 7711 w 4371319"/>
              <a:gd name="connsiteY2" fmla="*/ 478656 h 1860922"/>
              <a:gd name="connsiteX3" fmla="*/ 638098 w 4371319"/>
              <a:gd name="connsiteY3" fmla="*/ 64537 h 1860922"/>
              <a:gd name="connsiteX4" fmla="*/ 3827394 w 4371319"/>
              <a:gd name="connsiteY4" fmla="*/ 69534 h 1860922"/>
              <a:gd name="connsiteX5" fmla="*/ 4357440 w 4371319"/>
              <a:gd name="connsiteY5" fmla="*/ 719981 h 1860922"/>
              <a:gd name="connsiteX6" fmla="*/ 4003373 w 4371319"/>
              <a:gd name="connsiteY6" fmla="*/ 1412283 h 1860922"/>
              <a:gd name="connsiteX7" fmla="*/ 924745 w 4371319"/>
              <a:gd name="connsiteY7" fmla="*/ 1552767 h 1860922"/>
              <a:gd name="connsiteX8" fmla="*/ 513567 w 4371319"/>
              <a:gd name="connsiteY8" fmla="*/ 1860922 h 1860922"/>
              <a:gd name="connsiteX9" fmla="*/ 541936 w 4371319"/>
              <a:gd name="connsiteY9" fmla="*/ 1552672 h 1860922"/>
              <a:gd name="connsiteX0" fmla="*/ 541936 w 4372709"/>
              <a:gd name="connsiteY0" fmla="*/ 1574600 h 1882850"/>
              <a:gd name="connsiteX1" fmla="*/ 125057 w 4372709"/>
              <a:gd name="connsiteY1" fmla="*/ 1279162 h 1882850"/>
              <a:gd name="connsiteX2" fmla="*/ 7711 w 4372709"/>
              <a:gd name="connsiteY2" fmla="*/ 500584 h 1882850"/>
              <a:gd name="connsiteX3" fmla="*/ 638098 w 4372709"/>
              <a:gd name="connsiteY3" fmla="*/ 86465 h 1882850"/>
              <a:gd name="connsiteX4" fmla="*/ 3836101 w 4372709"/>
              <a:gd name="connsiteY4" fmla="*/ 58680 h 1882850"/>
              <a:gd name="connsiteX5" fmla="*/ 4357440 w 4372709"/>
              <a:gd name="connsiteY5" fmla="*/ 741909 h 1882850"/>
              <a:gd name="connsiteX6" fmla="*/ 4003373 w 4372709"/>
              <a:gd name="connsiteY6" fmla="*/ 1434211 h 1882850"/>
              <a:gd name="connsiteX7" fmla="*/ 924745 w 4372709"/>
              <a:gd name="connsiteY7" fmla="*/ 1574695 h 1882850"/>
              <a:gd name="connsiteX8" fmla="*/ 513567 w 4372709"/>
              <a:gd name="connsiteY8" fmla="*/ 1882850 h 1882850"/>
              <a:gd name="connsiteX9" fmla="*/ 541936 w 4372709"/>
              <a:gd name="connsiteY9" fmla="*/ 1574600 h 1882850"/>
              <a:gd name="connsiteX0" fmla="*/ 596079 w 4426852"/>
              <a:gd name="connsiteY0" fmla="*/ 1574294 h 1882544"/>
              <a:gd name="connsiteX1" fmla="*/ 179200 w 4426852"/>
              <a:gd name="connsiteY1" fmla="*/ 1278856 h 1882544"/>
              <a:gd name="connsiteX2" fmla="*/ 5005 w 4426852"/>
              <a:gd name="connsiteY2" fmla="*/ 493573 h 1882544"/>
              <a:gd name="connsiteX3" fmla="*/ 692241 w 4426852"/>
              <a:gd name="connsiteY3" fmla="*/ 86159 h 1882544"/>
              <a:gd name="connsiteX4" fmla="*/ 3890244 w 4426852"/>
              <a:gd name="connsiteY4" fmla="*/ 58374 h 1882544"/>
              <a:gd name="connsiteX5" fmla="*/ 4411583 w 4426852"/>
              <a:gd name="connsiteY5" fmla="*/ 741603 h 1882544"/>
              <a:gd name="connsiteX6" fmla="*/ 4057516 w 4426852"/>
              <a:gd name="connsiteY6" fmla="*/ 1433905 h 1882544"/>
              <a:gd name="connsiteX7" fmla="*/ 978888 w 4426852"/>
              <a:gd name="connsiteY7" fmla="*/ 1574389 h 1882544"/>
              <a:gd name="connsiteX8" fmla="*/ 567710 w 4426852"/>
              <a:gd name="connsiteY8" fmla="*/ 1882544 h 1882544"/>
              <a:gd name="connsiteX9" fmla="*/ 596079 w 4426852"/>
              <a:gd name="connsiteY9" fmla="*/ 1574294 h 1882544"/>
              <a:gd name="connsiteX0" fmla="*/ 614119 w 4445340"/>
              <a:gd name="connsiteY0" fmla="*/ 1619631 h 1927881"/>
              <a:gd name="connsiteX1" fmla="*/ 197240 w 4445340"/>
              <a:gd name="connsiteY1" fmla="*/ 1324193 h 1927881"/>
              <a:gd name="connsiteX2" fmla="*/ 23045 w 4445340"/>
              <a:gd name="connsiteY2" fmla="*/ 538910 h 1927881"/>
              <a:gd name="connsiteX3" fmla="*/ 692421 w 4445340"/>
              <a:gd name="connsiteY3" fmla="*/ 46983 h 1927881"/>
              <a:gd name="connsiteX4" fmla="*/ 3908284 w 4445340"/>
              <a:gd name="connsiteY4" fmla="*/ 103711 h 1927881"/>
              <a:gd name="connsiteX5" fmla="*/ 4429623 w 4445340"/>
              <a:gd name="connsiteY5" fmla="*/ 786940 h 1927881"/>
              <a:gd name="connsiteX6" fmla="*/ 4075556 w 4445340"/>
              <a:gd name="connsiteY6" fmla="*/ 1479242 h 1927881"/>
              <a:gd name="connsiteX7" fmla="*/ 996928 w 4445340"/>
              <a:gd name="connsiteY7" fmla="*/ 1619726 h 1927881"/>
              <a:gd name="connsiteX8" fmla="*/ 585750 w 4445340"/>
              <a:gd name="connsiteY8" fmla="*/ 1927881 h 1927881"/>
              <a:gd name="connsiteX9" fmla="*/ 614119 w 4445340"/>
              <a:gd name="connsiteY9" fmla="*/ 1619631 h 1927881"/>
              <a:gd name="connsiteX0" fmla="*/ 595113 w 4426334"/>
              <a:gd name="connsiteY0" fmla="*/ 1619631 h 1927881"/>
              <a:gd name="connsiteX1" fmla="*/ 178234 w 4426334"/>
              <a:gd name="connsiteY1" fmla="*/ 1324193 h 1927881"/>
              <a:gd name="connsiteX2" fmla="*/ 4039 w 4426334"/>
              <a:gd name="connsiteY2" fmla="*/ 538910 h 1927881"/>
              <a:gd name="connsiteX3" fmla="*/ 673415 w 4426334"/>
              <a:gd name="connsiteY3" fmla="*/ 46983 h 1927881"/>
              <a:gd name="connsiteX4" fmla="*/ 3889278 w 4426334"/>
              <a:gd name="connsiteY4" fmla="*/ 103711 h 1927881"/>
              <a:gd name="connsiteX5" fmla="*/ 4410617 w 4426334"/>
              <a:gd name="connsiteY5" fmla="*/ 786940 h 1927881"/>
              <a:gd name="connsiteX6" fmla="*/ 4056550 w 4426334"/>
              <a:gd name="connsiteY6" fmla="*/ 1479242 h 1927881"/>
              <a:gd name="connsiteX7" fmla="*/ 977922 w 4426334"/>
              <a:gd name="connsiteY7" fmla="*/ 1619726 h 1927881"/>
              <a:gd name="connsiteX8" fmla="*/ 566744 w 4426334"/>
              <a:gd name="connsiteY8" fmla="*/ 1927881 h 1927881"/>
              <a:gd name="connsiteX9" fmla="*/ 595113 w 4426334"/>
              <a:gd name="connsiteY9" fmla="*/ 1619631 h 1927881"/>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1053"/>
              <a:gd name="connsiteY0" fmla="*/ 1613526 h 1921776"/>
              <a:gd name="connsiteX1" fmla="*/ 162953 w 4411053"/>
              <a:gd name="connsiteY1" fmla="*/ 1318088 h 1921776"/>
              <a:gd name="connsiteX2" fmla="*/ 4508 w 4411053"/>
              <a:gd name="connsiteY2" fmla="*/ 445916 h 1921776"/>
              <a:gd name="connsiteX3" fmla="*/ 658134 w 4411053"/>
              <a:gd name="connsiteY3" fmla="*/ 40878 h 1921776"/>
              <a:gd name="connsiteX4" fmla="*/ 3873997 w 4411053"/>
              <a:gd name="connsiteY4" fmla="*/ 97606 h 1921776"/>
              <a:gd name="connsiteX5" fmla="*/ 4395336 w 4411053"/>
              <a:gd name="connsiteY5" fmla="*/ 780835 h 1921776"/>
              <a:gd name="connsiteX6" fmla="*/ 4041269 w 4411053"/>
              <a:gd name="connsiteY6" fmla="*/ 1473137 h 1921776"/>
              <a:gd name="connsiteX7" fmla="*/ 962641 w 4411053"/>
              <a:gd name="connsiteY7" fmla="*/ 1613621 h 1921776"/>
              <a:gd name="connsiteX8" fmla="*/ 551463 w 4411053"/>
              <a:gd name="connsiteY8" fmla="*/ 1921776 h 1921776"/>
              <a:gd name="connsiteX9" fmla="*/ 579832 w 4411053"/>
              <a:gd name="connsiteY9" fmla="*/ 1613526 h 1921776"/>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29405 h 1937655"/>
              <a:gd name="connsiteX1" fmla="*/ 162953 w 4410649"/>
              <a:gd name="connsiteY1" fmla="*/ 1333967 h 1937655"/>
              <a:gd name="connsiteX2" fmla="*/ 4508 w 4410649"/>
              <a:gd name="connsiteY2" fmla="*/ 461795 h 1937655"/>
              <a:gd name="connsiteX3" fmla="*/ 658134 w 4410649"/>
              <a:gd name="connsiteY3" fmla="*/ 56757 h 1937655"/>
              <a:gd name="connsiteX4" fmla="*/ 3871596 w 4410649"/>
              <a:gd name="connsiteY4" fmla="*/ 83126 h 1937655"/>
              <a:gd name="connsiteX5" fmla="*/ 4395336 w 4410649"/>
              <a:gd name="connsiteY5" fmla="*/ 796714 h 1937655"/>
              <a:gd name="connsiteX6" fmla="*/ 4041269 w 4410649"/>
              <a:gd name="connsiteY6" fmla="*/ 1489016 h 1937655"/>
              <a:gd name="connsiteX7" fmla="*/ 962641 w 4410649"/>
              <a:gd name="connsiteY7" fmla="*/ 1629500 h 1937655"/>
              <a:gd name="connsiteX8" fmla="*/ 551463 w 4410649"/>
              <a:gd name="connsiteY8" fmla="*/ 1937655 h 1937655"/>
              <a:gd name="connsiteX9" fmla="*/ 579832 w 4410649"/>
              <a:gd name="connsiteY9" fmla="*/ 1629405 h 1937655"/>
              <a:gd name="connsiteX0" fmla="*/ 579832 w 4410649"/>
              <a:gd name="connsiteY0" fmla="*/ 1638498 h 1946748"/>
              <a:gd name="connsiteX1" fmla="*/ 162953 w 4410649"/>
              <a:gd name="connsiteY1" fmla="*/ 1343060 h 1946748"/>
              <a:gd name="connsiteX2" fmla="*/ 4508 w 4410649"/>
              <a:gd name="connsiteY2" fmla="*/ 470888 h 1946748"/>
              <a:gd name="connsiteX3" fmla="*/ 658134 w 4410649"/>
              <a:gd name="connsiteY3" fmla="*/ 65850 h 1946748"/>
              <a:gd name="connsiteX4" fmla="*/ 3871596 w 4410649"/>
              <a:gd name="connsiteY4" fmla="*/ 92219 h 1946748"/>
              <a:gd name="connsiteX5" fmla="*/ 4395336 w 4410649"/>
              <a:gd name="connsiteY5" fmla="*/ 805807 h 1946748"/>
              <a:gd name="connsiteX6" fmla="*/ 4041269 w 4410649"/>
              <a:gd name="connsiteY6" fmla="*/ 1498109 h 1946748"/>
              <a:gd name="connsiteX7" fmla="*/ 962641 w 4410649"/>
              <a:gd name="connsiteY7" fmla="*/ 1638593 h 1946748"/>
              <a:gd name="connsiteX8" fmla="*/ 551463 w 4410649"/>
              <a:gd name="connsiteY8" fmla="*/ 1946748 h 1946748"/>
              <a:gd name="connsiteX9" fmla="*/ 579832 w 4410649"/>
              <a:gd name="connsiteY9" fmla="*/ 1638498 h 194674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72588"/>
              <a:gd name="connsiteX1" fmla="*/ 162953 w 4410649"/>
              <a:gd name="connsiteY1" fmla="*/ 1343060 h 1972588"/>
              <a:gd name="connsiteX2" fmla="*/ 4508 w 4410649"/>
              <a:gd name="connsiteY2" fmla="*/ 470888 h 1972588"/>
              <a:gd name="connsiteX3" fmla="*/ 658134 w 4410649"/>
              <a:gd name="connsiteY3" fmla="*/ 65850 h 1972588"/>
              <a:gd name="connsiteX4" fmla="*/ 3871596 w 4410649"/>
              <a:gd name="connsiteY4" fmla="*/ 92219 h 1972588"/>
              <a:gd name="connsiteX5" fmla="*/ 4395336 w 4410649"/>
              <a:gd name="connsiteY5" fmla="*/ 805807 h 1972588"/>
              <a:gd name="connsiteX6" fmla="*/ 4041269 w 4410649"/>
              <a:gd name="connsiteY6" fmla="*/ 1498109 h 1972588"/>
              <a:gd name="connsiteX7" fmla="*/ 962641 w 4410649"/>
              <a:gd name="connsiteY7" fmla="*/ 1638593 h 1972588"/>
              <a:gd name="connsiteX8" fmla="*/ 773590 w 4410649"/>
              <a:gd name="connsiteY8" fmla="*/ 1972588 h 1972588"/>
              <a:gd name="connsiteX9" fmla="*/ 579832 w 4410649"/>
              <a:gd name="connsiteY9" fmla="*/ 1638498 h 1972588"/>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10649"/>
              <a:gd name="connsiteY0" fmla="*/ 1638498 h 1966993"/>
              <a:gd name="connsiteX1" fmla="*/ 162953 w 4410649"/>
              <a:gd name="connsiteY1" fmla="*/ 1343060 h 1966993"/>
              <a:gd name="connsiteX2" fmla="*/ 4508 w 4410649"/>
              <a:gd name="connsiteY2" fmla="*/ 470888 h 1966993"/>
              <a:gd name="connsiteX3" fmla="*/ 658134 w 4410649"/>
              <a:gd name="connsiteY3" fmla="*/ 65850 h 1966993"/>
              <a:gd name="connsiteX4" fmla="*/ 3871596 w 4410649"/>
              <a:gd name="connsiteY4" fmla="*/ 92219 h 1966993"/>
              <a:gd name="connsiteX5" fmla="*/ 4395336 w 4410649"/>
              <a:gd name="connsiteY5" fmla="*/ 805807 h 1966993"/>
              <a:gd name="connsiteX6" fmla="*/ 4041269 w 4410649"/>
              <a:gd name="connsiteY6" fmla="*/ 1498109 h 1966993"/>
              <a:gd name="connsiteX7" fmla="*/ 962641 w 4410649"/>
              <a:gd name="connsiteY7" fmla="*/ 1638593 h 1966993"/>
              <a:gd name="connsiteX8" fmla="*/ 853844 w 4410649"/>
              <a:gd name="connsiteY8" fmla="*/ 1966993 h 1966993"/>
              <a:gd name="connsiteX9" fmla="*/ 579832 w 4410649"/>
              <a:gd name="connsiteY9" fmla="*/ 1638498 h 1966993"/>
              <a:gd name="connsiteX0" fmla="*/ 579832 w 4428152"/>
              <a:gd name="connsiteY0" fmla="*/ 1638498 h 1966993"/>
              <a:gd name="connsiteX1" fmla="*/ 162953 w 4428152"/>
              <a:gd name="connsiteY1" fmla="*/ 1343060 h 1966993"/>
              <a:gd name="connsiteX2" fmla="*/ 4508 w 4428152"/>
              <a:gd name="connsiteY2" fmla="*/ 470888 h 1966993"/>
              <a:gd name="connsiteX3" fmla="*/ 658134 w 4428152"/>
              <a:gd name="connsiteY3" fmla="*/ 65850 h 1966993"/>
              <a:gd name="connsiteX4" fmla="*/ 3871596 w 4428152"/>
              <a:gd name="connsiteY4" fmla="*/ 92219 h 1966993"/>
              <a:gd name="connsiteX5" fmla="*/ 4395336 w 4428152"/>
              <a:gd name="connsiteY5" fmla="*/ 805807 h 1966993"/>
              <a:gd name="connsiteX6" fmla="*/ 4041269 w 4428152"/>
              <a:gd name="connsiteY6" fmla="*/ 1498109 h 1966993"/>
              <a:gd name="connsiteX7" fmla="*/ 911570 w 4428152"/>
              <a:gd name="connsiteY7" fmla="*/ 1642154 h 1966993"/>
              <a:gd name="connsiteX8" fmla="*/ 853844 w 4428152"/>
              <a:gd name="connsiteY8" fmla="*/ 1966993 h 1966993"/>
              <a:gd name="connsiteX9" fmla="*/ 579832 w 4428152"/>
              <a:gd name="connsiteY9" fmla="*/ 1638498 h 1966993"/>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28152"/>
              <a:gd name="connsiteY0" fmla="*/ 1638498 h 1962415"/>
              <a:gd name="connsiteX1" fmla="*/ 162953 w 4428152"/>
              <a:gd name="connsiteY1" fmla="*/ 1343060 h 1962415"/>
              <a:gd name="connsiteX2" fmla="*/ 4508 w 4428152"/>
              <a:gd name="connsiteY2" fmla="*/ 470888 h 1962415"/>
              <a:gd name="connsiteX3" fmla="*/ 658134 w 4428152"/>
              <a:gd name="connsiteY3" fmla="*/ 65850 h 1962415"/>
              <a:gd name="connsiteX4" fmla="*/ 3871596 w 4428152"/>
              <a:gd name="connsiteY4" fmla="*/ 92219 h 1962415"/>
              <a:gd name="connsiteX5" fmla="*/ 4395336 w 4428152"/>
              <a:gd name="connsiteY5" fmla="*/ 805807 h 1962415"/>
              <a:gd name="connsiteX6" fmla="*/ 4041269 w 4428152"/>
              <a:gd name="connsiteY6" fmla="*/ 1498109 h 1962415"/>
              <a:gd name="connsiteX7" fmla="*/ 911570 w 4428152"/>
              <a:gd name="connsiteY7" fmla="*/ 1642154 h 1962415"/>
              <a:gd name="connsiteX8" fmla="*/ 919506 w 4428152"/>
              <a:gd name="connsiteY8" fmla="*/ 1962415 h 1962415"/>
              <a:gd name="connsiteX9" fmla="*/ 579832 w 4428152"/>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10649"/>
              <a:gd name="connsiteY0" fmla="*/ 1638498 h 1962415"/>
              <a:gd name="connsiteX1" fmla="*/ 162953 w 4410649"/>
              <a:gd name="connsiteY1" fmla="*/ 1343060 h 1962415"/>
              <a:gd name="connsiteX2" fmla="*/ 4508 w 4410649"/>
              <a:gd name="connsiteY2" fmla="*/ 470888 h 1962415"/>
              <a:gd name="connsiteX3" fmla="*/ 658134 w 4410649"/>
              <a:gd name="connsiteY3" fmla="*/ 65850 h 1962415"/>
              <a:gd name="connsiteX4" fmla="*/ 3871596 w 4410649"/>
              <a:gd name="connsiteY4" fmla="*/ 92219 h 1962415"/>
              <a:gd name="connsiteX5" fmla="*/ 4395336 w 4410649"/>
              <a:gd name="connsiteY5" fmla="*/ 805807 h 1962415"/>
              <a:gd name="connsiteX6" fmla="*/ 4041269 w 4410649"/>
              <a:gd name="connsiteY6" fmla="*/ 1498109 h 1962415"/>
              <a:gd name="connsiteX7" fmla="*/ 911570 w 4410649"/>
              <a:gd name="connsiteY7" fmla="*/ 1642154 h 1962415"/>
              <a:gd name="connsiteX8" fmla="*/ 919506 w 4410649"/>
              <a:gd name="connsiteY8" fmla="*/ 1962415 h 1962415"/>
              <a:gd name="connsiteX9" fmla="*/ 579832 w 4410649"/>
              <a:gd name="connsiteY9" fmla="*/ 1638498 h 1962415"/>
              <a:gd name="connsiteX0" fmla="*/ 579832 w 4403897"/>
              <a:gd name="connsiteY0" fmla="*/ 1638498 h 1962415"/>
              <a:gd name="connsiteX1" fmla="*/ 162953 w 4403897"/>
              <a:gd name="connsiteY1" fmla="*/ 1343060 h 1962415"/>
              <a:gd name="connsiteX2" fmla="*/ 4508 w 4403897"/>
              <a:gd name="connsiteY2" fmla="*/ 470888 h 1962415"/>
              <a:gd name="connsiteX3" fmla="*/ 658134 w 4403897"/>
              <a:gd name="connsiteY3" fmla="*/ 65850 h 1962415"/>
              <a:gd name="connsiteX4" fmla="*/ 3871596 w 4403897"/>
              <a:gd name="connsiteY4" fmla="*/ 92219 h 1962415"/>
              <a:gd name="connsiteX5" fmla="*/ 4395336 w 4403897"/>
              <a:gd name="connsiteY5" fmla="*/ 805807 h 1962415"/>
              <a:gd name="connsiteX6" fmla="*/ 4041269 w 4403897"/>
              <a:gd name="connsiteY6" fmla="*/ 1498109 h 1962415"/>
              <a:gd name="connsiteX7" fmla="*/ 911570 w 4403897"/>
              <a:gd name="connsiteY7" fmla="*/ 1642154 h 1962415"/>
              <a:gd name="connsiteX8" fmla="*/ 919506 w 4403897"/>
              <a:gd name="connsiteY8" fmla="*/ 1962415 h 1962415"/>
              <a:gd name="connsiteX9" fmla="*/ 579832 w 4403897"/>
              <a:gd name="connsiteY9" fmla="*/ 1638498 h 1962415"/>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4041269 w 4403170"/>
              <a:gd name="connsiteY6" fmla="*/ 1529947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7252 w 4403170"/>
              <a:gd name="connsiteY6" fmla="*/ 1555855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4291 w 4403170"/>
              <a:gd name="connsiteY6" fmla="*/ 1611163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79832 w 4403170"/>
              <a:gd name="connsiteY0" fmla="*/ 1670336 h 1994253"/>
              <a:gd name="connsiteX1" fmla="*/ 162953 w 4403170"/>
              <a:gd name="connsiteY1" fmla="*/ 1374898 h 1994253"/>
              <a:gd name="connsiteX2" fmla="*/ 4508 w 4403170"/>
              <a:gd name="connsiteY2" fmla="*/ 502726 h 1994253"/>
              <a:gd name="connsiteX3" fmla="*/ 658134 w 4403170"/>
              <a:gd name="connsiteY3" fmla="*/ 97688 h 1994253"/>
              <a:gd name="connsiteX4" fmla="*/ 3866720 w 4403170"/>
              <a:gd name="connsiteY4" fmla="*/ 62409 h 1994253"/>
              <a:gd name="connsiteX5" fmla="*/ 4395336 w 4403170"/>
              <a:gd name="connsiteY5" fmla="*/ 837645 h 1994253"/>
              <a:gd name="connsiteX6" fmla="*/ 3860788 w 4403170"/>
              <a:gd name="connsiteY6" fmla="*/ 1659621 h 1994253"/>
              <a:gd name="connsiteX7" fmla="*/ 911570 w 4403170"/>
              <a:gd name="connsiteY7" fmla="*/ 1673992 h 1994253"/>
              <a:gd name="connsiteX8" fmla="*/ 919506 w 4403170"/>
              <a:gd name="connsiteY8" fmla="*/ 1994253 h 1994253"/>
              <a:gd name="connsiteX9" fmla="*/ 579832 w 4403170"/>
              <a:gd name="connsiteY9" fmla="*/ 1670336 h 1994253"/>
              <a:gd name="connsiteX0" fmla="*/ 534162 w 4402901"/>
              <a:gd name="connsiteY0" fmla="*/ 1652839 h 1994253"/>
              <a:gd name="connsiteX1" fmla="*/ 162684 w 4402901"/>
              <a:gd name="connsiteY1" fmla="*/ 1374898 h 1994253"/>
              <a:gd name="connsiteX2" fmla="*/ 4239 w 4402901"/>
              <a:gd name="connsiteY2" fmla="*/ 502726 h 1994253"/>
              <a:gd name="connsiteX3" fmla="*/ 657865 w 4402901"/>
              <a:gd name="connsiteY3" fmla="*/ 97688 h 1994253"/>
              <a:gd name="connsiteX4" fmla="*/ 3866451 w 4402901"/>
              <a:gd name="connsiteY4" fmla="*/ 62409 h 1994253"/>
              <a:gd name="connsiteX5" fmla="*/ 4395067 w 4402901"/>
              <a:gd name="connsiteY5" fmla="*/ 837645 h 1994253"/>
              <a:gd name="connsiteX6" fmla="*/ 3860519 w 4402901"/>
              <a:gd name="connsiteY6" fmla="*/ 1659621 h 1994253"/>
              <a:gd name="connsiteX7" fmla="*/ 911301 w 4402901"/>
              <a:gd name="connsiteY7" fmla="*/ 1673992 h 1994253"/>
              <a:gd name="connsiteX8" fmla="*/ 919237 w 4402901"/>
              <a:gd name="connsiteY8" fmla="*/ 1994253 h 1994253"/>
              <a:gd name="connsiteX9" fmla="*/ 534162 w 4402901"/>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2839 h 1994253"/>
              <a:gd name="connsiteX1" fmla="*/ 167956 w 4425474"/>
              <a:gd name="connsiteY1" fmla="*/ 1341666 h 1994253"/>
              <a:gd name="connsiteX2" fmla="*/ 26812 w 4425474"/>
              <a:gd name="connsiteY2" fmla="*/ 502726 h 1994253"/>
              <a:gd name="connsiteX3" fmla="*/ 680438 w 4425474"/>
              <a:gd name="connsiteY3" fmla="*/ 97688 h 1994253"/>
              <a:gd name="connsiteX4" fmla="*/ 3889024 w 4425474"/>
              <a:gd name="connsiteY4" fmla="*/ 62409 h 1994253"/>
              <a:gd name="connsiteX5" fmla="*/ 4417640 w 4425474"/>
              <a:gd name="connsiteY5" fmla="*/ 837645 h 1994253"/>
              <a:gd name="connsiteX6" fmla="*/ 3883092 w 4425474"/>
              <a:gd name="connsiteY6" fmla="*/ 1659621 h 1994253"/>
              <a:gd name="connsiteX7" fmla="*/ 933874 w 4425474"/>
              <a:gd name="connsiteY7" fmla="*/ 1673992 h 1994253"/>
              <a:gd name="connsiteX8" fmla="*/ 941810 w 4425474"/>
              <a:gd name="connsiteY8" fmla="*/ 1994253 h 1994253"/>
              <a:gd name="connsiteX9" fmla="*/ 556735 w 4425474"/>
              <a:gd name="connsiteY9" fmla="*/ 1652839 h 1994253"/>
              <a:gd name="connsiteX0" fmla="*/ 556735 w 4425474"/>
              <a:gd name="connsiteY0" fmla="*/ 1654095 h 1995509"/>
              <a:gd name="connsiteX1" fmla="*/ 167956 w 4425474"/>
              <a:gd name="connsiteY1" fmla="*/ 1342922 h 1995509"/>
              <a:gd name="connsiteX2" fmla="*/ 26812 w 4425474"/>
              <a:gd name="connsiteY2" fmla="*/ 503982 h 1995509"/>
              <a:gd name="connsiteX3" fmla="*/ 680438 w 4425474"/>
              <a:gd name="connsiteY3" fmla="*/ 98944 h 1995509"/>
              <a:gd name="connsiteX4" fmla="*/ 3889024 w 4425474"/>
              <a:gd name="connsiteY4" fmla="*/ 63665 h 1995509"/>
              <a:gd name="connsiteX5" fmla="*/ 4417640 w 4425474"/>
              <a:gd name="connsiteY5" fmla="*/ 838901 h 1995509"/>
              <a:gd name="connsiteX6" fmla="*/ 3883092 w 4425474"/>
              <a:gd name="connsiteY6" fmla="*/ 1660877 h 1995509"/>
              <a:gd name="connsiteX7" fmla="*/ 933874 w 4425474"/>
              <a:gd name="connsiteY7" fmla="*/ 1675248 h 1995509"/>
              <a:gd name="connsiteX8" fmla="*/ 941810 w 4425474"/>
              <a:gd name="connsiteY8" fmla="*/ 1995509 h 1995509"/>
              <a:gd name="connsiteX9" fmla="*/ 556735 w 4425474"/>
              <a:gd name="connsiteY9" fmla="*/ 1654095 h 1995509"/>
              <a:gd name="connsiteX0" fmla="*/ 556735 w 4425474"/>
              <a:gd name="connsiteY0" fmla="*/ 1655129 h 1996543"/>
              <a:gd name="connsiteX1" fmla="*/ 167956 w 4425474"/>
              <a:gd name="connsiteY1" fmla="*/ 1343956 h 1996543"/>
              <a:gd name="connsiteX2" fmla="*/ 26812 w 4425474"/>
              <a:gd name="connsiteY2" fmla="*/ 505016 h 1996543"/>
              <a:gd name="connsiteX3" fmla="*/ 680438 w 4425474"/>
              <a:gd name="connsiteY3" fmla="*/ 99978 h 1996543"/>
              <a:gd name="connsiteX4" fmla="*/ 3889024 w 4425474"/>
              <a:gd name="connsiteY4" fmla="*/ 64699 h 1996543"/>
              <a:gd name="connsiteX5" fmla="*/ 4417640 w 4425474"/>
              <a:gd name="connsiteY5" fmla="*/ 839935 h 1996543"/>
              <a:gd name="connsiteX6" fmla="*/ 3883092 w 4425474"/>
              <a:gd name="connsiteY6" fmla="*/ 1661911 h 1996543"/>
              <a:gd name="connsiteX7" fmla="*/ 933874 w 4425474"/>
              <a:gd name="connsiteY7" fmla="*/ 1676282 h 1996543"/>
              <a:gd name="connsiteX8" fmla="*/ 941810 w 4425474"/>
              <a:gd name="connsiteY8" fmla="*/ 1996543 h 1996543"/>
              <a:gd name="connsiteX9" fmla="*/ 556735 w 4425474"/>
              <a:gd name="connsiteY9" fmla="*/ 1655129 h 1996543"/>
              <a:gd name="connsiteX0" fmla="*/ 550979 w 4421752"/>
              <a:gd name="connsiteY0" fmla="*/ 1650230 h 1991644"/>
              <a:gd name="connsiteX1" fmla="*/ 162200 w 4421752"/>
              <a:gd name="connsiteY1" fmla="*/ 1339057 h 1991644"/>
              <a:gd name="connsiteX2" fmla="*/ 21056 w 4421752"/>
              <a:gd name="connsiteY2" fmla="*/ 500117 h 1991644"/>
              <a:gd name="connsiteX3" fmla="*/ 587675 w 4421752"/>
              <a:gd name="connsiteY3" fmla="*/ 108032 h 1991644"/>
              <a:gd name="connsiteX4" fmla="*/ 3883268 w 4421752"/>
              <a:gd name="connsiteY4" fmla="*/ 59800 h 1991644"/>
              <a:gd name="connsiteX5" fmla="*/ 4411884 w 4421752"/>
              <a:gd name="connsiteY5" fmla="*/ 835036 h 1991644"/>
              <a:gd name="connsiteX6" fmla="*/ 3877336 w 4421752"/>
              <a:gd name="connsiteY6" fmla="*/ 1657012 h 1991644"/>
              <a:gd name="connsiteX7" fmla="*/ 928118 w 4421752"/>
              <a:gd name="connsiteY7" fmla="*/ 1671383 h 1991644"/>
              <a:gd name="connsiteX8" fmla="*/ 936054 w 4421752"/>
              <a:gd name="connsiteY8" fmla="*/ 1991644 h 1991644"/>
              <a:gd name="connsiteX9" fmla="*/ 550979 w 4421752"/>
              <a:gd name="connsiteY9" fmla="*/ 1650230 h 1991644"/>
              <a:gd name="connsiteX0" fmla="*/ 550979 w 4423181"/>
              <a:gd name="connsiteY0" fmla="*/ 1701894 h 2043308"/>
              <a:gd name="connsiteX1" fmla="*/ 162200 w 4423181"/>
              <a:gd name="connsiteY1" fmla="*/ 1390721 h 2043308"/>
              <a:gd name="connsiteX2" fmla="*/ 21056 w 4423181"/>
              <a:gd name="connsiteY2" fmla="*/ 551781 h 2043308"/>
              <a:gd name="connsiteX3" fmla="*/ 587675 w 4423181"/>
              <a:gd name="connsiteY3" fmla="*/ 159696 h 2043308"/>
              <a:gd name="connsiteX4" fmla="*/ 3883268 w 4423181"/>
              <a:gd name="connsiteY4" fmla="*/ 111464 h 2043308"/>
              <a:gd name="connsiteX5" fmla="*/ 4411884 w 4423181"/>
              <a:gd name="connsiteY5" fmla="*/ 886700 h 2043308"/>
              <a:gd name="connsiteX6" fmla="*/ 3877336 w 4423181"/>
              <a:gd name="connsiteY6" fmla="*/ 1708676 h 2043308"/>
              <a:gd name="connsiteX7" fmla="*/ 928118 w 4423181"/>
              <a:gd name="connsiteY7" fmla="*/ 1723047 h 2043308"/>
              <a:gd name="connsiteX8" fmla="*/ 936054 w 4423181"/>
              <a:gd name="connsiteY8" fmla="*/ 2043308 h 2043308"/>
              <a:gd name="connsiteX9" fmla="*/ 550979 w 4423181"/>
              <a:gd name="connsiteY9" fmla="*/ 1701894 h 2043308"/>
              <a:gd name="connsiteX0" fmla="*/ 550979 w 4416703"/>
              <a:gd name="connsiteY0" fmla="*/ 1724338 h 2065752"/>
              <a:gd name="connsiteX1" fmla="*/ 162200 w 4416703"/>
              <a:gd name="connsiteY1" fmla="*/ 1413165 h 2065752"/>
              <a:gd name="connsiteX2" fmla="*/ 21056 w 4416703"/>
              <a:gd name="connsiteY2" fmla="*/ 574225 h 2065752"/>
              <a:gd name="connsiteX3" fmla="*/ 587675 w 4416703"/>
              <a:gd name="connsiteY3" fmla="*/ 182140 h 2065752"/>
              <a:gd name="connsiteX4" fmla="*/ 3836784 w 4416703"/>
              <a:gd name="connsiteY4" fmla="*/ 102710 h 2065752"/>
              <a:gd name="connsiteX5" fmla="*/ 4411884 w 4416703"/>
              <a:gd name="connsiteY5" fmla="*/ 909144 h 2065752"/>
              <a:gd name="connsiteX6" fmla="*/ 3877336 w 4416703"/>
              <a:gd name="connsiteY6" fmla="*/ 1731120 h 2065752"/>
              <a:gd name="connsiteX7" fmla="*/ 928118 w 4416703"/>
              <a:gd name="connsiteY7" fmla="*/ 1745491 h 2065752"/>
              <a:gd name="connsiteX8" fmla="*/ 936054 w 4416703"/>
              <a:gd name="connsiteY8" fmla="*/ 2065752 h 2065752"/>
              <a:gd name="connsiteX9" fmla="*/ 550979 w 4416703"/>
              <a:gd name="connsiteY9" fmla="*/ 1724338 h 2065752"/>
              <a:gd name="connsiteX0" fmla="*/ 560106 w 4423497"/>
              <a:gd name="connsiteY0" fmla="*/ 1682522 h 2023936"/>
              <a:gd name="connsiteX1" fmla="*/ 171327 w 4423497"/>
              <a:gd name="connsiteY1" fmla="*/ 1371349 h 2023936"/>
              <a:gd name="connsiteX2" fmla="*/ 30183 w 4423497"/>
              <a:gd name="connsiteY2" fmla="*/ 532409 h 2023936"/>
              <a:gd name="connsiteX3" fmla="*/ 733796 w 4423497"/>
              <a:gd name="connsiteY3" fmla="*/ 110109 h 2023936"/>
              <a:gd name="connsiteX4" fmla="*/ 3845911 w 4423497"/>
              <a:gd name="connsiteY4" fmla="*/ 60894 h 2023936"/>
              <a:gd name="connsiteX5" fmla="*/ 4421011 w 4423497"/>
              <a:gd name="connsiteY5" fmla="*/ 867328 h 2023936"/>
              <a:gd name="connsiteX6" fmla="*/ 3886463 w 4423497"/>
              <a:gd name="connsiteY6" fmla="*/ 1689304 h 2023936"/>
              <a:gd name="connsiteX7" fmla="*/ 937245 w 4423497"/>
              <a:gd name="connsiteY7" fmla="*/ 1703675 h 2023936"/>
              <a:gd name="connsiteX8" fmla="*/ 945181 w 4423497"/>
              <a:gd name="connsiteY8" fmla="*/ 2023936 h 2023936"/>
              <a:gd name="connsiteX9" fmla="*/ 560106 w 4423497"/>
              <a:gd name="connsiteY9" fmla="*/ 1682522 h 2023936"/>
              <a:gd name="connsiteX0" fmla="*/ 563605 w 4426572"/>
              <a:gd name="connsiteY0" fmla="*/ 1726456 h 2067870"/>
              <a:gd name="connsiteX1" fmla="*/ 174826 w 4426572"/>
              <a:gd name="connsiteY1" fmla="*/ 1415283 h 2067870"/>
              <a:gd name="connsiteX2" fmla="*/ 33682 w 4426572"/>
              <a:gd name="connsiteY2" fmla="*/ 576343 h 2067870"/>
              <a:gd name="connsiteX3" fmla="*/ 788618 w 4426572"/>
              <a:gd name="connsiteY3" fmla="*/ 60926 h 2067870"/>
              <a:gd name="connsiteX4" fmla="*/ 3849410 w 4426572"/>
              <a:gd name="connsiteY4" fmla="*/ 104828 h 2067870"/>
              <a:gd name="connsiteX5" fmla="*/ 4424510 w 4426572"/>
              <a:gd name="connsiteY5" fmla="*/ 911262 h 2067870"/>
              <a:gd name="connsiteX6" fmla="*/ 3889962 w 4426572"/>
              <a:gd name="connsiteY6" fmla="*/ 1733238 h 2067870"/>
              <a:gd name="connsiteX7" fmla="*/ 940744 w 4426572"/>
              <a:gd name="connsiteY7" fmla="*/ 1747609 h 2067870"/>
              <a:gd name="connsiteX8" fmla="*/ 948680 w 4426572"/>
              <a:gd name="connsiteY8" fmla="*/ 2067870 h 2067870"/>
              <a:gd name="connsiteX9" fmla="*/ 563605 w 4426572"/>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3605 w 4426571"/>
              <a:gd name="connsiteY0" fmla="*/ 1726456 h 2067870"/>
              <a:gd name="connsiteX1" fmla="*/ 174826 w 4426571"/>
              <a:gd name="connsiteY1" fmla="*/ 1415283 h 2067870"/>
              <a:gd name="connsiteX2" fmla="*/ 33682 w 4426571"/>
              <a:gd name="connsiteY2" fmla="*/ 576343 h 2067870"/>
              <a:gd name="connsiteX3" fmla="*/ 788618 w 4426571"/>
              <a:gd name="connsiteY3" fmla="*/ 60926 h 2067870"/>
              <a:gd name="connsiteX4" fmla="*/ 3849410 w 4426571"/>
              <a:gd name="connsiteY4" fmla="*/ 104828 h 2067870"/>
              <a:gd name="connsiteX5" fmla="*/ 4424510 w 4426571"/>
              <a:gd name="connsiteY5" fmla="*/ 911262 h 2067870"/>
              <a:gd name="connsiteX6" fmla="*/ 3569489 w 4426571"/>
              <a:gd name="connsiteY6" fmla="*/ 1762468 h 2067870"/>
              <a:gd name="connsiteX7" fmla="*/ 940744 w 4426571"/>
              <a:gd name="connsiteY7" fmla="*/ 1747609 h 2067870"/>
              <a:gd name="connsiteX8" fmla="*/ 948680 w 4426571"/>
              <a:gd name="connsiteY8" fmla="*/ 2067870 h 2067870"/>
              <a:gd name="connsiteX9" fmla="*/ 563605 w 4426571"/>
              <a:gd name="connsiteY9" fmla="*/ 1726456 h 2067870"/>
              <a:gd name="connsiteX0" fmla="*/ 564281 w 4427247"/>
              <a:gd name="connsiteY0" fmla="*/ 1726456 h 2067870"/>
              <a:gd name="connsiteX1" fmla="*/ 172251 w 4427247"/>
              <a:gd name="connsiteY1" fmla="*/ 1374183 h 2067870"/>
              <a:gd name="connsiteX2" fmla="*/ 34358 w 4427247"/>
              <a:gd name="connsiteY2" fmla="*/ 576343 h 2067870"/>
              <a:gd name="connsiteX3" fmla="*/ 789294 w 4427247"/>
              <a:gd name="connsiteY3" fmla="*/ 60926 h 2067870"/>
              <a:gd name="connsiteX4" fmla="*/ 3850086 w 4427247"/>
              <a:gd name="connsiteY4" fmla="*/ 104828 h 2067870"/>
              <a:gd name="connsiteX5" fmla="*/ 4425186 w 4427247"/>
              <a:gd name="connsiteY5" fmla="*/ 911262 h 2067870"/>
              <a:gd name="connsiteX6" fmla="*/ 3570165 w 4427247"/>
              <a:gd name="connsiteY6" fmla="*/ 1762468 h 2067870"/>
              <a:gd name="connsiteX7" fmla="*/ 941420 w 4427247"/>
              <a:gd name="connsiteY7" fmla="*/ 1747609 h 2067870"/>
              <a:gd name="connsiteX8" fmla="*/ 949356 w 4427247"/>
              <a:gd name="connsiteY8" fmla="*/ 2067870 h 2067870"/>
              <a:gd name="connsiteX9" fmla="*/ 564281 w 4427247"/>
              <a:gd name="connsiteY9" fmla="*/ 1726456 h 2067870"/>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941420 w 4427247"/>
              <a:gd name="connsiteY7" fmla="*/ 1762471 h 2082732"/>
              <a:gd name="connsiteX8" fmla="*/ 949356 w 4427247"/>
              <a:gd name="connsiteY8" fmla="*/ 2082732 h 2082732"/>
              <a:gd name="connsiteX9" fmla="*/ 564281 w 4427247"/>
              <a:gd name="connsiteY9" fmla="*/ 1741318 h 2082732"/>
              <a:gd name="connsiteX0" fmla="*/ 564281 w 4427247"/>
              <a:gd name="connsiteY0" fmla="*/ 1741318 h 2082732"/>
              <a:gd name="connsiteX1" fmla="*/ 172251 w 4427247"/>
              <a:gd name="connsiteY1" fmla="*/ 1389045 h 2082732"/>
              <a:gd name="connsiteX2" fmla="*/ 34358 w 4427247"/>
              <a:gd name="connsiteY2" fmla="*/ 591205 h 2082732"/>
              <a:gd name="connsiteX3" fmla="*/ 789294 w 4427247"/>
              <a:gd name="connsiteY3" fmla="*/ 75788 h 2082732"/>
              <a:gd name="connsiteX4" fmla="*/ 3850086 w 4427247"/>
              <a:gd name="connsiteY4" fmla="*/ 119690 h 2082732"/>
              <a:gd name="connsiteX5" fmla="*/ 4425186 w 4427247"/>
              <a:gd name="connsiteY5" fmla="*/ 926124 h 2082732"/>
              <a:gd name="connsiteX6" fmla="*/ 3570165 w 4427247"/>
              <a:gd name="connsiteY6" fmla="*/ 1777330 h 2082732"/>
              <a:gd name="connsiteX7" fmla="*/ 1156249 w 4427247"/>
              <a:gd name="connsiteY7" fmla="*/ 1788819 h 2082732"/>
              <a:gd name="connsiteX8" fmla="*/ 949356 w 4427247"/>
              <a:gd name="connsiteY8" fmla="*/ 2082732 h 2082732"/>
              <a:gd name="connsiteX9" fmla="*/ 564281 w 4427247"/>
              <a:gd name="connsiteY9" fmla="*/ 1741318 h 2082732"/>
              <a:gd name="connsiteX0" fmla="*/ 564281 w 4427247"/>
              <a:gd name="connsiteY0" fmla="*/ 1741318 h 2116439"/>
              <a:gd name="connsiteX1" fmla="*/ 172251 w 4427247"/>
              <a:gd name="connsiteY1" fmla="*/ 1389045 h 2116439"/>
              <a:gd name="connsiteX2" fmla="*/ 34358 w 4427247"/>
              <a:gd name="connsiteY2" fmla="*/ 591205 h 2116439"/>
              <a:gd name="connsiteX3" fmla="*/ 789294 w 4427247"/>
              <a:gd name="connsiteY3" fmla="*/ 75788 h 2116439"/>
              <a:gd name="connsiteX4" fmla="*/ 3850086 w 4427247"/>
              <a:gd name="connsiteY4" fmla="*/ 119690 h 2116439"/>
              <a:gd name="connsiteX5" fmla="*/ 4425186 w 4427247"/>
              <a:gd name="connsiteY5" fmla="*/ 926124 h 2116439"/>
              <a:gd name="connsiteX6" fmla="*/ 3570165 w 4427247"/>
              <a:gd name="connsiteY6" fmla="*/ 1777330 h 2116439"/>
              <a:gd name="connsiteX7" fmla="*/ 1156249 w 4427247"/>
              <a:gd name="connsiteY7" fmla="*/ 1788819 h 2116439"/>
              <a:gd name="connsiteX8" fmla="*/ 1157432 w 4427247"/>
              <a:gd name="connsiteY8" fmla="*/ 2116439 h 2116439"/>
              <a:gd name="connsiteX9" fmla="*/ 564281 w 4427247"/>
              <a:gd name="connsiteY9" fmla="*/ 1741318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30824"/>
              <a:gd name="connsiteY0" fmla="*/ 1751186 h 2116439"/>
              <a:gd name="connsiteX1" fmla="*/ 175828 w 4430824"/>
              <a:gd name="connsiteY1" fmla="*/ 1389045 h 2116439"/>
              <a:gd name="connsiteX2" fmla="*/ 37935 w 4430824"/>
              <a:gd name="connsiteY2" fmla="*/ 591205 h 2116439"/>
              <a:gd name="connsiteX3" fmla="*/ 792871 w 4430824"/>
              <a:gd name="connsiteY3" fmla="*/ 75788 h 2116439"/>
              <a:gd name="connsiteX4" fmla="*/ 3853663 w 4430824"/>
              <a:gd name="connsiteY4" fmla="*/ 119690 h 2116439"/>
              <a:gd name="connsiteX5" fmla="*/ 4428763 w 4430824"/>
              <a:gd name="connsiteY5" fmla="*/ 926124 h 2116439"/>
              <a:gd name="connsiteX6" fmla="*/ 3573742 w 4430824"/>
              <a:gd name="connsiteY6" fmla="*/ 1777330 h 2116439"/>
              <a:gd name="connsiteX7" fmla="*/ 1159826 w 4430824"/>
              <a:gd name="connsiteY7" fmla="*/ 1788819 h 2116439"/>
              <a:gd name="connsiteX8" fmla="*/ 1161009 w 4430824"/>
              <a:gd name="connsiteY8" fmla="*/ 2116439 h 2116439"/>
              <a:gd name="connsiteX9" fmla="*/ 722695 w 4430824"/>
              <a:gd name="connsiteY9" fmla="*/ 1751186 h 2116439"/>
              <a:gd name="connsiteX0" fmla="*/ 722695 w 4428763"/>
              <a:gd name="connsiteY0" fmla="*/ 1751186 h 2116439"/>
              <a:gd name="connsiteX1" fmla="*/ 175828 w 4428763"/>
              <a:gd name="connsiteY1" fmla="*/ 1389045 h 2116439"/>
              <a:gd name="connsiteX2" fmla="*/ 37935 w 4428763"/>
              <a:gd name="connsiteY2" fmla="*/ 591205 h 2116439"/>
              <a:gd name="connsiteX3" fmla="*/ 792871 w 4428763"/>
              <a:gd name="connsiteY3" fmla="*/ 75788 h 2116439"/>
              <a:gd name="connsiteX4" fmla="*/ 3853663 w 4428763"/>
              <a:gd name="connsiteY4" fmla="*/ 119690 h 2116439"/>
              <a:gd name="connsiteX5" fmla="*/ 4428763 w 4428763"/>
              <a:gd name="connsiteY5" fmla="*/ 926124 h 2116439"/>
              <a:gd name="connsiteX6" fmla="*/ 3573742 w 4428763"/>
              <a:gd name="connsiteY6" fmla="*/ 1777330 h 2116439"/>
              <a:gd name="connsiteX7" fmla="*/ 1159826 w 4428763"/>
              <a:gd name="connsiteY7" fmla="*/ 1788819 h 2116439"/>
              <a:gd name="connsiteX8" fmla="*/ 1161009 w 4428763"/>
              <a:gd name="connsiteY8" fmla="*/ 2116439 h 2116439"/>
              <a:gd name="connsiteX9" fmla="*/ 722695 w 4428763"/>
              <a:gd name="connsiteY9" fmla="*/ 1751186 h 2116439"/>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 name="connsiteX0" fmla="*/ 722695 w 4428763"/>
              <a:gd name="connsiteY0" fmla="*/ 1737220 h 2102473"/>
              <a:gd name="connsiteX1" fmla="*/ 175828 w 4428763"/>
              <a:gd name="connsiteY1" fmla="*/ 1375079 h 2102473"/>
              <a:gd name="connsiteX2" fmla="*/ 37935 w 4428763"/>
              <a:gd name="connsiteY2" fmla="*/ 577239 h 2102473"/>
              <a:gd name="connsiteX3" fmla="*/ 792871 w 4428763"/>
              <a:gd name="connsiteY3" fmla="*/ 61822 h 2102473"/>
              <a:gd name="connsiteX4" fmla="*/ 3822903 w 4428763"/>
              <a:gd name="connsiteY4" fmla="*/ 104021 h 2102473"/>
              <a:gd name="connsiteX5" fmla="*/ 4428763 w 4428763"/>
              <a:gd name="connsiteY5" fmla="*/ 912158 h 2102473"/>
              <a:gd name="connsiteX6" fmla="*/ 3573742 w 4428763"/>
              <a:gd name="connsiteY6" fmla="*/ 1763364 h 2102473"/>
              <a:gd name="connsiteX7" fmla="*/ 1159826 w 4428763"/>
              <a:gd name="connsiteY7" fmla="*/ 1774853 h 2102473"/>
              <a:gd name="connsiteX8" fmla="*/ 1161009 w 4428763"/>
              <a:gd name="connsiteY8" fmla="*/ 2102473 h 2102473"/>
              <a:gd name="connsiteX9" fmla="*/ 722695 w 4428763"/>
              <a:gd name="connsiteY9" fmla="*/ 1737220 h 210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28763" h="2102473">
                <a:moveTo>
                  <a:pt x="722695" y="1737220"/>
                </a:moveTo>
                <a:cubicBezTo>
                  <a:pt x="541817" y="1663774"/>
                  <a:pt x="289955" y="1568409"/>
                  <a:pt x="175828" y="1375079"/>
                </a:cubicBezTo>
                <a:cubicBezTo>
                  <a:pt x="61701" y="1181749"/>
                  <a:pt x="-64905" y="796115"/>
                  <a:pt x="37935" y="577239"/>
                </a:cubicBezTo>
                <a:cubicBezTo>
                  <a:pt x="140775" y="358363"/>
                  <a:pt x="162043" y="140692"/>
                  <a:pt x="792871" y="61822"/>
                </a:cubicBezTo>
                <a:cubicBezTo>
                  <a:pt x="1423699" y="-17048"/>
                  <a:pt x="3216921" y="-37702"/>
                  <a:pt x="3822903" y="104021"/>
                </a:cubicBezTo>
                <a:cubicBezTo>
                  <a:pt x="4428885" y="245744"/>
                  <a:pt x="4416953" y="658639"/>
                  <a:pt x="4428763" y="912158"/>
                </a:cubicBezTo>
                <a:cubicBezTo>
                  <a:pt x="4404194" y="1365424"/>
                  <a:pt x="4118565" y="1619581"/>
                  <a:pt x="3573742" y="1763364"/>
                </a:cubicBezTo>
                <a:cubicBezTo>
                  <a:pt x="3028919" y="1907147"/>
                  <a:pt x="1313245" y="1816204"/>
                  <a:pt x="1159826" y="1774853"/>
                </a:cubicBezTo>
                <a:cubicBezTo>
                  <a:pt x="1098295" y="1880771"/>
                  <a:pt x="1112279" y="1894673"/>
                  <a:pt x="1161009" y="2102473"/>
                </a:cubicBezTo>
                <a:cubicBezTo>
                  <a:pt x="929550" y="1950845"/>
                  <a:pt x="722695" y="1737220"/>
                  <a:pt x="722695" y="1737220"/>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60296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EF2D9-F6CC-7CA4-0960-D6983839F2DD}"/>
              </a:ext>
            </a:extLst>
          </p:cNvPr>
          <p:cNvSpPr>
            <a:spLocks noGrp="1"/>
          </p:cNvSpPr>
          <p:nvPr>
            <p:ph type="title"/>
          </p:nvPr>
        </p:nvSpPr>
        <p:spPr/>
        <p:txBody>
          <a:bodyPr/>
          <a:lstStyle/>
          <a:p>
            <a:r>
              <a:rPr lang="en-US" dirty="0"/>
              <a:t>Highlights of Sales In year 2019 and 2020</a:t>
            </a:r>
          </a:p>
        </p:txBody>
      </p:sp>
      <p:sp>
        <p:nvSpPr>
          <p:cNvPr id="3" name="Content Placeholder 2">
            <a:extLst>
              <a:ext uri="{FF2B5EF4-FFF2-40B4-BE49-F238E27FC236}">
                <a16:creationId xmlns:a16="http://schemas.microsoft.com/office/drawing/2014/main" id="{C15F0806-38C2-F164-4BE8-544B5B8A83AF}"/>
              </a:ext>
            </a:extLst>
          </p:cNvPr>
          <p:cNvSpPr>
            <a:spLocks noGrp="1"/>
          </p:cNvSpPr>
          <p:nvPr>
            <p:ph idx="1"/>
          </p:nvPr>
        </p:nvSpPr>
        <p:spPr/>
        <p:txBody>
          <a:bodyPr/>
          <a:lstStyle/>
          <a:p>
            <a:r>
              <a:rPr lang="en-US" dirty="0"/>
              <a:t>Total Sales : </a:t>
            </a:r>
            <a:r>
              <a:rPr lang="en-US" u="sng" dirty="0"/>
              <a:t>2 million </a:t>
            </a:r>
            <a:r>
              <a:rPr lang="en-US" dirty="0"/>
              <a:t>total Sales </a:t>
            </a:r>
          </a:p>
          <a:p>
            <a:r>
              <a:rPr lang="en-US" dirty="0"/>
              <a:t>Product sold : </a:t>
            </a:r>
            <a:r>
              <a:rPr lang="en-US" u="sng" dirty="0"/>
              <a:t>22k</a:t>
            </a:r>
          </a:p>
          <a:p>
            <a:r>
              <a:rPr lang="en-US" dirty="0"/>
              <a:t>Profit : </a:t>
            </a:r>
            <a:r>
              <a:rPr lang="en-US" u="sng" dirty="0"/>
              <a:t>175k</a:t>
            </a:r>
          </a:p>
          <a:p>
            <a:r>
              <a:rPr lang="en-US" dirty="0"/>
              <a:t>Average shipping day – </a:t>
            </a:r>
            <a:r>
              <a:rPr lang="en-US" u="sng" dirty="0"/>
              <a:t>4 days </a:t>
            </a:r>
          </a:p>
          <a:p>
            <a:r>
              <a:rPr lang="en-CA" i="0" dirty="0">
                <a:solidFill>
                  <a:srgbClr val="374151"/>
                </a:solidFill>
                <a:effectLst/>
                <a:latin typeface="The Hand" panose="03070502030502020204" pitchFamily="66" charset="0"/>
              </a:rPr>
              <a:t>December 2020: Sales peak at </a:t>
            </a:r>
            <a:r>
              <a:rPr lang="en-CA" i="0" u="sng" dirty="0">
                <a:solidFill>
                  <a:srgbClr val="374151"/>
                </a:solidFill>
                <a:effectLst/>
                <a:latin typeface="The Hand" panose="03070502030502020204" pitchFamily="66" charset="0"/>
              </a:rPr>
              <a:t>$166,185.85</a:t>
            </a:r>
            <a:r>
              <a:rPr lang="en-CA" i="0" dirty="0">
                <a:solidFill>
                  <a:srgbClr val="374151"/>
                </a:solidFill>
                <a:effectLst/>
                <a:latin typeface="The Hand" panose="03070502030502020204" pitchFamily="66" charset="0"/>
              </a:rPr>
              <a:t>, 8% of $2M total sales.</a:t>
            </a:r>
          </a:p>
          <a:p>
            <a:r>
              <a:rPr lang="en-CA" i="0" dirty="0">
                <a:solidFill>
                  <a:srgbClr val="374151"/>
                </a:solidFill>
                <a:effectLst/>
              </a:rPr>
              <a:t>March 2020: </a:t>
            </a:r>
            <a:r>
              <a:rPr lang="en-CA" i="0" u="sng" dirty="0">
                <a:solidFill>
                  <a:srgbClr val="374151"/>
                </a:solidFill>
                <a:effectLst/>
              </a:rPr>
              <a:t>$14,751.89 </a:t>
            </a:r>
            <a:r>
              <a:rPr lang="en-CA" i="0" dirty="0">
                <a:solidFill>
                  <a:srgbClr val="374151"/>
                </a:solidFill>
                <a:effectLst/>
              </a:rPr>
              <a:t>profit, 8% of $175k investment.</a:t>
            </a:r>
            <a:endParaRPr lang="en-US" dirty="0"/>
          </a:p>
          <a:p>
            <a:endParaRPr lang="en-US" dirty="0"/>
          </a:p>
        </p:txBody>
      </p:sp>
    </p:spTree>
    <p:extLst>
      <p:ext uri="{BB962C8B-B14F-4D97-AF65-F5344CB8AC3E}">
        <p14:creationId xmlns:p14="http://schemas.microsoft.com/office/powerpoint/2010/main" val="2124312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72611-76BC-774F-C844-494EF78FDFDD}"/>
              </a:ext>
            </a:extLst>
          </p:cNvPr>
          <p:cNvSpPr>
            <a:spLocks noGrp="1"/>
          </p:cNvSpPr>
          <p:nvPr>
            <p:ph type="title"/>
          </p:nvPr>
        </p:nvSpPr>
        <p:spPr>
          <a:xfrm>
            <a:off x="1020724" y="558210"/>
            <a:ext cx="10333075" cy="757024"/>
          </a:xfrm>
        </p:spPr>
        <p:txBody>
          <a:bodyPr>
            <a:normAutofit fontScale="90000"/>
          </a:bodyPr>
          <a:lstStyle/>
          <a:p>
            <a:r>
              <a:rPr lang="en-US" dirty="0"/>
              <a:t>Glimpse of the dashboard</a:t>
            </a:r>
          </a:p>
        </p:txBody>
      </p:sp>
      <p:sp>
        <p:nvSpPr>
          <p:cNvPr id="3" name="Content Placeholder 2">
            <a:extLst>
              <a:ext uri="{FF2B5EF4-FFF2-40B4-BE49-F238E27FC236}">
                <a16:creationId xmlns:a16="http://schemas.microsoft.com/office/drawing/2014/main" id="{7396841B-12D0-0A2E-DBFD-8574FE0FF609}"/>
              </a:ext>
            </a:extLst>
          </p:cNvPr>
          <p:cNvSpPr>
            <a:spLocks noGrp="1"/>
          </p:cNvSpPr>
          <p:nvPr>
            <p:ph idx="1"/>
          </p:nvPr>
        </p:nvSpPr>
        <p:spPr>
          <a:xfrm>
            <a:off x="1020726" y="1528175"/>
            <a:ext cx="10333074" cy="4388845"/>
          </a:xfrm>
        </p:spPr>
        <p:txBody>
          <a:bodyPr>
            <a:normAutofit fontScale="92500"/>
          </a:bodyPr>
          <a:lstStyle/>
          <a:p>
            <a:pPr marL="457200" indent="-457200">
              <a:buFont typeface="Arial" panose="020B0604020202020204" pitchFamily="34" charset="0"/>
              <a:buChar char="•"/>
            </a:pPr>
            <a:r>
              <a:rPr lang="en-US" dirty="0"/>
              <a:t>The West region experienced the highest sales, accounting for 33.37% of total sales, while the lowest sales were recorded in the South, constituting 16.1% of the total.</a:t>
            </a:r>
          </a:p>
          <a:p>
            <a:pPr marL="457200" indent="-457200">
              <a:buFont typeface="Arial" panose="020B0604020202020204" pitchFamily="34" charset="0"/>
              <a:buChar char="•"/>
            </a:pPr>
            <a:r>
              <a:rPr lang="en-US" dirty="0"/>
              <a:t>Consumer sales led with the highest share at 48% of the total, followed by corporate and home office sales. </a:t>
            </a:r>
          </a:p>
          <a:p>
            <a:pPr marL="457200" indent="-457200">
              <a:buFont typeface="Arial" panose="020B0604020202020204" pitchFamily="34" charset="0"/>
              <a:buChar char="•"/>
            </a:pPr>
            <a:r>
              <a:rPr lang="en-US" dirty="0"/>
              <a:t>Cash on delivery was the most utilized payment method, with card payments registering the least.</a:t>
            </a:r>
          </a:p>
          <a:p>
            <a:pPr marL="457200" indent="-457200">
              <a:buFont typeface="Arial" panose="020B0604020202020204" pitchFamily="34" charset="0"/>
              <a:buChar char="•"/>
            </a:pPr>
            <a:r>
              <a:rPr lang="en-US" dirty="0"/>
              <a:t>Office supplies emerged as the top-selling category for the 2019-2020 sales period. </a:t>
            </a:r>
          </a:p>
          <a:p>
            <a:pPr marL="457200" indent="-457200">
              <a:buFont typeface="Arial" panose="020B0604020202020204" pitchFamily="34" charset="0"/>
              <a:buChar char="•"/>
            </a:pPr>
            <a:r>
              <a:rPr lang="en-US" dirty="0"/>
              <a:t>Phones were the most popular item, contributing 0.2 million to the total revenue.</a:t>
            </a:r>
          </a:p>
          <a:p>
            <a:pPr marL="457200" indent="-457200">
              <a:buFont typeface="Arial" panose="020B0604020202020204" pitchFamily="34" charset="0"/>
              <a:buChar char="•"/>
            </a:pPr>
            <a:r>
              <a:rPr lang="en-US" dirty="0"/>
              <a:t>The preferred shipping mode among customers was 'standard class.'</a:t>
            </a:r>
          </a:p>
        </p:txBody>
      </p:sp>
    </p:spTree>
    <p:extLst>
      <p:ext uri="{BB962C8B-B14F-4D97-AF65-F5344CB8AC3E}">
        <p14:creationId xmlns:p14="http://schemas.microsoft.com/office/powerpoint/2010/main" val="4066660206"/>
      </p:ext>
    </p:extLst>
  </p:cSld>
  <p:clrMapOvr>
    <a:masterClrMapping/>
  </p:clrMapOvr>
</p:sld>
</file>

<file path=ppt/theme/theme1.xml><?xml version="1.0" encoding="utf-8"?>
<a:theme xmlns:a="http://schemas.openxmlformats.org/drawingml/2006/main" name="Chitchat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1546</TotalTime>
  <Words>760</Words>
  <Application>Microsoft Macintosh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Arial</vt:lpstr>
      <vt:lpstr>Courier New</vt:lpstr>
      <vt:lpstr>The Hand</vt:lpstr>
      <vt:lpstr>The Serif Hand</vt:lpstr>
      <vt:lpstr>ChitchatVTI</vt:lpstr>
      <vt:lpstr> </vt:lpstr>
      <vt:lpstr>Context</vt:lpstr>
      <vt:lpstr>Order ID     Dataset includes following columns :    </vt:lpstr>
      <vt:lpstr>Project Overview</vt:lpstr>
      <vt:lpstr>PowerPoint Presentation</vt:lpstr>
      <vt:lpstr>PowerPoint Presentation</vt:lpstr>
      <vt:lpstr> </vt:lpstr>
      <vt:lpstr>Highlights of Sales In year 2019 and 2020</vt:lpstr>
      <vt:lpstr>Glimpse of the dashboard</vt:lpstr>
      <vt:lpstr> </vt:lpstr>
      <vt:lpstr>Recommendation </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Krinal vijaykumar Patel</dc:creator>
  <cp:lastModifiedBy>Krinal vijaykumar Patel</cp:lastModifiedBy>
  <cp:revision>2</cp:revision>
  <dcterms:created xsi:type="dcterms:W3CDTF">2023-10-15T17:05:31Z</dcterms:created>
  <dcterms:modified xsi:type="dcterms:W3CDTF">2023-12-03T23:30:25Z</dcterms:modified>
</cp:coreProperties>
</file>