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79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50" autoAdjust="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812C2-A8AF-4744-8062-0CC3280E3ED1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32DD-A893-4EA8-98D8-80D8D2C85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Programación 3D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Fundamentos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Proyecciones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Proyección ortogonal o paralela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71744"/>
            <a:ext cx="56007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Proyecciones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Proyección en perspectiva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71744"/>
            <a:ext cx="5929354" cy="38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Pipeline Gráfico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86116" y="2643182"/>
            <a:ext cx="5072098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AR" dirty="0" smtClean="0"/>
          </a:p>
        </p:txBody>
      </p:sp>
      <p:sp>
        <p:nvSpPr>
          <p:cNvPr id="7" name="Rectangle 6"/>
          <p:cNvSpPr/>
          <p:nvPr/>
        </p:nvSpPr>
        <p:spPr>
          <a:xfrm>
            <a:off x="714348" y="3429000"/>
            <a:ext cx="1857388" cy="12858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Lógica de Aplicación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43306" y="3571876"/>
            <a:ext cx="1857388" cy="9286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Geometría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72198" y="3571876"/>
            <a:ext cx="1857388" cy="9286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Rastering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3306" y="2143116"/>
            <a:ext cx="155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err="1" smtClean="0"/>
              <a:t>Rendering</a:t>
            </a:r>
            <a:endParaRPr lang="en-US" sz="2400" b="1" dirty="0"/>
          </a:p>
        </p:txBody>
      </p:sp>
      <p:sp>
        <p:nvSpPr>
          <p:cNvPr id="14" name="Right Arrow 13"/>
          <p:cNvSpPr/>
          <p:nvPr/>
        </p:nvSpPr>
        <p:spPr>
          <a:xfrm>
            <a:off x="2714612" y="3643314"/>
            <a:ext cx="428628" cy="7858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42844" y="3714752"/>
            <a:ext cx="428628" cy="7858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501090" y="3571876"/>
            <a:ext cx="428628" cy="7858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572132" y="3643314"/>
            <a:ext cx="428628" cy="7858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Render</a:t>
            </a:r>
            <a:r>
              <a:rPr lang="es-AR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Cálculos Geométricos</a:t>
            </a:r>
          </a:p>
          <a:p>
            <a:pPr lvl="1"/>
            <a:r>
              <a:rPr lang="es-AR" dirty="0" smtClean="0"/>
              <a:t>Transformaciones</a:t>
            </a:r>
          </a:p>
          <a:p>
            <a:pPr lvl="1"/>
            <a:r>
              <a:rPr lang="es-AR" dirty="0" smtClean="0"/>
              <a:t>Selección de objetos visibles (</a:t>
            </a:r>
            <a:r>
              <a:rPr lang="es-AR" dirty="0" err="1" smtClean="0"/>
              <a:t>Frustum</a:t>
            </a:r>
            <a:r>
              <a:rPr lang="es-AR" dirty="0" smtClean="0"/>
              <a:t> </a:t>
            </a:r>
            <a:r>
              <a:rPr lang="es-AR" dirty="0" err="1" smtClean="0"/>
              <a:t>culling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Iluminación por vértice (</a:t>
            </a:r>
            <a:r>
              <a:rPr lang="es-AR" dirty="0" err="1" smtClean="0"/>
              <a:t>Vertex</a:t>
            </a:r>
            <a:r>
              <a:rPr lang="es-AR" dirty="0" smtClean="0"/>
              <a:t> </a:t>
            </a:r>
            <a:r>
              <a:rPr lang="es-AR" dirty="0" err="1" smtClean="0"/>
              <a:t>shading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Proyección</a:t>
            </a:r>
          </a:p>
          <a:p>
            <a:pPr lvl="1"/>
            <a:r>
              <a:rPr lang="es-AR" dirty="0" err="1" smtClean="0"/>
              <a:t>Backface</a:t>
            </a:r>
            <a:r>
              <a:rPr lang="es-AR" dirty="0" smtClean="0"/>
              <a:t> </a:t>
            </a:r>
            <a:r>
              <a:rPr lang="es-AR" dirty="0" err="1" smtClean="0"/>
              <a:t>culling</a:t>
            </a:r>
            <a:endParaRPr lang="es-AR" dirty="0" smtClean="0"/>
          </a:p>
          <a:p>
            <a:pPr lvl="1"/>
            <a:r>
              <a:rPr lang="es-AR" dirty="0" smtClean="0"/>
              <a:t>Recorte (</a:t>
            </a:r>
            <a:r>
              <a:rPr lang="es-AR" dirty="0" err="1" smtClean="0"/>
              <a:t>Clipping</a:t>
            </a:r>
            <a:r>
              <a:rPr lang="es-AR" dirty="0" smtClean="0"/>
              <a:t>)</a:t>
            </a:r>
            <a:br>
              <a:rPr lang="es-AR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Render</a:t>
            </a:r>
            <a:r>
              <a:rPr lang="es-AR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Rastering</a:t>
            </a:r>
            <a:endParaRPr lang="es-AR" dirty="0" smtClean="0"/>
          </a:p>
          <a:p>
            <a:pPr lvl="1"/>
            <a:r>
              <a:rPr lang="es-AR" dirty="0" smtClean="0"/>
              <a:t>Ocultamiento por buffer de profundidad (Z-Buffer </a:t>
            </a:r>
            <a:r>
              <a:rPr lang="es-AR" dirty="0" err="1" smtClean="0"/>
              <a:t>occlusion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Mapeo de texturas (</a:t>
            </a:r>
            <a:r>
              <a:rPr lang="es-AR" dirty="0" err="1" smtClean="0"/>
              <a:t>Texturing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Iluminación por píxel (Pixel </a:t>
            </a:r>
            <a:r>
              <a:rPr lang="es-AR" dirty="0" err="1" smtClean="0"/>
              <a:t>shading</a:t>
            </a:r>
            <a:r>
              <a:rPr lang="es-AR" dirty="0" smtClean="0"/>
              <a:t>)</a:t>
            </a:r>
          </a:p>
          <a:p>
            <a:pPr lvl="1"/>
            <a:r>
              <a:rPr lang="es-AR" dirty="0" err="1" smtClean="0"/>
              <a:t>Frame</a:t>
            </a:r>
            <a:r>
              <a:rPr lang="es-AR" dirty="0" smtClean="0"/>
              <a:t> buffer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Game</a:t>
            </a:r>
            <a:r>
              <a:rPr lang="es-AR" dirty="0" smtClean="0"/>
              <a:t> Time y FPS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Game</a:t>
            </a:r>
            <a:r>
              <a:rPr lang="es-AR" dirty="0" smtClean="0"/>
              <a:t> Time</a:t>
            </a:r>
          </a:p>
          <a:p>
            <a:r>
              <a:rPr lang="es-AR" dirty="0" err="1" smtClean="0"/>
              <a:t>Frames</a:t>
            </a:r>
            <a:endParaRPr lang="es-AR" dirty="0" smtClean="0"/>
          </a:p>
          <a:p>
            <a:r>
              <a:rPr lang="es-AR" dirty="0" smtClean="0"/>
              <a:t>FPS</a:t>
            </a:r>
          </a:p>
          <a:p>
            <a:r>
              <a:rPr lang="es-AR" dirty="0" smtClean="0"/>
              <a:t>Independencia entre </a:t>
            </a:r>
            <a:r>
              <a:rPr lang="es-AR" dirty="0" err="1" smtClean="0"/>
              <a:t>Game</a:t>
            </a:r>
            <a:r>
              <a:rPr lang="es-AR" dirty="0" smtClean="0"/>
              <a:t> Time y FPS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Iluminación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Ambiental</a:t>
            </a:r>
          </a:p>
          <a:p>
            <a:r>
              <a:rPr lang="es-AR" dirty="0" smtClean="0"/>
              <a:t>Difusa</a:t>
            </a:r>
          </a:p>
          <a:p>
            <a:r>
              <a:rPr lang="es-AR" dirty="0" smtClean="0"/>
              <a:t>Especular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714488"/>
            <a:ext cx="516909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67175"/>
            <a:ext cx="80772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1500174"/>
            <a:ext cx="42576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2643174" y="3500438"/>
            <a:ext cx="3343275" cy="3209925"/>
            <a:chOff x="1500166" y="3357562"/>
            <a:chExt cx="3343275" cy="3209925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00166" y="3357562"/>
              <a:ext cx="3343275" cy="3209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500166" y="6143644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 smtClean="0"/>
                <a:t>Luz puntual</a:t>
              </a:r>
              <a:endParaRPr lang="en-US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Fuentes de Luz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Luz ambiente</a:t>
            </a:r>
          </a:p>
          <a:p>
            <a:r>
              <a:rPr lang="es-AR" dirty="0" smtClean="0"/>
              <a:t>Luz puntual (Point light)</a:t>
            </a:r>
          </a:p>
          <a:p>
            <a:r>
              <a:rPr lang="es-AR" dirty="0" smtClean="0"/>
              <a:t>Luz direccional</a:t>
            </a:r>
          </a:p>
          <a:p>
            <a:r>
              <a:rPr lang="es-AR" dirty="0" err="1" smtClean="0"/>
              <a:t>Spot</a:t>
            </a:r>
            <a:r>
              <a:rPr lang="es-AR" dirty="0" smtClean="0"/>
              <a:t> light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75090" y="414338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 smtClean="0"/>
              <a:t>Spot</a:t>
            </a:r>
            <a:r>
              <a:rPr lang="es-AR" b="1" dirty="0" smtClean="0"/>
              <a:t> light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Texturas y Materiales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Texels</a:t>
            </a:r>
            <a:endParaRPr lang="es-AR" dirty="0" smtClean="0"/>
          </a:p>
          <a:p>
            <a:r>
              <a:rPr lang="es-AR" dirty="0" smtClean="0"/>
              <a:t>Mapeo </a:t>
            </a:r>
            <a:r>
              <a:rPr lang="es-AR" dirty="0" smtClean="0"/>
              <a:t>de Texturas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785926"/>
            <a:ext cx="3959225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000372"/>
            <a:ext cx="389288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4572000" y="1571612"/>
            <a:ext cx="4572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Texturas y Materiales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Material</a:t>
            </a:r>
          </a:p>
          <a:p>
            <a:pPr lvl="1"/>
            <a:r>
              <a:rPr lang="es-AR" dirty="0" err="1" smtClean="0"/>
              <a:t>Shading</a:t>
            </a:r>
            <a:endParaRPr lang="es-AR" dirty="0" smtClean="0"/>
          </a:p>
          <a:p>
            <a:pPr lvl="1"/>
            <a:r>
              <a:rPr lang="es-AR" dirty="0" smtClean="0"/>
              <a:t>Componentes</a:t>
            </a:r>
          </a:p>
          <a:p>
            <a:pPr lvl="2"/>
            <a:r>
              <a:rPr lang="es-AR" dirty="0" smtClean="0"/>
              <a:t>Color de Ambiente (</a:t>
            </a:r>
            <a:r>
              <a:rPr lang="es-AR" dirty="0" err="1" smtClean="0"/>
              <a:t>Ambient</a:t>
            </a:r>
            <a:r>
              <a:rPr lang="es-AR" dirty="0" smtClean="0"/>
              <a:t> color)</a:t>
            </a:r>
          </a:p>
          <a:p>
            <a:pPr lvl="2"/>
            <a:r>
              <a:rPr lang="es-AR" dirty="0" smtClean="0"/>
              <a:t>Color de difusión (</a:t>
            </a:r>
            <a:r>
              <a:rPr lang="es-AR" dirty="0" err="1" smtClean="0"/>
              <a:t>Diffuse</a:t>
            </a:r>
            <a:r>
              <a:rPr lang="es-AR" dirty="0" smtClean="0"/>
              <a:t> color)</a:t>
            </a:r>
          </a:p>
          <a:p>
            <a:pPr lvl="2"/>
            <a:r>
              <a:rPr lang="es-AR" dirty="0" smtClean="0"/>
              <a:t>Color de emisión (</a:t>
            </a:r>
            <a:r>
              <a:rPr lang="es-AR" dirty="0" err="1" smtClean="0"/>
              <a:t>Emissive</a:t>
            </a:r>
            <a:r>
              <a:rPr lang="es-AR" dirty="0" smtClean="0"/>
              <a:t> color)</a:t>
            </a:r>
          </a:p>
          <a:p>
            <a:pPr lvl="2"/>
            <a:r>
              <a:rPr lang="es-AR" dirty="0" smtClean="0"/>
              <a:t>Color especular (</a:t>
            </a:r>
            <a:r>
              <a:rPr lang="es-AR" dirty="0" err="1" smtClean="0"/>
              <a:t>Specular</a:t>
            </a:r>
            <a:r>
              <a:rPr lang="es-AR" dirty="0" smtClean="0"/>
              <a:t> color)</a:t>
            </a:r>
          </a:p>
          <a:p>
            <a:pPr lvl="2"/>
            <a:r>
              <a:rPr lang="es-AR" dirty="0" err="1" smtClean="0"/>
              <a:t>Brillosidad</a:t>
            </a:r>
            <a:r>
              <a:rPr lang="es-AR" dirty="0" smtClean="0"/>
              <a:t> (</a:t>
            </a:r>
            <a:r>
              <a:rPr lang="es-AR" dirty="0" err="1" smtClean="0"/>
              <a:t>Shininess</a:t>
            </a:r>
            <a:r>
              <a:rPr lang="es-AR" dirty="0" smtClean="0"/>
              <a:t>)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0284" y="2500306"/>
            <a:ext cx="5785883" cy="4151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un Modelo 3D?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Abstracción Matemática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err="1" smtClean="0"/>
              <a:t>Rendering</a:t>
            </a:r>
            <a:endParaRPr lang="es-AR" dirty="0" smtClean="0"/>
          </a:p>
          <a:p>
            <a:pPr lvl="1"/>
            <a:r>
              <a:rPr lang="es-AR" dirty="0" smtClean="0"/>
              <a:t>Pre-</a:t>
            </a:r>
            <a:r>
              <a:rPr lang="es-AR" dirty="0" err="1" smtClean="0"/>
              <a:t>rendering</a:t>
            </a:r>
            <a:endParaRPr lang="es-AR" dirty="0" smtClean="0"/>
          </a:p>
          <a:p>
            <a:pPr lvl="1"/>
            <a:r>
              <a:rPr lang="es-AR" dirty="0" smtClean="0"/>
              <a:t>Real-time </a:t>
            </a:r>
            <a:r>
              <a:rPr lang="es-AR" dirty="0" err="1" smtClean="0"/>
              <a:t>rendering</a:t>
            </a:r>
            <a:endParaRPr lang="es-AR" dirty="0" smtClean="0"/>
          </a:p>
          <a:p>
            <a:pPr>
              <a:buNone/>
            </a:pP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Skyboxes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41338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786190"/>
            <a:ext cx="41148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ent Arrow 6"/>
          <p:cNvSpPr/>
          <p:nvPr/>
        </p:nvSpPr>
        <p:spPr>
          <a:xfrm rot="10800000" flipH="1">
            <a:off x="2643174" y="5000636"/>
            <a:ext cx="1643074" cy="85725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Librerías Gráficas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214554"/>
            <a:ext cx="356453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500438"/>
            <a:ext cx="2952771" cy="2214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3500430" y="3714752"/>
            <a:ext cx="138182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VS</a:t>
            </a:r>
            <a:endParaRPr lang="en-US" sz="6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lum bright="24000"/>
          </a:blip>
          <a:srcRect/>
          <a:stretch>
            <a:fillRect/>
          </a:stretch>
        </p:blipFill>
        <p:spPr bwMode="auto">
          <a:xfrm>
            <a:off x="4357686" y="2285992"/>
            <a:ext cx="4357718" cy="4067712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Sistemas de Coordenadas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Sistema de coordenadas cartesianas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Necesidad de múltiples sistemas de coordenadas</a:t>
            </a:r>
          </a:p>
          <a:p>
            <a:endParaRPr lang="es-AR" dirty="0" smtClean="0"/>
          </a:p>
          <a:p>
            <a:pPr>
              <a:buNone/>
            </a:pP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Sistemas de Coordenadas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Tipos</a:t>
            </a:r>
          </a:p>
          <a:p>
            <a:pPr lvl="1"/>
            <a:r>
              <a:rPr lang="es-AR" dirty="0" smtClean="0"/>
              <a:t>Sentido relativo de los ejes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357562"/>
            <a:ext cx="3529007" cy="325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357562"/>
            <a:ext cx="3500462" cy="324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215074" y="2928934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De mano derecha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928934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De mano izquierda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Sistemas de Coordenadas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Espacio de Objeto (</a:t>
            </a:r>
            <a:r>
              <a:rPr lang="es-AR" dirty="0" err="1" smtClean="0"/>
              <a:t>Object</a:t>
            </a:r>
            <a:r>
              <a:rPr lang="es-AR" dirty="0" smtClean="0"/>
              <a:t> </a:t>
            </a:r>
            <a:r>
              <a:rPr lang="es-AR" dirty="0" err="1" smtClean="0"/>
              <a:t>Space</a:t>
            </a:r>
            <a:r>
              <a:rPr lang="es-AR" dirty="0" smtClean="0"/>
              <a:t>)</a:t>
            </a:r>
          </a:p>
          <a:p>
            <a:r>
              <a:rPr lang="es-AR" dirty="0" smtClean="0"/>
              <a:t>Espacio de Mundo (</a:t>
            </a:r>
            <a:r>
              <a:rPr lang="es-AR" dirty="0" err="1" smtClean="0"/>
              <a:t>World</a:t>
            </a:r>
            <a:r>
              <a:rPr lang="es-AR" dirty="0" smtClean="0"/>
              <a:t> </a:t>
            </a:r>
            <a:r>
              <a:rPr lang="es-AR" dirty="0" err="1" smtClean="0"/>
              <a:t>Space</a:t>
            </a:r>
            <a:r>
              <a:rPr lang="es-AR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357562"/>
            <a:ext cx="6072230" cy="2808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Figuras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Vértices, segmentos y polígonos</a:t>
            </a:r>
          </a:p>
          <a:p>
            <a:r>
              <a:rPr lang="es-AR" dirty="0" smtClean="0"/>
              <a:t>Triángulos y mallas (</a:t>
            </a:r>
            <a:r>
              <a:rPr lang="es-AR" dirty="0" err="1" smtClean="0"/>
              <a:t>Mesh</a:t>
            </a:r>
            <a:r>
              <a:rPr lang="es-AR" dirty="0" smtClean="0"/>
              <a:t>)</a:t>
            </a:r>
          </a:p>
          <a:p>
            <a:r>
              <a:rPr lang="es-AR" dirty="0" smtClean="0"/>
              <a:t>Caras</a:t>
            </a:r>
          </a:p>
          <a:p>
            <a:pPr lvl="1"/>
            <a:r>
              <a:rPr lang="es-AR" dirty="0" err="1" smtClean="0"/>
              <a:t>Face</a:t>
            </a:r>
            <a:r>
              <a:rPr lang="es-AR" dirty="0" smtClean="0"/>
              <a:t> y </a:t>
            </a:r>
            <a:r>
              <a:rPr lang="es-AR" dirty="0" err="1" smtClean="0"/>
              <a:t>backface</a:t>
            </a:r>
            <a:endParaRPr lang="es-AR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3000372"/>
            <a:ext cx="3852866" cy="321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000504"/>
            <a:ext cx="2409825" cy="22288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000504"/>
            <a:ext cx="5300663" cy="263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29058" y="1857364"/>
            <a:ext cx="49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Vistas y Cámaras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Cámara</a:t>
            </a:r>
          </a:p>
          <a:p>
            <a:pPr lvl="1"/>
            <a:r>
              <a:rPr lang="es-AR" dirty="0" smtClean="0"/>
              <a:t>Posición, dirección</a:t>
            </a:r>
          </a:p>
          <a:p>
            <a:pPr lvl="1"/>
            <a:r>
              <a:rPr lang="es-AR" dirty="0" smtClean="0"/>
              <a:t>Up-vector</a:t>
            </a:r>
          </a:p>
          <a:p>
            <a:r>
              <a:rPr lang="es-AR" dirty="0" err="1" smtClean="0"/>
              <a:t>Viewport</a:t>
            </a:r>
            <a:endParaRPr lang="es-AR" dirty="0" smtClean="0"/>
          </a:p>
          <a:p>
            <a:r>
              <a:rPr lang="es-AR" dirty="0" smtClean="0"/>
              <a:t>View </a:t>
            </a:r>
            <a:r>
              <a:rPr lang="es-AR" dirty="0" err="1" smtClean="0"/>
              <a:t>frustum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Display</a:t>
            </a:r>
            <a:r>
              <a:rPr lang="es-AR" dirty="0" smtClean="0"/>
              <a:t> de un Modelo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Coordenadas locales y globales</a:t>
            </a:r>
          </a:p>
          <a:p>
            <a:r>
              <a:rPr lang="es-AR" dirty="0" smtClean="0"/>
              <a:t>Transformación y proyección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143248"/>
            <a:ext cx="4589463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644961"/>
            <a:ext cx="3559171" cy="26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91027" y="2643182"/>
            <a:ext cx="4752973" cy="40791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Transformaciones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Traslación, rotación y escala</a:t>
            </a:r>
          </a:p>
          <a:p>
            <a:r>
              <a:rPr lang="es-AR" dirty="0" smtClean="0"/>
              <a:t>Transformaciones afines (</a:t>
            </a:r>
            <a:r>
              <a:rPr lang="es-AR" dirty="0" err="1" smtClean="0"/>
              <a:t>Affine</a:t>
            </a:r>
            <a:r>
              <a:rPr lang="es-AR" dirty="0" smtClean="0"/>
              <a:t> </a:t>
            </a:r>
            <a:r>
              <a:rPr lang="es-AR" dirty="0" err="1" smtClean="0"/>
              <a:t>Transform</a:t>
            </a:r>
            <a:r>
              <a:rPr lang="es-AR" dirty="0" smtClean="0"/>
              <a:t>)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000372"/>
            <a:ext cx="387126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714884"/>
            <a:ext cx="2500330" cy="145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253</TotalTime>
  <Words>259</Words>
  <Application>Microsoft Office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Programación 3D</vt:lpstr>
      <vt:lpstr>¿Qué es un Modelo 3D?</vt:lpstr>
      <vt:lpstr>Sistemas de Coordenadas</vt:lpstr>
      <vt:lpstr>Sistemas de Coordenadas</vt:lpstr>
      <vt:lpstr>Sistemas de Coordenadas</vt:lpstr>
      <vt:lpstr>Figuras 3D</vt:lpstr>
      <vt:lpstr>Vistas y Cámaras</vt:lpstr>
      <vt:lpstr>Display de un Modelo 3D</vt:lpstr>
      <vt:lpstr>Transformaciones</vt:lpstr>
      <vt:lpstr>Proyecciones</vt:lpstr>
      <vt:lpstr>Proyecciones</vt:lpstr>
      <vt:lpstr>Pipeline Gráfico</vt:lpstr>
      <vt:lpstr>Render Pipeline</vt:lpstr>
      <vt:lpstr>Render Pipeline</vt:lpstr>
      <vt:lpstr>Game Time y FPS</vt:lpstr>
      <vt:lpstr>Iluminación</vt:lpstr>
      <vt:lpstr>Fuentes de Luz</vt:lpstr>
      <vt:lpstr>Texturas y Materiales</vt:lpstr>
      <vt:lpstr>Texturas y Materiales</vt:lpstr>
      <vt:lpstr>Skyboxes</vt:lpstr>
      <vt:lpstr>Librerías Gráficas</vt:lpstr>
    </vt:vector>
  </TitlesOfParts>
  <Company>BEA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j3dEngine</dc:title>
  <dc:creator>Ignacio Rodriguez</dc:creator>
  <cp:lastModifiedBy>Pablo </cp:lastModifiedBy>
  <cp:revision>33</cp:revision>
  <dcterms:created xsi:type="dcterms:W3CDTF">2007-03-26T23:46:38Z</dcterms:created>
  <dcterms:modified xsi:type="dcterms:W3CDTF">2007-03-29T03:15:16Z</dcterms:modified>
</cp:coreProperties>
</file>