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79" r:id="rId2"/>
    <p:sldId id="280" r:id="rId3"/>
    <p:sldId id="281" r:id="rId4"/>
    <p:sldId id="282" r:id="rId5"/>
    <p:sldId id="283" r:id="rId6"/>
    <p:sldId id="284" r:id="rId7"/>
    <p:sldId id="287" r:id="rId8"/>
    <p:sldId id="285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2" r:id="rId24"/>
    <p:sldId id="303" r:id="rId25"/>
    <p:sldId id="304" r:id="rId26"/>
    <p:sldId id="308" r:id="rId27"/>
    <p:sldId id="305" r:id="rId28"/>
    <p:sldId id="306" r:id="rId29"/>
    <p:sldId id="30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50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812C2-A8AF-4744-8062-0CC3280E3ED1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32DD-A893-4EA8-98D8-80D8D2C85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47E67A-D6CF-401E-8E00-3E8CFFC70C48}" type="datetimeFigureOut">
              <a:rPr lang="en-US" smtClean="0"/>
              <a:pPr/>
              <a:t>3/29/2007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j3dEngine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Librerías </a:t>
            </a:r>
            <a:r>
              <a:rPr lang="es-AR" dirty="0" err="1" smtClean="0"/>
              <a:t>third-party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Xith3D</a:t>
            </a:r>
          </a:p>
          <a:p>
            <a:endParaRPr lang="es-AR" dirty="0" smtClean="0"/>
          </a:p>
          <a:p>
            <a:r>
              <a:rPr lang="es-AR" dirty="0" err="1" smtClean="0"/>
              <a:t>OpenMali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HIAL</a:t>
            </a:r>
          </a:p>
          <a:p>
            <a:endParaRPr lang="es-AR" dirty="0" smtClean="0"/>
          </a:p>
          <a:p>
            <a:r>
              <a:rPr lang="es-AR" dirty="0" err="1" smtClean="0"/>
              <a:t>Jogl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JAXB</a:t>
            </a:r>
          </a:p>
          <a:p>
            <a:endParaRPr lang="es-AR" dirty="0" smtClean="0"/>
          </a:p>
          <a:p>
            <a:r>
              <a:rPr lang="es-AR" dirty="0" err="1" smtClean="0"/>
              <a:t>JUnit</a:t>
            </a:r>
            <a:endParaRPr lang="es-AR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928802"/>
            <a:ext cx="36576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10000"/>
          </a:blip>
          <a:stretch>
            <a:fillRect/>
          </a:stretch>
        </p:blipFill>
        <p:spPr bwMode="auto">
          <a:xfrm>
            <a:off x="6143636" y="3929066"/>
            <a:ext cx="21336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4429132"/>
            <a:ext cx="165464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- Módulos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725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Módulo </a:t>
            </a:r>
            <a:r>
              <a:rPr lang="es-AR" dirty="0" err="1" smtClean="0"/>
              <a:t>CoreObjects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1744" y="1563674"/>
            <a:ext cx="858355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Módulo </a:t>
            </a:r>
            <a:r>
              <a:rPr lang="es-AR" dirty="0" err="1" smtClean="0"/>
              <a:t>CoreObjects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GameObject</a:t>
            </a:r>
            <a:endParaRPr lang="es-AR" dirty="0" smtClean="0"/>
          </a:p>
          <a:p>
            <a:pPr lvl="1"/>
            <a:r>
              <a:rPr lang="es-AR" dirty="0" err="1" smtClean="0"/>
              <a:t>StaticGameObject</a:t>
            </a:r>
            <a:r>
              <a:rPr lang="es-AR" dirty="0" smtClean="0"/>
              <a:t> y </a:t>
            </a:r>
            <a:r>
              <a:rPr lang="es-AR" dirty="0" err="1" smtClean="0"/>
              <a:t>DynamicGameObject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World</a:t>
            </a:r>
            <a:r>
              <a:rPr lang="es-AR" dirty="0" smtClean="0"/>
              <a:t>, Camera, Player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GameObjectManager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Geometry</a:t>
            </a:r>
            <a:r>
              <a:rPr lang="es-AR" dirty="0" smtClean="0"/>
              <a:t> y </a:t>
            </a:r>
            <a:r>
              <a:rPr lang="es-AR" dirty="0" err="1" smtClean="0"/>
              <a:t>SpatialObject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Módulo </a:t>
            </a:r>
            <a:r>
              <a:rPr lang="es-AR" dirty="0" err="1" smtClean="0"/>
              <a:t>CoreObjects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State</a:t>
            </a:r>
            <a:endParaRPr lang="es-AR" dirty="0" smtClean="0"/>
          </a:p>
          <a:p>
            <a:pPr lvl="1"/>
            <a:r>
              <a:rPr lang="es-AR" dirty="0" err="1" smtClean="0"/>
              <a:t>DynamicObjectState</a:t>
            </a:r>
            <a:endParaRPr lang="es-AR" dirty="0" smtClean="0"/>
          </a:p>
          <a:p>
            <a:pPr lvl="1"/>
            <a:r>
              <a:rPr lang="es-AR" dirty="0" err="1" smtClean="0"/>
              <a:t>Behavior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MovementController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CoreObjects</a:t>
            </a:r>
            <a:r>
              <a:rPr lang="es-AR" dirty="0" smtClean="0"/>
              <a:t> – XML de un </a:t>
            </a:r>
            <a:r>
              <a:rPr lang="es-AR" dirty="0" err="1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8358246" cy="5016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MyWorld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worldObjects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entry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&gt;dynamicObject1&lt;/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dynamicGameObject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=“…"&gt;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&gt;dynamicObject1&lt;/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initialState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&gt;dObject1_state1&lt;/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initialState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gameObjectStates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            …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geometry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xsi:type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modelAdapterGeometry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" 						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precomputedModel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="false"&gt;			&lt;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modelFilePath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modelFilePath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geometry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entry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worldObjects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Módulo </a:t>
            </a:r>
            <a:r>
              <a:rPr lang="es-AR" dirty="0" err="1" smtClean="0"/>
              <a:t>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44" y="1500174"/>
            <a:ext cx="9001156" cy="51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Módulo </a:t>
            </a:r>
            <a:r>
              <a:rPr lang="es-AR" dirty="0" err="1" smtClean="0"/>
              <a:t>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err="1" smtClean="0"/>
              <a:t>Processor</a:t>
            </a:r>
            <a:endParaRPr lang="es-AR" dirty="0" smtClean="0"/>
          </a:p>
          <a:p>
            <a:pPr lvl="1"/>
            <a:r>
              <a:rPr lang="es-AR" dirty="0" err="1" smtClean="0"/>
              <a:t>InputProcessor</a:t>
            </a:r>
            <a:r>
              <a:rPr lang="es-AR" dirty="0" smtClean="0"/>
              <a:t>, </a:t>
            </a:r>
            <a:r>
              <a:rPr lang="es-AR" dirty="0" err="1" smtClean="0"/>
              <a:t>RenderingProcessor</a:t>
            </a:r>
            <a:endParaRPr lang="es-AR" dirty="0" smtClean="0"/>
          </a:p>
          <a:p>
            <a:pPr lvl="1"/>
            <a:r>
              <a:rPr lang="es-AR" dirty="0" err="1" smtClean="0"/>
              <a:t>GameLogicProcessor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GameEvent</a:t>
            </a:r>
            <a:endParaRPr lang="es-AR" dirty="0" smtClean="0"/>
          </a:p>
          <a:p>
            <a:pPr lvl="1"/>
            <a:r>
              <a:rPr lang="es-AR" dirty="0" err="1" smtClean="0"/>
              <a:t>GameEventQueue</a:t>
            </a:r>
            <a:endParaRPr lang="es-AR" dirty="0" smtClean="0"/>
          </a:p>
          <a:p>
            <a:pPr lvl="1"/>
            <a:r>
              <a:rPr lang="es-AR" dirty="0" err="1" smtClean="0"/>
              <a:t>GameEventMulticaster</a:t>
            </a:r>
            <a:endParaRPr lang="es-AR" dirty="0" smtClean="0"/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Extensión mediante nuevos </a:t>
            </a:r>
            <a:r>
              <a:rPr lang="es-AR" dirty="0" err="1" smtClean="0"/>
              <a:t>Processor</a:t>
            </a:r>
            <a:r>
              <a:rPr lang="es-AR" dirty="0" smtClean="0"/>
              <a:t/>
            </a:r>
            <a:br>
              <a:rPr lang="es-AR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Processors</a:t>
            </a:r>
            <a:r>
              <a:rPr lang="es-AR" dirty="0" smtClean="0"/>
              <a:t> – XML de Ejecución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8358246" cy="4093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="1.0"?&gt;</a:t>
            </a:r>
          </a:p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processors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AR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processorGroup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="9"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1"&gt;</a:t>
            </a:r>
          </a:p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xxx.GameLogicProcessor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xxx.RenderingProcessor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processorGroup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AR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processorGroup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="7" 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2"&gt;</a:t>
            </a:r>
          </a:p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xxx.InputProcessor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processorGroup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AR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AR" sz="2000" b="1" dirty="0" err="1" smtClean="0">
                <a:latin typeface="Courier New" pitchFamily="49" charset="0"/>
                <a:cs typeface="Courier New" pitchFamily="49" charset="0"/>
              </a:rPr>
              <a:t>processors</a:t>
            </a:r>
            <a:r>
              <a:rPr lang="es-A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GameAction</a:t>
            </a:r>
            <a:r>
              <a:rPr lang="es-AR" dirty="0" smtClean="0"/>
              <a:t> API (GAPI)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6357982" cy="510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pPr lvl="1"/>
            <a:r>
              <a:rPr lang="es-AR" dirty="0" smtClean="0"/>
              <a:t>Real-time </a:t>
            </a:r>
            <a:r>
              <a:rPr lang="es-AR" dirty="0" err="1" smtClean="0"/>
              <a:t>rendering</a:t>
            </a:r>
            <a:r>
              <a:rPr lang="es-AR" dirty="0" smtClean="0"/>
              <a:t> de escenarios 3D</a:t>
            </a:r>
          </a:p>
          <a:p>
            <a:pPr lvl="1"/>
            <a:r>
              <a:rPr lang="es-AR" dirty="0" smtClean="0"/>
              <a:t>Verificar factibilidad de desarrollar </a:t>
            </a:r>
            <a:r>
              <a:rPr lang="es-AR" dirty="0" err="1" smtClean="0"/>
              <a:t>Engines</a:t>
            </a:r>
            <a:r>
              <a:rPr lang="es-AR" dirty="0" smtClean="0"/>
              <a:t> 3D en Java</a:t>
            </a:r>
          </a:p>
          <a:p>
            <a:pPr lvl="1"/>
            <a:r>
              <a:rPr lang="es-AR" dirty="0" smtClean="0"/>
              <a:t>Arquitectura flexible y extensible</a:t>
            </a:r>
          </a:p>
          <a:p>
            <a:pPr lvl="1"/>
            <a:r>
              <a:rPr lang="es-AR" dirty="0" smtClean="0"/>
              <a:t>Componentes </a:t>
            </a:r>
            <a:r>
              <a:rPr lang="es-AR" dirty="0" err="1" smtClean="0"/>
              <a:t>pluggeables</a:t>
            </a:r>
            <a:endParaRPr lang="es-AR" dirty="0" smtClean="0"/>
          </a:p>
          <a:p>
            <a:pPr lvl="1"/>
            <a:r>
              <a:rPr lang="es-AR" dirty="0" smtClean="0"/>
              <a:t>Interacción con el usuario</a:t>
            </a:r>
          </a:p>
          <a:p>
            <a:pPr lvl="1"/>
            <a:r>
              <a:rPr lang="es-AR" dirty="0" smtClean="0"/>
              <a:t>Comportamiento de objetos 3D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GameAction</a:t>
            </a:r>
            <a:r>
              <a:rPr lang="es-AR" dirty="0" smtClean="0"/>
              <a:t> API (GAPI)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Interfaz para programación de </a:t>
            </a:r>
            <a:r>
              <a:rPr lang="es-AR" dirty="0" err="1" smtClean="0"/>
              <a:t>Behaviors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GameAction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GameActions</a:t>
            </a:r>
            <a:r>
              <a:rPr lang="es-AR" dirty="0" smtClean="0"/>
              <a:t> (</a:t>
            </a:r>
            <a:r>
              <a:rPr lang="es-AR" i="1" dirty="0" err="1" smtClean="0"/>
              <a:t>Façade</a:t>
            </a:r>
            <a:r>
              <a:rPr lang="es-AR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j3dEngine en ejecución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9533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j3dEngine en ejecución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95337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j3dEngine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Evaluación de Arquitectura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389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57610"/>
                <a:gridCol w="447199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400" baseline="0" dirty="0" smtClean="0">
                          <a:solidFill>
                            <a:schemeClr val="tx1"/>
                          </a:solidFill>
                        </a:rPr>
                        <a:t>Objetivos</a:t>
                      </a:r>
                      <a:endParaRPr 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baseline="0" dirty="0" smtClean="0">
                          <a:solidFill>
                            <a:schemeClr val="tx1"/>
                          </a:solidFill>
                        </a:rPr>
                        <a:t>Resultados</a:t>
                      </a:r>
                      <a:endParaRPr 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Real-time </a:t>
                      </a:r>
                      <a:r>
                        <a:rPr lang="es-AR" sz="2400" dirty="0" err="1" smtClean="0"/>
                        <a:t>Rendering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Exitoso gracias al uso de Xith3D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Desarrollo en Java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Factible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Flexible y extensible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AR" sz="2400" dirty="0" smtClean="0"/>
                        <a:t>Fácil configuración (XML)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s-AR" sz="2400" dirty="0" err="1" smtClean="0"/>
                        <a:t>Processors</a:t>
                      </a:r>
                      <a:r>
                        <a:rPr lang="es-AR" sz="2400" dirty="0" smtClean="0"/>
                        <a:t> </a:t>
                      </a:r>
                      <a:r>
                        <a:rPr lang="es-AR" sz="2400" dirty="0" err="1" smtClean="0"/>
                        <a:t>pluggeables</a:t>
                      </a:r>
                      <a:endParaRPr lang="es-AR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Interacción</a:t>
                      </a:r>
                      <a:r>
                        <a:rPr lang="es-AR" sz="2400" baseline="0" dirty="0" smtClean="0"/>
                        <a:t> con el usuario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HIAL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Configurable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XML para configuración de </a:t>
                      </a:r>
                      <a:r>
                        <a:rPr lang="es-AR" sz="2400" dirty="0" err="1" smtClean="0"/>
                        <a:t>Worlds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Portable, Java + </a:t>
                      </a:r>
                      <a:r>
                        <a:rPr lang="es-AR" sz="2400" dirty="0" err="1" smtClean="0"/>
                        <a:t>OpenGL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No</a:t>
                      </a:r>
                      <a:r>
                        <a:rPr lang="es-AR" sz="2400" baseline="0" dirty="0" smtClean="0"/>
                        <a:t> necesita </a:t>
                      </a:r>
                      <a:r>
                        <a:rPr lang="es-AR" sz="2400" baseline="0" dirty="0" err="1" smtClean="0"/>
                        <a:t>recompilación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err="1" smtClean="0"/>
                        <a:t>Multithreading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Configurable por XML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 a futuro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Engine</a:t>
            </a:r>
            <a:r>
              <a:rPr lang="es-AR" dirty="0" smtClean="0"/>
              <a:t> de Física</a:t>
            </a:r>
          </a:p>
          <a:p>
            <a:r>
              <a:rPr lang="es-AR" dirty="0" err="1" smtClean="0"/>
              <a:t>Engine</a:t>
            </a:r>
            <a:r>
              <a:rPr lang="es-AR" dirty="0" smtClean="0"/>
              <a:t> de Scripting</a:t>
            </a:r>
          </a:p>
          <a:p>
            <a:r>
              <a:rPr lang="es-AR" dirty="0" err="1" smtClean="0"/>
              <a:t>Engine</a:t>
            </a:r>
            <a:r>
              <a:rPr lang="es-AR" dirty="0" smtClean="0"/>
              <a:t> de Inteligencia Artificial</a:t>
            </a:r>
          </a:p>
          <a:p>
            <a:r>
              <a:rPr lang="es-AR" dirty="0" smtClean="0"/>
              <a:t>Mapas</a:t>
            </a:r>
          </a:p>
          <a:p>
            <a:r>
              <a:rPr lang="es-AR" dirty="0" smtClean="0"/>
              <a:t>Audio/Video</a:t>
            </a:r>
          </a:p>
          <a:p>
            <a:r>
              <a:rPr lang="es-AR" dirty="0" err="1" smtClean="0"/>
              <a:t>Networking</a:t>
            </a:r>
            <a:endParaRPr lang="es-AR" dirty="0" smtClean="0"/>
          </a:p>
          <a:p>
            <a:r>
              <a:rPr lang="es-AR" dirty="0" smtClean="0"/>
              <a:t>Optimizaciones de rendimiento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>
                <a:latin typeface="Arial" pitchFamily="34" charset="0"/>
                <a:cs typeface="Arial" pitchFamily="34" charset="0"/>
              </a:rPr>
              <a:t>Libros</a:t>
            </a:r>
          </a:p>
          <a:p>
            <a:pPr lvl="1">
              <a:spcBef>
                <a:spcPts val="1200"/>
              </a:spcBef>
            </a:pPr>
            <a:r>
              <a:rPr lang="es-AR" sz="2000" dirty="0" smtClean="0">
                <a:latin typeface="Arial" pitchFamily="34" charset="0"/>
                <a:cs typeface="Arial" pitchFamily="34" charset="0"/>
              </a:rPr>
              <a:t>Finney, 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3D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Game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Programming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Premier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Press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2004</a:t>
            </a:r>
          </a:p>
          <a:p>
            <a:pPr lvl="1">
              <a:spcBef>
                <a:spcPts val="1200"/>
              </a:spcBef>
            </a:pP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Zerbst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Duvel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3D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Game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Engine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Programming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Premier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Press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2004</a:t>
            </a:r>
          </a:p>
          <a:p>
            <a:pPr lvl="1">
              <a:spcBef>
                <a:spcPts val="1200"/>
              </a:spcBef>
            </a:pP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Eberly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3D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Game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Engine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Architecture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Morgan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Kauffman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2005</a:t>
            </a:r>
          </a:p>
          <a:p>
            <a:pPr lvl="1">
              <a:spcBef>
                <a:spcPts val="1200"/>
              </a:spcBef>
            </a:pP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Davison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Killer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Game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Programming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in Java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O’Reilly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2005</a:t>
            </a:r>
          </a:p>
          <a:p>
            <a:pPr lvl="1">
              <a:spcBef>
                <a:spcPts val="1200"/>
              </a:spcBef>
            </a:pP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Brackeen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Barker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Wanhelsuwé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Games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in Java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New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Riders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 Publishing, 2003</a:t>
            </a:r>
          </a:p>
          <a:p>
            <a:pPr lvl="1">
              <a:spcBef>
                <a:spcPts val="1200"/>
              </a:spcBef>
            </a:pP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Dunn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Parberry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3D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Math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Primer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Wordware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 Publishing, 2002</a:t>
            </a:r>
          </a:p>
          <a:p>
            <a:pPr lvl="1">
              <a:spcBef>
                <a:spcPts val="1200"/>
              </a:spcBef>
            </a:pP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Dempski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Realtime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Rendering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s-AR" sz="2000" i="1" dirty="0" err="1" smtClean="0">
                <a:latin typeface="Arial" pitchFamily="34" charset="0"/>
                <a:cs typeface="Arial" pitchFamily="34" charset="0"/>
              </a:rPr>
              <a:t>DirectX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Premier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Press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2002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Referencias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3500" u="sng" dirty="0" smtClean="0">
                <a:latin typeface="Arial" pitchFamily="34" charset="0"/>
              </a:rPr>
              <a:t>Artículos</a:t>
            </a:r>
            <a:r>
              <a:rPr lang="es-AR" u="sng" dirty="0" smtClean="0">
                <a:latin typeface="Arial" pitchFamily="34" charset="0"/>
              </a:rPr>
              <a:t> y </a:t>
            </a:r>
            <a:r>
              <a:rPr lang="es-AR" u="sng" dirty="0" err="1" smtClean="0">
                <a:latin typeface="Arial" pitchFamily="34" charset="0"/>
              </a:rPr>
              <a:t>Papers</a:t>
            </a:r>
            <a:endParaRPr lang="es-AR" u="sng" dirty="0" smtClean="0">
              <a:latin typeface="Arial" pitchFamily="34" charset="0"/>
            </a:endParaRPr>
          </a:p>
          <a:p>
            <a:pPr lvl="1">
              <a:spcBef>
                <a:spcPts val="1800"/>
              </a:spcBef>
            </a:pPr>
            <a:r>
              <a:rPr lang="es-AR" sz="2200" dirty="0" smtClean="0">
                <a:latin typeface="Arial" pitchFamily="34" charset="0"/>
              </a:rPr>
              <a:t>Gonzales </a:t>
            </a:r>
            <a:r>
              <a:rPr lang="es-AR" sz="2200" dirty="0" err="1" smtClean="0">
                <a:latin typeface="Arial" pitchFamily="34" charset="0"/>
              </a:rPr>
              <a:t>Clua</a:t>
            </a:r>
            <a:r>
              <a:rPr lang="es-AR" sz="2200" dirty="0" smtClean="0">
                <a:latin typeface="Arial" pitchFamily="34" charset="0"/>
              </a:rPr>
              <a:t>, </a:t>
            </a:r>
            <a:r>
              <a:rPr lang="es-AR" sz="2200" dirty="0" err="1" smtClean="0">
                <a:latin typeface="Arial" pitchFamily="34" charset="0"/>
              </a:rPr>
              <a:t>Bittencourt</a:t>
            </a:r>
            <a:r>
              <a:rPr lang="es-AR" sz="2200" dirty="0" smtClean="0">
                <a:latin typeface="Arial" pitchFamily="34" charset="0"/>
              </a:rPr>
              <a:t>, </a:t>
            </a:r>
            <a:r>
              <a:rPr lang="es-AR" sz="2200" i="1" dirty="0" smtClean="0">
                <a:latin typeface="Arial" pitchFamily="34" charset="0"/>
              </a:rPr>
              <a:t>Desenvolvimiento de </a:t>
            </a:r>
            <a:r>
              <a:rPr lang="es-AR" sz="2200" i="1" dirty="0" err="1" smtClean="0">
                <a:latin typeface="Arial" pitchFamily="34" charset="0"/>
              </a:rPr>
              <a:t>Jogos</a:t>
            </a:r>
            <a:r>
              <a:rPr lang="es-AR" sz="2200" i="1" dirty="0" smtClean="0">
                <a:latin typeface="Arial" pitchFamily="34" charset="0"/>
              </a:rPr>
              <a:t> 3D</a:t>
            </a:r>
            <a:r>
              <a:rPr lang="es-AR" sz="2200" dirty="0" smtClean="0">
                <a:latin typeface="Arial" pitchFamily="34" charset="0"/>
              </a:rPr>
              <a:t>, PUC Rio</a:t>
            </a:r>
          </a:p>
          <a:p>
            <a:pPr lvl="1">
              <a:spcBef>
                <a:spcPts val="1800"/>
              </a:spcBef>
            </a:pPr>
            <a:r>
              <a:rPr lang="es-AR" sz="2200" dirty="0" err="1" smtClean="0">
                <a:latin typeface="Arial" pitchFamily="34" charset="0"/>
              </a:rPr>
              <a:t>Plummer</a:t>
            </a:r>
            <a:r>
              <a:rPr lang="es-AR" sz="2200" dirty="0" smtClean="0">
                <a:latin typeface="Arial" pitchFamily="34" charset="0"/>
              </a:rPr>
              <a:t>, </a:t>
            </a:r>
            <a:r>
              <a:rPr lang="es-AR" sz="2200" i="1" dirty="0" smtClean="0">
                <a:latin typeface="Arial" pitchFamily="34" charset="0"/>
              </a:rPr>
              <a:t>A Flexible And </a:t>
            </a:r>
            <a:r>
              <a:rPr lang="es-AR" sz="2200" i="1" dirty="0" err="1" smtClean="0">
                <a:latin typeface="Arial" pitchFamily="34" charset="0"/>
              </a:rPr>
              <a:t>Expandable</a:t>
            </a:r>
            <a:r>
              <a:rPr lang="es-AR" sz="2200" i="1" dirty="0" smtClean="0">
                <a:latin typeface="Arial" pitchFamily="34" charset="0"/>
              </a:rPr>
              <a:t> </a:t>
            </a:r>
            <a:r>
              <a:rPr lang="es-AR" sz="2200" i="1" dirty="0" err="1" smtClean="0">
                <a:latin typeface="Arial" pitchFamily="34" charset="0"/>
              </a:rPr>
              <a:t>Architecture</a:t>
            </a:r>
            <a:r>
              <a:rPr lang="es-AR" sz="2200" i="1" dirty="0" smtClean="0">
                <a:latin typeface="Arial" pitchFamily="34" charset="0"/>
              </a:rPr>
              <a:t> </a:t>
            </a:r>
            <a:r>
              <a:rPr lang="es-AR" sz="2200" i="1" dirty="0" err="1" smtClean="0">
                <a:latin typeface="Arial" pitchFamily="34" charset="0"/>
              </a:rPr>
              <a:t>For</a:t>
            </a:r>
            <a:r>
              <a:rPr lang="es-AR" sz="2200" i="1" dirty="0" smtClean="0">
                <a:latin typeface="Arial" pitchFamily="34" charset="0"/>
              </a:rPr>
              <a:t> </a:t>
            </a:r>
            <a:r>
              <a:rPr lang="es-AR" sz="2200" i="1" dirty="0" err="1" smtClean="0">
                <a:latin typeface="Arial" pitchFamily="34" charset="0"/>
              </a:rPr>
              <a:t>Computer</a:t>
            </a:r>
            <a:r>
              <a:rPr lang="es-AR" sz="2200" i="1" dirty="0" smtClean="0">
                <a:latin typeface="Arial" pitchFamily="34" charset="0"/>
              </a:rPr>
              <a:t> </a:t>
            </a:r>
            <a:r>
              <a:rPr lang="es-AR" sz="2200" i="1" dirty="0" err="1" smtClean="0">
                <a:latin typeface="Arial" pitchFamily="34" charset="0"/>
              </a:rPr>
              <a:t>Games</a:t>
            </a:r>
            <a:r>
              <a:rPr lang="es-AR" sz="2200" dirty="0" smtClean="0">
                <a:latin typeface="Arial" pitchFamily="34" charset="0"/>
              </a:rPr>
              <a:t>, Arizona </a:t>
            </a:r>
            <a:r>
              <a:rPr lang="es-AR" sz="2200" dirty="0" err="1" smtClean="0">
                <a:latin typeface="Arial" pitchFamily="34" charset="0"/>
              </a:rPr>
              <a:t>State</a:t>
            </a:r>
            <a:r>
              <a:rPr lang="es-AR" sz="2200" dirty="0" smtClean="0">
                <a:latin typeface="Arial" pitchFamily="34" charset="0"/>
              </a:rPr>
              <a:t> </a:t>
            </a:r>
            <a:r>
              <a:rPr lang="es-AR" sz="2200" dirty="0" err="1" smtClean="0">
                <a:latin typeface="Arial" pitchFamily="34" charset="0"/>
              </a:rPr>
              <a:t>University</a:t>
            </a:r>
            <a:r>
              <a:rPr lang="es-AR" sz="2200" dirty="0" smtClean="0">
                <a:latin typeface="Arial" pitchFamily="34" charset="0"/>
              </a:rPr>
              <a:t>, 2004</a:t>
            </a:r>
          </a:p>
          <a:p>
            <a:pPr lvl="1">
              <a:spcBef>
                <a:spcPts val="1800"/>
              </a:spcBef>
            </a:pPr>
            <a:r>
              <a:rPr lang="es-AR" sz="2200" dirty="0" err="1" smtClean="0">
                <a:latin typeface="Arial" pitchFamily="34" charset="0"/>
              </a:rPr>
              <a:t>Frohlich</a:t>
            </a:r>
            <a:r>
              <a:rPr lang="es-AR" sz="2200" dirty="0" smtClean="0">
                <a:latin typeface="Arial" pitchFamily="34" charset="0"/>
              </a:rPr>
              <a:t>, </a:t>
            </a:r>
            <a:r>
              <a:rPr lang="es-AR" sz="2200" i="1" dirty="0" smtClean="0">
                <a:latin typeface="Arial" pitchFamily="34" charset="0"/>
              </a:rPr>
              <a:t>Xith3D in a </a:t>
            </a:r>
            <a:r>
              <a:rPr lang="es-AR" sz="2200" i="1" dirty="0" err="1" smtClean="0">
                <a:latin typeface="Arial" pitchFamily="34" charset="0"/>
              </a:rPr>
              <a:t>Nutshell</a:t>
            </a:r>
            <a:r>
              <a:rPr lang="es-AR" sz="2200" i="1" dirty="0" smtClean="0">
                <a:latin typeface="Arial" pitchFamily="34" charset="0"/>
              </a:rPr>
              <a:t> 1st </a:t>
            </a:r>
            <a:r>
              <a:rPr lang="es-AR" sz="2200" i="1" dirty="0" err="1" smtClean="0">
                <a:latin typeface="Arial" pitchFamily="34" charset="0"/>
              </a:rPr>
              <a:t>Edition</a:t>
            </a:r>
            <a:r>
              <a:rPr lang="es-AR" sz="2200" dirty="0" smtClean="0">
                <a:latin typeface="Arial" pitchFamily="34" charset="0"/>
              </a:rPr>
              <a:t>, 2004</a:t>
            </a:r>
          </a:p>
          <a:p>
            <a:pPr lvl="1">
              <a:spcBef>
                <a:spcPts val="1800"/>
              </a:spcBef>
            </a:pPr>
            <a:r>
              <a:rPr lang="es-AR" sz="2200" dirty="0" err="1" smtClean="0">
                <a:latin typeface="Arial" pitchFamily="34" charset="0"/>
              </a:rPr>
              <a:t>Frohlich</a:t>
            </a:r>
            <a:r>
              <a:rPr lang="es-AR" sz="2200" dirty="0" smtClean="0">
                <a:latin typeface="Arial" pitchFamily="34" charset="0"/>
              </a:rPr>
              <a:t>, </a:t>
            </a:r>
            <a:r>
              <a:rPr lang="es-AR" sz="2200" i="1" dirty="0" err="1" smtClean="0">
                <a:latin typeface="Arial" pitchFamily="34" charset="0"/>
              </a:rPr>
              <a:t>Building</a:t>
            </a:r>
            <a:r>
              <a:rPr lang="es-AR" sz="2200" i="1" dirty="0" smtClean="0">
                <a:latin typeface="Arial" pitchFamily="34" charset="0"/>
              </a:rPr>
              <a:t> up a </a:t>
            </a:r>
            <a:r>
              <a:rPr lang="es-AR" sz="2200" i="1" dirty="0" err="1" smtClean="0">
                <a:latin typeface="Arial" pitchFamily="34" charset="0"/>
              </a:rPr>
              <a:t>SceneGraph</a:t>
            </a:r>
            <a:r>
              <a:rPr lang="es-AR" sz="2200" i="1" dirty="0" smtClean="0">
                <a:latin typeface="Arial" pitchFamily="34" charset="0"/>
              </a:rPr>
              <a:t> in Xith3D</a:t>
            </a:r>
            <a:r>
              <a:rPr lang="es-AR" sz="2200" dirty="0" smtClean="0">
                <a:latin typeface="Arial" pitchFamily="34" charset="0"/>
              </a:rPr>
              <a:t>, 2004</a:t>
            </a:r>
          </a:p>
          <a:p>
            <a:pPr lvl="1">
              <a:spcBef>
                <a:spcPts val="1800"/>
              </a:spcBef>
            </a:pPr>
            <a:r>
              <a:rPr lang="es-AR" sz="2200" i="1" dirty="0" smtClean="0">
                <a:latin typeface="Arial" pitchFamily="34" charset="0"/>
              </a:rPr>
              <a:t>Java 3D Tutorial</a:t>
            </a:r>
            <a:r>
              <a:rPr lang="es-AR" sz="2200" dirty="0" smtClean="0">
                <a:latin typeface="Arial" pitchFamily="34" charset="0"/>
              </a:rPr>
              <a:t>, </a:t>
            </a:r>
            <a:r>
              <a:rPr lang="es-AR" sz="2200" dirty="0" err="1" smtClean="0">
                <a:latin typeface="Arial" pitchFamily="34" charset="0"/>
              </a:rPr>
              <a:t>Sun</a:t>
            </a:r>
            <a:r>
              <a:rPr lang="es-AR" sz="2200" dirty="0" smtClean="0">
                <a:latin typeface="Arial" pitchFamily="34" charset="0"/>
              </a:rPr>
              <a:t> Microsystems Inc., 2000</a:t>
            </a:r>
          </a:p>
          <a:p>
            <a:pPr lvl="1">
              <a:spcBef>
                <a:spcPts val="1800"/>
              </a:spcBef>
            </a:pPr>
            <a:r>
              <a:rPr lang="es-AR" sz="2200" i="1" dirty="0" smtClean="0">
                <a:latin typeface="Arial" pitchFamily="34" charset="0"/>
              </a:rPr>
              <a:t>Free And Open </a:t>
            </a:r>
            <a:r>
              <a:rPr lang="es-AR" sz="2200" i="1" dirty="0" err="1" smtClean="0">
                <a:latin typeface="Arial" pitchFamily="34" charset="0"/>
              </a:rPr>
              <a:t>Source</a:t>
            </a:r>
            <a:r>
              <a:rPr lang="es-AR" sz="2200" i="1" dirty="0" smtClean="0">
                <a:latin typeface="Arial" pitchFamily="34" charset="0"/>
              </a:rPr>
              <a:t> </a:t>
            </a:r>
            <a:r>
              <a:rPr lang="es-AR" sz="2200" i="1" dirty="0" err="1" smtClean="0">
                <a:latin typeface="Arial" pitchFamily="34" charset="0"/>
              </a:rPr>
              <a:t>Licensing</a:t>
            </a:r>
            <a:r>
              <a:rPr lang="es-AR" sz="2200" i="1" dirty="0" smtClean="0">
                <a:latin typeface="Arial" pitchFamily="34" charset="0"/>
              </a:rPr>
              <a:t> White </a:t>
            </a:r>
            <a:r>
              <a:rPr lang="es-AR" sz="2200" i="1" dirty="0" err="1" smtClean="0">
                <a:latin typeface="Arial" pitchFamily="34" charset="0"/>
              </a:rPr>
              <a:t>Paper</a:t>
            </a:r>
            <a:r>
              <a:rPr lang="es-AR" sz="2200" dirty="0" smtClean="0">
                <a:latin typeface="Arial" pitchFamily="34" charset="0"/>
              </a:rPr>
              <a:t>, </a:t>
            </a:r>
            <a:r>
              <a:rPr lang="es-AR" sz="2200" dirty="0" err="1" smtClean="0">
                <a:latin typeface="Arial" pitchFamily="34" charset="0"/>
              </a:rPr>
              <a:t>Sun</a:t>
            </a:r>
            <a:r>
              <a:rPr lang="es-AR" sz="2200" dirty="0" smtClean="0">
                <a:latin typeface="Arial" pitchFamily="34" charset="0"/>
              </a:rPr>
              <a:t> Microsystems Inc., 2006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0" y="5184648"/>
            <a:ext cx="4572000" cy="1673352"/>
          </a:xfrm>
        </p:spPr>
        <p:txBody>
          <a:bodyPr/>
          <a:lstStyle/>
          <a:p>
            <a:r>
              <a:rPr lang="es-AR" dirty="0" smtClean="0"/>
              <a:t>¿Preguntas?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43306" y="1071546"/>
            <a:ext cx="1571636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0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 (2)</a:t>
            </a:r>
          </a:p>
          <a:p>
            <a:pPr lvl="1"/>
            <a:r>
              <a:rPr lang="es-AR" dirty="0" smtClean="0"/>
              <a:t>Implementado con librerías open-</a:t>
            </a:r>
            <a:r>
              <a:rPr lang="es-AR" dirty="0" err="1" smtClean="0"/>
              <a:t>source</a:t>
            </a:r>
            <a:endParaRPr lang="es-AR" dirty="0" smtClean="0"/>
          </a:p>
          <a:p>
            <a:pPr lvl="1"/>
            <a:r>
              <a:rPr lang="es-AR" dirty="0" smtClean="0"/>
              <a:t>Portable</a:t>
            </a:r>
          </a:p>
          <a:p>
            <a:pPr lvl="1"/>
            <a:r>
              <a:rPr lang="es-AR" dirty="0" smtClean="0"/>
              <a:t>Desarrollado en Java y </a:t>
            </a:r>
            <a:r>
              <a:rPr lang="es-AR" dirty="0" err="1" smtClean="0"/>
              <a:t>OpenGL</a:t>
            </a:r>
            <a:endParaRPr lang="es-AR" dirty="0" smtClean="0"/>
          </a:p>
          <a:p>
            <a:pPr lvl="1"/>
            <a:r>
              <a:rPr lang="es-AR" dirty="0" smtClean="0"/>
              <a:t>Preparado para </a:t>
            </a:r>
            <a:r>
              <a:rPr lang="es-AR" dirty="0" err="1" smtClean="0"/>
              <a:t>Multithreading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Elementos excluidos del proyecto</a:t>
            </a:r>
          </a:p>
          <a:p>
            <a:pPr lvl="1"/>
            <a:r>
              <a:rPr lang="es-AR" dirty="0" err="1" smtClean="0"/>
              <a:t>Multiplayer</a:t>
            </a:r>
            <a:r>
              <a:rPr lang="es-AR" dirty="0" smtClean="0"/>
              <a:t> y </a:t>
            </a:r>
            <a:r>
              <a:rPr lang="es-AR" dirty="0" err="1" smtClean="0"/>
              <a:t>networking</a:t>
            </a:r>
            <a:endParaRPr lang="es-AR" dirty="0" smtClean="0"/>
          </a:p>
          <a:p>
            <a:pPr lvl="1"/>
            <a:r>
              <a:rPr lang="es-AR" dirty="0" smtClean="0"/>
              <a:t>Sonido</a:t>
            </a:r>
          </a:p>
          <a:p>
            <a:pPr lvl="1"/>
            <a:r>
              <a:rPr lang="es-AR" dirty="0" smtClean="0"/>
              <a:t>Motor de física y cálculo de colisiones</a:t>
            </a:r>
          </a:p>
          <a:p>
            <a:pPr lvl="1"/>
            <a:r>
              <a:rPr lang="es-AR" dirty="0" err="1" smtClean="0"/>
              <a:t>Renderización</a:t>
            </a:r>
            <a:r>
              <a:rPr lang="es-AR" dirty="0" smtClean="0"/>
              <a:t> de terrenos</a:t>
            </a:r>
          </a:p>
          <a:p>
            <a:pPr lvl="1"/>
            <a:r>
              <a:rPr lang="es-AR" dirty="0" smtClean="0"/>
              <a:t>Motor de AI (Inteligencia Artificial)</a:t>
            </a:r>
          </a:p>
          <a:p>
            <a:pPr lvl="1"/>
            <a:r>
              <a:rPr lang="es-AR" dirty="0" smtClean="0"/>
              <a:t>Objetivos de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Pipeline – </a:t>
            </a:r>
            <a:r>
              <a:rPr lang="es-AR" dirty="0" err="1" smtClean="0"/>
              <a:t>main</a:t>
            </a:r>
            <a:r>
              <a:rPr lang="es-AR" dirty="0" smtClean="0"/>
              <a:t> </a:t>
            </a:r>
            <a:r>
              <a:rPr lang="es-AR" dirty="0" err="1" smtClean="0"/>
              <a:t>loop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85918" y="1857364"/>
            <a:ext cx="5643602" cy="3975682"/>
            <a:chOff x="1571604" y="1643050"/>
            <a:chExt cx="5643602" cy="3975682"/>
          </a:xfrm>
        </p:grpSpPr>
        <p:sp>
          <p:nvSpPr>
            <p:cNvPr id="4" name="TextBox 3"/>
            <p:cNvSpPr txBox="1"/>
            <p:nvPr/>
          </p:nvSpPr>
          <p:spPr>
            <a:xfrm>
              <a:off x="1571604" y="2571744"/>
              <a:ext cx="5643602" cy="30469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AR" sz="2400" b="1" dirty="0" err="1" smtClean="0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AR" sz="2400" b="1" dirty="0" err="1" smtClean="0">
                  <a:latin typeface="Courier New" pitchFamily="49" charset="0"/>
                  <a:cs typeface="Courier New" pitchFamily="49" charset="0"/>
                </a:rPr>
                <a:t>mainLoop</a:t>
              </a:r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(){</a:t>
              </a:r>
            </a:p>
            <a:p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s-AR" sz="2400" b="1" dirty="0" err="1" smtClean="0"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(…){</a:t>
              </a:r>
            </a:p>
            <a:p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         //…</a:t>
              </a:r>
            </a:p>
            <a:p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s-AR" sz="2400" b="1" dirty="0" err="1" smtClean="0">
                  <a:latin typeface="Courier New" pitchFamily="49" charset="0"/>
                  <a:cs typeface="Courier New" pitchFamily="49" charset="0"/>
                </a:rPr>
                <a:t>runPhysics</a:t>
              </a:r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s-AR" sz="2400" b="1" dirty="0" err="1" smtClean="0">
                  <a:latin typeface="Courier New" pitchFamily="49" charset="0"/>
                  <a:cs typeface="Courier New" pitchFamily="49" charset="0"/>
                </a:rPr>
                <a:t>runAI</a:t>
              </a:r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s-AR" sz="2400" b="1" dirty="0" err="1" smtClean="0">
                  <a:latin typeface="Courier New" pitchFamily="49" charset="0"/>
                  <a:cs typeface="Courier New" pitchFamily="49" charset="0"/>
                </a:rPr>
                <a:t>renderScene</a:t>
              </a:r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r>
                <a:rPr lang="es-AR" sz="2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5984" y="1643050"/>
              <a:ext cx="4161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</a:t>
              </a:r>
              <a:r>
                <a:rPr lang="es-AR" sz="2800" b="1" dirty="0" err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threaded</a:t>
              </a:r>
              <a:r>
                <a:rPr lang="es-AR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s-AR" sz="2800" b="1" dirty="0" err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approach</a:t>
              </a:r>
              <a:endPara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0034" y="1571612"/>
            <a:ext cx="8072494" cy="5012802"/>
            <a:chOff x="500034" y="1571612"/>
            <a:chExt cx="8072494" cy="5012802"/>
          </a:xfrm>
        </p:grpSpPr>
        <p:sp>
          <p:nvSpPr>
            <p:cNvPr id="11" name="Down Arrow 10"/>
            <p:cNvSpPr/>
            <p:nvPr/>
          </p:nvSpPr>
          <p:spPr>
            <a:xfrm>
              <a:off x="6429388" y="2071678"/>
              <a:ext cx="571504" cy="44291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2000232" y="2000240"/>
              <a:ext cx="571504" cy="44291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034" y="3175000"/>
              <a:ext cx="3714776" cy="2325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AR" sz="2000" b="1" dirty="0" err="1" smtClean="0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loop1(){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s-AR" sz="2000" b="1" dirty="0" err="1" smtClean="0"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(…){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        //…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s-AR" sz="2000" b="1" dirty="0" err="1" smtClean="0">
                  <a:latin typeface="Courier New" pitchFamily="49" charset="0"/>
                  <a:cs typeface="Courier New" pitchFamily="49" charset="0"/>
                </a:rPr>
                <a:t>renderScene</a:t>
              </a:r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6314" y="3174754"/>
              <a:ext cx="3786214" cy="23259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AR" sz="2000" b="1" dirty="0" err="1" smtClean="0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loop2(){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s-AR" sz="2000" b="1" dirty="0" err="1" smtClean="0"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(…){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        //…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s-AR" sz="2000" b="1" dirty="0" err="1" smtClean="0">
                  <a:latin typeface="Courier New" pitchFamily="49" charset="0"/>
                  <a:cs typeface="Courier New" pitchFamily="49" charset="0"/>
                </a:rPr>
                <a:t>runPhysics</a:t>
              </a:r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s-AR" sz="2000" b="1" dirty="0" err="1" smtClean="0">
                  <a:latin typeface="Courier New" pitchFamily="49" charset="0"/>
                  <a:cs typeface="Courier New" pitchFamily="49" charset="0"/>
                </a:rPr>
                <a:t>runAI</a:t>
              </a:r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();         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     }</a:t>
              </a:r>
            </a:p>
            <a:p>
              <a:r>
                <a:rPr lang="es-A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71736" y="1571612"/>
              <a:ext cx="40030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b="1" dirty="0" err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Multi</a:t>
              </a:r>
              <a:r>
                <a:rPr lang="es-AR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s-AR" sz="2800" b="1" dirty="0" err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threaded</a:t>
              </a:r>
              <a:r>
                <a:rPr lang="es-AR" sz="28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s-AR" sz="2800" b="1" dirty="0" err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approach</a:t>
              </a:r>
              <a:endPara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71736" y="6215082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err="1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Thread</a:t>
              </a:r>
              <a:r>
                <a:rPr lang="es-AR" b="1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1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72330" y="6215082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err="1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Thread</a:t>
              </a:r>
              <a:r>
                <a:rPr lang="es-AR" b="1" dirty="0" smtClean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Scene</a:t>
            </a:r>
            <a:r>
              <a:rPr lang="es-AR" dirty="0" smtClean="0"/>
              <a:t> </a:t>
            </a:r>
            <a:r>
              <a:rPr lang="es-AR" dirty="0" err="1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Estructura de datos no estándar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Estructura Arbolada (DAG)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Facilita el desarrollo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Acelera el </a:t>
            </a:r>
            <a:r>
              <a:rPr lang="es-AR" dirty="0" err="1" smtClean="0"/>
              <a:t>rendering</a:t>
            </a:r>
            <a:r>
              <a:rPr lang="es-AR" dirty="0" smtClean="0"/>
              <a:t> pipeline</a:t>
            </a:r>
          </a:p>
          <a:p>
            <a:endParaRPr lang="es-AR" dirty="0" smtClean="0"/>
          </a:p>
          <a:p>
            <a:r>
              <a:rPr lang="es-AR" dirty="0" smtClean="0"/>
              <a:t>Java 3D y Xith3D</a:t>
            </a:r>
            <a:br>
              <a:rPr lang="es-AR" dirty="0" smtClean="0"/>
            </a:br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Scene</a:t>
            </a:r>
            <a:r>
              <a:rPr lang="es-AR" dirty="0" smtClean="0"/>
              <a:t> </a:t>
            </a:r>
            <a:r>
              <a:rPr lang="es-AR" dirty="0" err="1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8662" y="1428750"/>
            <a:ext cx="7448550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Scene</a:t>
            </a:r>
            <a:r>
              <a:rPr lang="es-AR" dirty="0" smtClean="0"/>
              <a:t> </a:t>
            </a:r>
            <a:r>
              <a:rPr lang="es-AR" dirty="0" err="1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9" y="1539866"/>
            <a:ext cx="89058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Scene</a:t>
            </a:r>
            <a:r>
              <a:rPr lang="es-AR" dirty="0" smtClean="0"/>
              <a:t> </a:t>
            </a:r>
            <a:r>
              <a:rPr lang="es-AR" dirty="0" err="1" smtClean="0"/>
              <a:t>Graph</a:t>
            </a:r>
            <a:r>
              <a:rPr lang="es-AR" dirty="0" smtClean="0"/>
              <a:t> - 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Rama de contenido y de vista</a:t>
            </a:r>
          </a:p>
          <a:p>
            <a:r>
              <a:rPr lang="es-AR" dirty="0" smtClean="0"/>
              <a:t>Asociaciones: </a:t>
            </a:r>
            <a:r>
              <a:rPr lang="es-AR" i="1" dirty="0" smtClean="0"/>
              <a:t>Padre-hijo </a:t>
            </a:r>
            <a:r>
              <a:rPr lang="es-AR" dirty="0" smtClean="0"/>
              <a:t>y </a:t>
            </a:r>
            <a:r>
              <a:rPr lang="es-AR" i="1" dirty="0" smtClean="0"/>
              <a:t>Referencias</a:t>
            </a:r>
          </a:p>
          <a:p>
            <a:r>
              <a:rPr lang="es-AR" dirty="0" smtClean="0"/>
              <a:t>Tipos de nodos</a:t>
            </a:r>
          </a:p>
          <a:p>
            <a:pPr lvl="1"/>
            <a:r>
              <a:rPr lang="es-AR" dirty="0" smtClean="0"/>
              <a:t>Virtual </a:t>
            </a:r>
            <a:r>
              <a:rPr lang="es-AR" dirty="0" err="1" smtClean="0"/>
              <a:t>Universe</a:t>
            </a:r>
            <a:endParaRPr lang="es-AR" dirty="0" smtClean="0"/>
          </a:p>
          <a:p>
            <a:pPr lvl="1"/>
            <a:r>
              <a:rPr lang="es-AR" dirty="0" err="1" smtClean="0"/>
              <a:t>Locale</a:t>
            </a:r>
            <a:endParaRPr lang="es-AR" dirty="0" smtClean="0"/>
          </a:p>
          <a:p>
            <a:pPr lvl="1"/>
            <a:r>
              <a:rPr lang="es-AR" dirty="0" err="1" smtClean="0"/>
              <a:t>BranchGroup</a:t>
            </a:r>
            <a:r>
              <a:rPr lang="es-AR" dirty="0" smtClean="0"/>
              <a:t> y </a:t>
            </a:r>
            <a:r>
              <a:rPr lang="es-AR" dirty="0" err="1" smtClean="0"/>
              <a:t>TransformGroup</a:t>
            </a:r>
            <a:endParaRPr lang="es-AR" dirty="0" smtClean="0"/>
          </a:p>
          <a:p>
            <a:pPr lvl="1"/>
            <a:r>
              <a:rPr lang="es-AR" dirty="0" smtClean="0"/>
              <a:t>Shape3D</a:t>
            </a:r>
          </a:p>
          <a:p>
            <a:pPr lvl="1"/>
            <a:r>
              <a:rPr lang="es-AR" dirty="0" err="1" smtClean="0"/>
              <a:t>Geometry</a:t>
            </a:r>
            <a:r>
              <a:rPr lang="es-AR" dirty="0" smtClean="0"/>
              <a:t> y </a:t>
            </a:r>
            <a:r>
              <a:rPr lang="es-AR" dirty="0" err="1" smtClean="0"/>
              <a:t>Appearance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393</TotalTime>
  <Words>597</Words>
  <Application>Microsoft Office PowerPoint</Application>
  <PresentationFormat>On-screen Show (4:3)</PresentationFormat>
  <Paragraphs>192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Module</vt:lpstr>
      <vt:lpstr>j3dEngine</vt:lpstr>
      <vt:lpstr>Alcance</vt:lpstr>
      <vt:lpstr>Alcance</vt:lpstr>
      <vt:lpstr>Alcance</vt:lpstr>
      <vt:lpstr>Pipeline – main loop</vt:lpstr>
      <vt:lpstr>Scene Graph</vt:lpstr>
      <vt:lpstr>Scene Graph</vt:lpstr>
      <vt:lpstr>Scene Graph</vt:lpstr>
      <vt:lpstr>Scene Graph - Elementos</vt:lpstr>
      <vt:lpstr>Librerías third-party</vt:lpstr>
      <vt:lpstr>Arquitectura - Módulos</vt:lpstr>
      <vt:lpstr>Módulo CoreObjects</vt:lpstr>
      <vt:lpstr>Módulo CoreObjects</vt:lpstr>
      <vt:lpstr>Módulo CoreObjects</vt:lpstr>
      <vt:lpstr>CoreObjects – XML de un World</vt:lpstr>
      <vt:lpstr>Módulo Processors</vt:lpstr>
      <vt:lpstr>Módulo Processors</vt:lpstr>
      <vt:lpstr>Processors – XML de Ejecución</vt:lpstr>
      <vt:lpstr>GameAction API (GAPI)</vt:lpstr>
      <vt:lpstr>GameAction API (GAPI)</vt:lpstr>
      <vt:lpstr>j3dEngine en ejecución</vt:lpstr>
      <vt:lpstr>j3dEngine en ejecución</vt:lpstr>
      <vt:lpstr>j3dEngine</vt:lpstr>
      <vt:lpstr>Evaluación de Arquitectura</vt:lpstr>
      <vt:lpstr>Objetivos a futuro</vt:lpstr>
      <vt:lpstr>Demo</vt:lpstr>
      <vt:lpstr>Referencias</vt:lpstr>
      <vt:lpstr>Referencias</vt:lpstr>
      <vt:lpstr>¿Preguntas?</vt:lpstr>
    </vt:vector>
  </TitlesOfParts>
  <Company>BEA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j3dEngine</dc:title>
  <dc:creator>Ignacio Rodriguez</dc:creator>
  <cp:lastModifiedBy>Pablo </cp:lastModifiedBy>
  <cp:revision>55</cp:revision>
  <dcterms:created xsi:type="dcterms:W3CDTF">2007-03-26T23:46:38Z</dcterms:created>
  <dcterms:modified xsi:type="dcterms:W3CDTF">2007-03-29T13:29:43Z</dcterms:modified>
</cp:coreProperties>
</file>