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04" r:id="rId1"/>
  </p:sldMasterIdLst>
  <p:notesMasterIdLst>
    <p:notesMasterId r:id="rId21"/>
  </p:notesMasterIdLst>
  <p:sldIdLst>
    <p:sldId id="278" r:id="rId2"/>
    <p:sldId id="257" r:id="rId3"/>
    <p:sldId id="280" r:id="rId4"/>
    <p:sldId id="260" r:id="rId5"/>
    <p:sldId id="261" r:id="rId6"/>
    <p:sldId id="262" r:id="rId7"/>
    <p:sldId id="284" r:id="rId8"/>
    <p:sldId id="263" r:id="rId9"/>
    <p:sldId id="267" r:id="rId10"/>
    <p:sldId id="269" r:id="rId11"/>
    <p:sldId id="268" r:id="rId12"/>
    <p:sldId id="270" r:id="rId13"/>
    <p:sldId id="271" r:id="rId14"/>
    <p:sldId id="273" r:id="rId15"/>
    <p:sldId id="281" r:id="rId16"/>
    <p:sldId id="282" r:id="rId17"/>
    <p:sldId id="274" r:id="rId18"/>
    <p:sldId id="275"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orient="horz" pos="343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ílus és rács nélkül">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incs stílus, csak rács">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guide orient="horz" pos="2455"/>
        <p:guide orient="horz" pos="343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EF631-DBEF-4DFE-AA86-C1E1B509F3AA}" type="datetimeFigureOut">
              <a:rPr lang="hu-HU" smtClean="0"/>
              <a:t>2018.05.23.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BAA38-EBA8-42EF-9688-B5BC8941B21B}" type="slidenum">
              <a:rPr lang="hu-HU" smtClean="0"/>
              <a:t>‹#›</a:t>
            </a:fld>
            <a:endParaRPr lang="hu-HU"/>
          </a:p>
        </p:txBody>
      </p:sp>
    </p:spTree>
    <p:extLst>
      <p:ext uri="{BB962C8B-B14F-4D97-AF65-F5344CB8AC3E}">
        <p14:creationId xmlns:p14="http://schemas.microsoft.com/office/powerpoint/2010/main" val="132728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hu-HU"/>
              <a:t>Mintacím szerkesztése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lvl1pPr algn="l">
              <a:defRPr/>
            </a:lvl1pPr>
          </a:lstStyle>
          <a:p>
            <a:fld id="{B7C1927C-667D-4EAF-ADFE-C65A65C79C47}" type="datetime1">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83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05D95D5B-D788-4C68-8F02-CE1F930BF4DD}" type="datetime1">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98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hu-HU"/>
              <a:t>Mintacím szerkesztése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0ACB3A97-6F01-449C-98BA-EC867883ACB2}" type="datetime1">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4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5F404F88-A70C-4A72-86B7-10614A774999}" type="datetime1">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49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hu-HU"/>
              <a:t>Mintacím szerkesztése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DD57121E-1F90-46CD-A981-A9AD0CAE6E7D}" type="datetime1">
              <a:rPr lang="en-US" smtClean="0"/>
              <a:t>5/23/2018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53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hu-HU"/>
              <a:t>Mintacím szerkesztése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DB39DB5F-1036-4D43-9C40-4A6D13C05A27}" type="datetime1">
              <a:rPr lang="en-US" smtClean="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60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u-HU"/>
              <a:t>Mintacím szerkesztése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024128" y="2967788"/>
            <a:ext cx="4754880" cy="334157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hu-HU"/>
              <a:t>Mintaszöveg szerkesztése</a:t>
            </a:r>
          </a:p>
        </p:txBody>
      </p:sp>
      <p:sp>
        <p:nvSpPr>
          <p:cNvPr id="6" name="Content Placeholder 5"/>
          <p:cNvSpPr>
            <a:spLocks noGrp="1"/>
          </p:cNvSpPr>
          <p:nvPr>
            <p:ph sz="quarter" idx="4"/>
          </p:nvPr>
        </p:nvSpPr>
        <p:spPr>
          <a:xfrm>
            <a:off x="5990888" y="2967788"/>
            <a:ext cx="4754880" cy="334157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65502C50-FB55-4BD5-A8F0-17FE3061353F}" type="datetime1">
              <a:rPr lang="en-US" smtClean="0"/>
              <a:t>5/23/2018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22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FDE5264A-F50D-4A58-9CE2-84629B85D345}" type="datetime1">
              <a:rPr lang="en-US" smtClean="0"/>
              <a:t>5/23/2018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9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A338B-6D6C-47F6-975B-23E451F22EE9}" type="datetime1">
              <a:rPr lang="en-US" smtClean="0"/>
              <a:t>5/23/2018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34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hu-HU"/>
              <a:t>Mintacím szerkesztése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1CCC56CB-42FD-49A4-B6EE-B65FA02C28BA}" type="datetime1">
              <a:rPr lang="en-US" smtClean="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74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hu-HU"/>
              <a:t>Mintacím szerkesztése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9C073067-51A0-42F1-A838-66F470F63C4D}" type="datetime1">
              <a:rPr lang="en-US" smtClean="0"/>
              <a:t>5/23/2018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29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C5C2F85-2CED-43ED-8FA0-0C6A0C24C1C8}" type="datetime1">
              <a:rPr lang="en-US" smtClean="0"/>
              <a:t>5/23/2018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32215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enyhert.kristof@g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krinya.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0" name="Rectangle 10">
            <a:extLst>
              <a:ext uri="{FF2B5EF4-FFF2-40B4-BE49-F238E27FC236}">
                <a16:creationId xmlns:a16="http://schemas.microsoft.com/office/drawing/2014/main" id="{B8D726A5-7900-41B4-8D49-49B4A2010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Kép 5">
            <a:extLst>
              <a:ext uri="{FF2B5EF4-FFF2-40B4-BE49-F238E27FC236}">
                <a16:creationId xmlns:a16="http://schemas.microsoft.com/office/drawing/2014/main" id="{F71A007A-0B02-4984-A43B-D8DA417762E8}"/>
              </a:ext>
            </a:extLst>
          </p:cNvPr>
          <p:cNvPicPr>
            <a:picLocks noChangeAspect="1"/>
          </p:cNvPicPr>
          <p:nvPr/>
        </p:nvPicPr>
        <p:blipFill rotWithShape="1">
          <a:blip r:embed="rId2">
            <a:alphaModFix amt="45000"/>
            <a:extLst/>
          </a:blip>
          <a:srcRect l="25"/>
          <a:stretch/>
        </p:blipFill>
        <p:spPr>
          <a:xfrm>
            <a:off x="20" y="-1"/>
            <a:ext cx="12188932" cy="6858000"/>
          </a:xfrm>
          <a:prstGeom prst="rect">
            <a:avLst/>
          </a:prstGeom>
          <a:solidFill>
            <a:schemeClr val="accent1">
              <a:lumMod val="75000"/>
            </a:schemeClr>
          </a:solidFill>
          <a:effectLst>
            <a:glow>
              <a:schemeClr val="accent2">
                <a:lumMod val="60000"/>
                <a:lumOff val="40000"/>
              </a:schemeClr>
            </a:glow>
          </a:effectLst>
        </p:spPr>
      </p:pic>
      <p:cxnSp>
        <p:nvCxnSpPr>
          <p:cNvPr id="12" name="Straight Connector 12">
            <a:extLst>
              <a:ext uri="{FF2B5EF4-FFF2-40B4-BE49-F238E27FC236}">
                <a16:creationId xmlns:a16="http://schemas.microsoft.com/office/drawing/2014/main" id="{46E49661-E258-450C-8150-A91A6B30D1C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ím 1">
            <a:extLst>
              <a:ext uri="{FF2B5EF4-FFF2-40B4-BE49-F238E27FC236}">
                <a16:creationId xmlns:a16="http://schemas.microsoft.com/office/drawing/2014/main" id="{CCB933CD-4EF0-4FC2-8E34-009B84444566}"/>
              </a:ext>
            </a:extLst>
          </p:cNvPr>
          <p:cNvSpPr>
            <a:spLocks noGrp="1"/>
          </p:cNvSpPr>
          <p:nvPr>
            <p:ph type="ctrTitle"/>
          </p:nvPr>
        </p:nvSpPr>
        <p:spPr>
          <a:xfrm>
            <a:off x="643467" y="643467"/>
            <a:ext cx="7164674" cy="5571066"/>
          </a:xfrm>
        </p:spPr>
        <p:txBody>
          <a:bodyPr>
            <a:normAutofit/>
          </a:bodyPr>
          <a:lstStyle/>
          <a:p>
            <a:r>
              <a:rPr lang="hu-HU" sz="6600" dirty="0">
                <a:solidFill>
                  <a:schemeClr val="tx1"/>
                </a:solidFill>
              </a:rPr>
              <a:t>Predikciós modellezés és következtetései egy sales adatbázison</a:t>
            </a:r>
          </a:p>
        </p:txBody>
      </p:sp>
      <p:sp>
        <p:nvSpPr>
          <p:cNvPr id="3" name="Alcím 2">
            <a:extLst>
              <a:ext uri="{FF2B5EF4-FFF2-40B4-BE49-F238E27FC236}">
                <a16:creationId xmlns:a16="http://schemas.microsoft.com/office/drawing/2014/main" id="{2B4C732E-B196-45CE-9540-E67BF598B62A}"/>
              </a:ext>
            </a:extLst>
          </p:cNvPr>
          <p:cNvSpPr>
            <a:spLocks noGrp="1"/>
          </p:cNvSpPr>
          <p:nvPr>
            <p:ph type="subTitle" idx="1"/>
          </p:nvPr>
        </p:nvSpPr>
        <p:spPr>
          <a:xfrm>
            <a:off x="8451607" y="643467"/>
            <a:ext cx="3116615" cy="5571066"/>
          </a:xfrm>
        </p:spPr>
        <p:txBody>
          <a:bodyPr>
            <a:normAutofit/>
          </a:bodyPr>
          <a:lstStyle/>
          <a:p>
            <a:r>
              <a:rPr lang="hu-HU" sz="2000" b="1" dirty="0">
                <a:solidFill>
                  <a:schemeClr val="tx1"/>
                </a:solidFill>
              </a:rPr>
              <a:t>OTP beadandó feladat</a:t>
            </a:r>
          </a:p>
          <a:p>
            <a:r>
              <a:rPr lang="hu-HU" sz="2000" dirty="0">
                <a:solidFill>
                  <a:schemeClr val="tx1"/>
                </a:solidFill>
              </a:rPr>
              <a:t>Készítette: Menyhért Kristóf</a:t>
            </a:r>
          </a:p>
          <a:p>
            <a:r>
              <a:rPr lang="hu-HU" sz="2000" dirty="0">
                <a:solidFill>
                  <a:srgbClr val="FF0000"/>
                </a:solidFill>
                <a:hlinkClick r:id="rId3"/>
              </a:rPr>
              <a:t>menyhert.kristof@gmail.com</a:t>
            </a:r>
            <a:br>
              <a:rPr lang="hu-HU" sz="2000" dirty="0">
                <a:solidFill>
                  <a:srgbClr val="FF0000"/>
                </a:solidFill>
              </a:rPr>
            </a:br>
            <a:r>
              <a:rPr lang="hu-HU" sz="2000" dirty="0">
                <a:solidFill>
                  <a:srgbClr val="FF0000"/>
                </a:solidFill>
                <a:hlinkClick r:id="rId4"/>
              </a:rPr>
              <a:t>https://krinya.github.io/</a:t>
            </a:r>
            <a:endParaRPr lang="hu-HU" sz="2000" dirty="0">
              <a:solidFill>
                <a:srgbClr val="FF0000"/>
              </a:solidFill>
            </a:endParaRPr>
          </a:p>
          <a:p>
            <a:r>
              <a:rPr lang="hu-HU" sz="2000">
                <a:solidFill>
                  <a:schemeClr val="tx1"/>
                </a:solidFill>
              </a:rPr>
              <a:t>2018.05.22.</a:t>
            </a:r>
            <a:endParaRPr lang="hu-HU" sz="2000" dirty="0">
              <a:solidFill>
                <a:schemeClr val="tx1"/>
              </a:solidFill>
            </a:endParaRPr>
          </a:p>
        </p:txBody>
      </p:sp>
    </p:spTree>
    <p:extLst>
      <p:ext uri="{BB962C8B-B14F-4D97-AF65-F5344CB8AC3E}">
        <p14:creationId xmlns:p14="http://schemas.microsoft.com/office/powerpoint/2010/main" val="15316956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6305059-0A7C-4D26-9791-C7476E390B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150595"/>
            <a:ext cx="7794722" cy="22196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09F25DB-27E4-4B94-B80D-681C53186F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84632"/>
            <a:ext cx="7794722" cy="35119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5452CC1-C80C-461C-B7FA-5743811F0CD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422775" y="4803229"/>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Kép 12">
            <a:extLst>
              <a:ext uri="{FF2B5EF4-FFF2-40B4-BE49-F238E27FC236}">
                <a16:creationId xmlns:a16="http://schemas.microsoft.com/office/drawing/2014/main" id="{B9E8F65E-566C-467A-9F2D-9621234E23C4}"/>
              </a:ext>
            </a:extLst>
          </p:cNvPr>
          <p:cNvPicPr>
            <a:picLocks noChangeAspect="1"/>
          </p:cNvPicPr>
          <p:nvPr/>
        </p:nvPicPr>
        <p:blipFill>
          <a:blip r:embed="rId2"/>
          <a:stretch>
            <a:fillRect/>
          </a:stretch>
        </p:blipFill>
        <p:spPr>
          <a:xfrm>
            <a:off x="740070" y="484512"/>
            <a:ext cx="2495719" cy="3094691"/>
          </a:xfrm>
          <a:prstGeom prst="rect">
            <a:avLst/>
          </a:prstGeom>
        </p:spPr>
      </p:pic>
      <p:pic>
        <p:nvPicPr>
          <p:cNvPr id="10" name="Kép 9">
            <a:extLst>
              <a:ext uri="{FF2B5EF4-FFF2-40B4-BE49-F238E27FC236}">
                <a16:creationId xmlns:a16="http://schemas.microsoft.com/office/drawing/2014/main" id="{6B17CB15-DE39-4AED-A622-069E28C5B740}"/>
              </a:ext>
            </a:extLst>
          </p:cNvPr>
          <p:cNvPicPr>
            <a:picLocks noChangeAspect="1"/>
          </p:cNvPicPr>
          <p:nvPr/>
        </p:nvPicPr>
        <p:blipFill>
          <a:blip r:embed="rId3"/>
          <a:stretch>
            <a:fillRect/>
          </a:stretch>
        </p:blipFill>
        <p:spPr>
          <a:xfrm>
            <a:off x="541406" y="3998974"/>
            <a:ext cx="2893047" cy="2511053"/>
          </a:xfrm>
          <a:prstGeom prst="rect">
            <a:avLst/>
          </a:prstGeom>
        </p:spPr>
      </p:pic>
      <p:sp>
        <p:nvSpPr>
          <p:cNvPr id="2" name="Cím 1">
            <a:extLst>
              <a:ext uri="{FF2B5EF4-FFF2-40B4-BE49-F238E27FC236}">
                <a16:creationId xmlns:a16="http://schemas.microsoft.com/office/drawing/2014/main" id="{77988E38-2C26-4E89-9459-328B42999BA1}"/>
              </a:ext>
            </a:extLst>
          </p:cNvPr>
          <p:cNvSpPr>
            <a:spLocks noGrp="1"/>
          </p:cNvSpPr>
          <p:nvPr>
            <p:ph type="title"/>
          </p:nvPr>
        </p:nvSpPr>
        <p:spPr>
          <a:xfrm>
            <a:off x="4684903" y="4391025"/>
            <a:ext cx="6685507" cy="1738808"/>
          </a:xfrm>
        </p:spPr>
        <p:txBody>
          <a:bodyPr>
            <a:normAutofit/>
          </a:bodyPr>
          <a:lstStyle/>
          <a:p>
            <a:r>
              <a:rPr lang="hu-HU" sz="4300" dirty="0"/>
              <a:t>Egy Kis kitérő: Vajon minden magyarázó változót „érvényes” Felhasználnunk?</a:t>
            </a:r>
          </a:p>
        </p:txBody>
      </p:sp>
      <p:sp>
        <p:nvSpPr>
          <p:cNvPr id="3" name="Tartalom helye 2">
            <a:extLst>
              <a:ext uri="{FF2B5EF4-FFF2-40B4-BE49-F238E27FC236}">
                <a16:creationId xmlns:a16="http://schemas.microsoft.com/office/drawing/2014/main" id="{BA42E0BF-B5F6-45A9-B59C-ADE465214FD4}"/>
              </a:ext>
            </a:extLst>
          </p:cNvPr>
          <p:cNvSpPr>
            <a:spLocks noGrp="1"/>
          </p:cNvSpPr>
          <p:nvPr>
            <p:ph idx="1"/>
          </p:nvPr>
        </p:nvSpPr>
        <p:spPr>
          <a:xfrm>
            <a:off x="4068394" y="681839"/>
            <a:ext cx="7453423" cy="3314741"/>
          </a:xfrm>
        </p:spPr>
        <p:txBody>
          <a:bodyPr>
            <a:normAutofit/>
          </a:bodyPr>
          <a:lstStyle/>
          <a:p>
            <a:pPr>
              <a:buFont typeface="Courier New" panose="02070309020205020404" pitchFamily="49" charset="0"/>
              <a:buChar char="o"/>
            </a:pPr>
            <a:r>
              <a:rPr lang="hu-HU" sz="2400" b="1" dirty="0">
                <a:solidFill>
                  <a:srgbClr val="FFFFFF"/>
                </a:solidFill>
              </a:rPr>
              <a:t>Véleményem szerint, két megközelítés lehetséges:</a:t>
            </a:r>
          </a:p>
          <a:p>
            <a:pPr lvl="1">
              <a:buFont typeface="Courier New" panose="02070309020205020404" pitchFamily="49" charset="0"/>
              <a:buChar char="o"/>
            </a:pPr>
            <a:r>
              <a:rPr lang="hu-HU" sz="2000" dirty="0">
                <a:solidFill>
                  <a:srgbClr val="FFFFFF"/>
                </a:solidFill>
              </a:rPr>
              <a:t>A) Az adatbázisban található </a:t>
            </a:r>
            <a:r>
              <a:rPr lang="hu-HU" sz="2000" b="1" dirty="0">
                <a:solidFill>
                  <a:srgbClr val="FFFFFF"/>
                </a:solidFill>
              </a:rPr>
              <a:t>összes magyarázó változót felhasználhatjuk</a:t>
            </a:r>
            <a:r>
              <a:rPr lang="hu-HU" sz="2000" dirty="0">
                <a:solidFill>
                  <a:srgbClr val="FFFFFF"/>
                </a:solidFill>
              </a:rPr>
              <a:t>. </a:t>
            </a:r>
          </a:p>
          <a:p>
            <a:pPr lvl="1">
              <a:buFont typeface="Courier New" panose="02070309020205020404" pitchFamily="49" charset="0"/>
              <a:buChar char="o"/>
            </a:pPr>
            <a:r>
              <a:rPr lang="hu-HU" sz="2000" dirty="0">
                <a:solidFill>
                  <a:srgbClr val="FFFFFF"/>
                </a:solidFill>
              </a:rPr>
              <a:t>B) Azt a változót </a:t>
            </a:r>
            <a:r>
              <a:rPr lang="hu-HU" sz="2000" b="1" dirty="0">
                <a:solidFill>
                  <a:srgbClr val="FFFFFF"/>
                </a:solidFill>
              </a:rPr>
              <a:t>nem használhatjuk fel</a:t>
            </a:r>
            <a:r>
              <a:rPr lang="hu-HU" sz="2000" dirty="0">
                <a:solidFill>
                  <a:srgbClr val="FFFFFF"/>
                </a:solidFill>
              </a:rPr>
              <a:t>, ami a </a:t>
            </a:r>
            <a:r>
              <a:rPr lang="hu-HU" sz="2000" b="1" dirty="0">
                <a:solidFill>
                  <a:srgbClr val="FFFFFF"/>
                </a:solidFill>
              </a:rPr>
              <a:t>telefonhívás előtt nem állhatott a rendelkezésre</a:t>
            </a:r>
          </a:p>
          <a:p>
            <a:pPr lvl="1">
              <a:buFont typeface="Courier New" panose="02070309020205020404" pitchFamily="49" charset="0"/>
              <a:buChar char="o"/>
            </a:pPr>
            <a:r>
              <a:rPr lang="hu-HU" sz="2000" b="1" u="sng" dirty="0">
                <a:solidFill>
                  <a:srgbClr val="FFFFFF"/>
                </a:solidFill>
              </a:rPr>
              <a:t>Én a B) opció mellett teszem le a voksom</a:t>
            </a:r>
          </a:p>
          <a:p>
            <a:pPr lvl="2">
              <a:buFont typeface="Courier New" panose="02070309020205020404" pitchFamily="49" charset="0"/>
              <a:buChar char="o"/>
            </a:pPr>
            <a:r>
              <a:rPr lang="hu-HU" sz="1600" b="1" dirty="0">
                <a:solidFill>
                  <a:srgbClr val="FFFFFF"/>
                </a:solidFill>
              </a:rPr>
              <a:t>* Emiatt a ‚</a:t>
            </a:r>
            <a:r>
              <a:rPr lang="hu-HU" sz="1600" b="1" dirty="0" err="1">
                <a:solidFill>
                  <a:srgbClr val="FFFFFF"/>
                </a:solidFill>
              </a:rPr>
              <a:t>duration</a:t>
            </a:r>
            <a:r>
              <a:rPr lang="hu-HU" sz="1600" b="1" dirty="0">
                <a:solidFill>
                  <a:srgbClr val="FFFFFF"/>
                </a:solidFill>
              </a:rPr>
              <a:t>’ (=hívás hossza) nevű változót nem használhatjuk fel</a:t>
            </a:r>
            <a:r>
              <a:rPr lang="hu-HU" sz="1600" dirty="0">
                <a:solidFill>
                  <a:srgbClr val="FFFFFF"/>
                </a:solidFill>
              </a:rPr>
              <a:t>:</a:t>
            </a:r>
          </a:p>
          <a:p>
            <a:pPr lvl="3">
              <a:buFont typeface="Courier New" panose="02070309020205020404" pitchFamily="49" charset="0"/>
              <a:buChar char="o"/>
            </a:pPr>
            <a:r>
              <a:rPr lang="hu-HU" sz="1600" dirty="0">
                <a:solidFill>
                  <a:srgbClr val="FFFFFF"/>
                </a:solidFill>
              </a:rPr>
              <a:t>* Nem tudjuk az erre vonatkozó adatot a hívás előtt</a:t>
            </a:r>
          </a:p>
          <a:p>
            <a:pPr lvl="3">
              <a:buFont typeface="Courier New" panose="02070309020205020404" pitchFamily="49" charset="0"/>
              <a:buChar char="o"/>
            </a:pPr>
            <a:r>
              <a:rPr lang="hu-HU" sz="1600" dirty="0">
                <a:solidFill>
                  <a:srgbClr val="FFFFFF"/>
                </a:solidFill>
              </a:rPr>
              <a:t>* Nagyon nagy a magyarázó ereje </a:t>
            </a:r>
            <a:r>
              <a:rPr lang="hu-HU" sz="1600" dirty="0">
                <a:solidFill>
                  <a:srgbClr val="FFFFFF"/>
                </a:solidFill>
                <a:sym typeface="Wingdings" panose="05000000000000000000" pitchFamily="2" charset="2"/>
              </a:rPr>
              <a:t> csak ezt az egy változót használva jobb eredményt kapok mint az összes többit felhasználva (AUC ~ 0.8)</a:t>
            </a:r>
            <a:endParaRPr lang="hu-HU" sz="1600" dirty="0">
              <a:solidFill>
                <a:srgbClr val="FFFFFF"/>
              </a:solidFill>
            </a:endParaRPr>
          </a:p>
        </p:txBody>
      </p:sp>
      <p:sp>
        <p:nvSpPr>
          <p:cNvPr id="5" name="Dia számának helye 4">
            <a:extLst>
              <a:ext uri="{FF2B5EF4-FFF2-40B4-BE49-F238E27FC236}">
                <a16:creationId xmlns:a16="http://schemas.microsoft.com/office/drawing/2014/main" id="{A3455CFB-1851-4CF3-9BFF-63535873C38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49731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A4D39DB-AFA4-47BA-A7F2-13A71D210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ép 4">
            <a:extLst>
              <a:ext uri="{FF2B5EF4-FFF2-40B4-BE49-F238E27FC236}">
                <a16:creationId xmlns:a16="http://schemas.microsoft.com/office/drawing/2014/main" id="{30A3F256-25A6-41B8-AD1D-ED46437DD903}"/>
              </a:ext>
            </a:extLst>
          </p:cNvPr>
          <p:cNvPicPr>
            <a:picLocks noChangeAspect="1"/>
          </p:cNvPicPr>
          <p:nvPr/>
        </p:nvPicPr>
        <p:blipFill>
          <a:blip r:embed="rId2"/>
          <a:stretch>
            <a:fillRect/>
          </a:stretch>
        </p:blipFill>
        <p:spPr>
          <a:xfrm>
            <a:off x="475510" y="2084832"/>
            <a:ext cx="6620488" cy="4489587"/>
          </a:xfrm>
          <a:prstGeom prst="rect">
            <a:avLst/>
          </a:prstGeom>
        </p:spPr>
      </p:pic>
      <p:sp>
        <p:nvSpPr>
          <p:cNvPr id="2" name="Cím 1">
            <a:extLst>
              <a:ext uri="{FF2B5EF4-FFF2-40B4-BE49-F238E27FC236}">
                <a16:creationId xmlns:a16="http://schemas.microsoft.com/office/drawing/2014/main" id="{54CE66F1-B493-4893-B065-D5A84171A3A8}"/>
              </a:ext>
            </a:extLst>
          </p:cNvPr>
          <p:cNvSpPr>
            <a:spLocks noGrp="1"/>
          </p:cNvSpPr>
          <p:nvPr>
            <p:ph type="title"/>
          </p:nvPr>
        </p:nvSpPr>
        <p:spPr>
          <a:xfrm>
            <a:off x="1024128" y="585216"/>
            <a:ext cx="5867061" cy="1499616"/>
          </a:xfrm>
        </p:spPr>
        <p:txBody>
          <a:bodyPr>
            <a:normAutofit/>
          </a:bodyPr>
          <a:lstStyle/>
          <a:p>
            <a:r>
              <a:rPr lang="hu-HU" dirty="0"/>
              <a:t>Modellezés:</a:t>
            </a:r>
            <a:br>
              <a:rPr lang="hu-HU" dirty="0"/>
            </a:br>
            <a:r>
              <a:rPr lang="hu-HU" dirty="0"/>
              <a:t>Modellek és eredményeik</a:t>
            </a:r>
          </a:p>
        </p:txBody>
      </p:sp>
      <p:sp>
        <p:nvSpPr>
          <p:cNvPr id="3" name="Tartalom helye 2">
            <a:extLst>
              <a:ext uri="{FF2B5EF4-FFF2-40B4-BE49-F238E27FC236}">
                <a16:creationId xmlns:a16="http://schemas.microsoft.com/office/drawing/2014/main" id="{DABE1E93-117A-4218-AA29-BD1FE685B452}"/>
              </a:ext>
            </a:extLst>
          </p:cNvPr>
          <p:cNvSpPr>
            <a:spLocks noGrp="1"/>
          </p:cNvSpPr>
          <p:nvPr>
            <p:ph idx="1"/>
          </p:nvPr>
        </p:nvSpPr>
        <p:spPr>
          <a:xfrm>
            <a:off x="7708605" y="585216"/>
            <a:ext cx="4295553" cy="6139674"/>
          </a:xfrm>
        </p:spPr>
        <p:txBody>
          <a:bodyPr anchor="ctr">
            <a:normAutofit/>
          </a:bodyPr>
          <a:lstStyle/>
          <a:p>
            <a:pPr>
              <a:buFont typeface="Courier New" panose="02070309020205020404" pitchFamily="49" charset="0"/>
              <a:buChar char="o"/>
            </a:pPr>
            <a:r>
              <a:rPr lang="hu-HU" sz="2000" dirty="0">
                <a:solidFill>
                  <a:srgbClr val="FFFFFF"/>
                </a:solidFill>
              </a:rPr>
              <a:t>Az alábbi </a:t>
            </a:r>
            <a:r>
              <a:rPr lang="hu-HU" sz="2000" b="1" dirty="0">
                <a:solidFill>
                  <a:srgbClr val="FFFFFF"/>
                </a:solidFill>
              </a:rPr>
              <a:t>modelleket</a:t>
            </a:r>
            <a:r>
              <a:rPr lang="hu-HU" sz="2000" dirty="0">
                <a:solidFill>
                  <a:srgbClr val="FFFFFF"/>
                </a:solidFill>
              </a:rPr>
              <a:t> futtattam:</a:t>
            </a:r>
          </a:p>
          <a:p>
            <a:pPr lvl="1">
              <a:buFont typeface="Courier New" panose="02070309020205020404" pitchFamily="49" charset="0"/>
              <a:buChar char="o"/>
            </a:pPr>
            <a:r>
              <a:rPr lang="hu-HU" dirty="0">
                <a:solidFill>
                  <a:srgbClr val="FFFFFF"/>
                </a:solidFill>
              </a:rPr>
              <a:t>* Egyszerű logit (</a:t>
            </a:r>
            <a:r>
              <a:rPr lang="hu-HU" b="1" dirty="0">
                <a:solidFill>
                  <a:srgbClr val="FFFFFF"/>
                </a:solidFill>
              </a:rPr>
              <a:t>Benchmark Logit)</a:t>
            </a:r>
          </a:p>
          <a:p>
            <a:pPr lvl="1">
              <a:buFont typeface="Courier New" panose="02070309020205020404" pitchFamily="49" charset="0"/>
              <a:buChar char="o"/>
            </a:pPr>
            <a:r>
              <a:rPr lang="hu-HU" dirty="0">
                <a:solidFill>
                  <a:srgbClr val="FFFFFF"/>
                </a:solidFill>
              </a:rPr>
              <a:t>* </a:t>
            </a:r>
            <a:r>
              <a:rPr lang="hu-HU" b="1" dirty="0">
                <a:solidFill>
                  <a:srgbClr val="FFFFFF"/>
                </a:solidFill>
              </a:rPr>
              <a:t>KNN</a:t>
            </a:r>
            <a:r>
              <a:rPr lang="hu-HU" dirty="0">
                <a:solidFill>
                  <a:srgbClr val="FFFFFF"/>
                </a:solidFill>
              </a:rPr>
              <a:t> (</a:t>
            </a:r>
            <a:r>
              <a:rPr lang="hu-HU" dirty="0" err="1">
                <a:solidFill>
                  <a:srgbClr val="FFFFFF"/>
                </a:solidFill>
              </a:rPr>
              <a:t>knn</a:t>
            </a:r>
            <a:r>
              <a:rPr lang="hu-HU" dirty="0">
                <a:solidFill>
                  <a:srgbClr val="FFFFFF"/>
                </a:solidFill>
              </a:rPr>
              <a:t>)</a:t>
            </a:r>
          </a:p>
          <a:p>
            <a:pPr lvl="1">
              <a:buFont typeface="Courier New" panose="02070309020205020404" pitchFamily="49" charset="0"/>
              <a:buChar char="o"/>
            </a:pPr>
            <a:r>
              <a:rPr lang="hu-HU" dirty="0">
                <a:solidFill>
                  <a:srgbClr val="FFFFFF"/>
                </a:solidFill>
              </a:rPr>
              <a:t>* </a:t>
            </a:r>
            <a:r>
              <a:rPr lang="hu-HU" b="1" dirty="0" err="1">
                <a:solidFill>
                  <a:srgbClr val="FFFFFF"/>
                </a:solidFill>
              </a:rPr>
              <a:t>ElasticNet</a:t>
            </a:r>
            <a:endParaRPr lang="hu-HU" b="1" dirty="0">
              <a:solidFill>
                <a:srgbClr val="FFFFFF"/>
              </a:solidFill>
            </a:endParaRPr>
          </a:p>
          <a:p>
            <a:pPr lvl="1">
              <a:buFont typeface="Courier New" panose="02070309020205020404" pitchFamily="49" charset="0"/>
              <a:buChar char="o"/>
            </a:pPr>
            <a:r>
              <a:rPr lang="hu-HU" dirty="0">
                <a:solidFill>
                  <a:srgbClr val="FFFFFF"/>
                </a:solidFill>
              </a:rPr>
              <a:t>* Egyszerű </a:t>
            </a:r>
            <a:r>
              <a:rPr lang="hu-HU" b="1" dirty="0">
                <a:solidFill>
                  <a:srgbClr val="FFFFFF"/>
                </a:solidFill>
              </a:rPr>
              <a:t>döntési fa </a:t>
            </a:r>
            <a:r>
              <a:rPr lang="hu-HU" dirty="0">
                <a:solidFill>
                  <a:srgbClr val="FFFFFF"/>
                </a:solidFill>
              </a:rPr>
              <a:t>(</a:t>
            </a:r>
            <a:r>
              <a:rPr lang="hu-HU" dirty="0" err="1">
                <a:solidFill>
                  <a:srgbClr val="FFFFFF"/>
                </a:solidFill>
              </a:rPr>
              <a:t>decisonTree</a:t>
            </a:r>
            <a:r>
              <a:rPr lang="hu-HU" dirty="0">
                <a:solidFill>
                  <a:srgbClr val="FFFFFF"/>
                </a:solidFill>
              </a:rPr>
              <a:t>)</a:t>
            </a:r>
          </a:p>
          <a:p>
            <a:pPr lvl="1">
              <a:buFont typeface="Courier New" panose="02070309020205020404" pitchFamily="49" charset="0"/>
              <a:buChar char="o"/>
            </a:pPr>
            <a:r>
              <a:rPr lang="hu-HU" dirty="0">
                <a:solidFill>
                  <a:srgbClr val="FFFFFF"/>
                </a:solidFill>
              </a:rPr>
              <a:t>* </a:t>
            </a:r>
            <a:r>
              <a:rPr lang="hu-HU" b="1" dirty="0">
                <a:solidFill>
                  <a:srgbClr val="FFFFFF"/>
                </a:solidFill>
              </a:rPr>
              <a:t>RandomForest </a:t>
            </a:r>
            <a:r>
              <a:rPr lang="hu-HU" dirty="0">
                <a:solidFill>
                  <a:srgbClr val="FFFFFF"/>
                </a:solidFill>
              </a:rPr>
              <a:t>(rf)</a:t>
            </a:r>
          </a:p>
          <a:p>
            <a:pPr lvl="1">
              <a:buFont typeface="Courier New" panose="02070309020205020404" pitchFamily="49" charset="0"/>
              <a:buChar char="o"/>
            </a:pPr>
            <a:r>
              <a:rPr lang="hu-HU" dirty="0">
                <a:solidFill>
                  <a:srgbClr val="FFFFFF"/>
                </a:solidFill>
              </a:rPr>
              <a:t>* </a:t>
            </a:r>
            <a:r>
              <a:rPr lang="hu-HU" b="1" dirty="0" err="1">
                <a:solidFill>
                  <a:srgbClr val="FFFFFF"/>
                </a:solidFill>
              </a:rPr>
              <a:t>GradientBoosting</a:t>
            </a:r>
            <a:r>
              <a:rPr lang="hu-HU" dirty="0">
                <a:solidFill>
                  <a:srgbClr val="FFFFFF"/>
                </a:solidFill>
              </a:rPr>
              <a:t> </a:t>
            </a:r>
            <a:r>
              <a:rPr lang="hu-HU" dirty="0" err="1">
                <a:solidFill>
                  <a:srgbClr val="FFFFFF"/>
                </a:solidFill>
              </a:rPr>
              <a:t>Machine</a:t>
            </a:r>
            <a:r>
              <a:rPr lang="hu-HU" dirty="0">
                <a:solidFill>
                  <a:srgbClr val="FFFFFF"/>
                </a:solidFill>
              </a:rPr>
              <a:t> (</a:t>
            </a:r>
            <a:r>
              <a:rPr lang="hu-HU" dirty="0" err="1">
                <a:solidFill>
                  <a:srgbClr val="FFFFFF"/>
                </a:solidFill>
              </a:rPr>
              <a:t>gbm</a:t>
            </a:r>
            <a:r>
              <a:rPr lang="hu-HU" dirty="0">
                <a:solidFill>
                  <a:srgbClr val="FFFFFF"/>
                </a:solidFill>
              </a:rPr>
              <a:t>)</a:t>
            </a:r>
          </a:p>
          <a:p>
            <a:pPr lvl="1">
              <a:buFont typeface="Courier New" panose="02070309020205020404" pitchFamily="49" charset="0"/>
              <a:buChar char="o"/>
            </a:pPr>
            <a:r>
              <a:rPr lang="hu-HU" dirty="0">
                <a:solidFill>
                  <a:srgbClr val="FFFFFF"/>
                </a:solidFill>
              </a:rPr>
              <a:t>* </a:t>
            </a:r>
            <a:r>
              <a:rPr lang="hu-HU" b="1" dirty="0" err="1">
                <a:solidFill>
                  <a:srgbClr val="FFFFFF"/>
                </a:solidFill>
              </a:rPr>
              <a:t>AdaBoost</a:t>
            </a:r>
            <a:r>
              <a:rPr lang="hu-HU" dirty="0">
                <a:solidFill>
                  <a:srgbClr val="FFFFFF"/>
                </a:solidFill>
              </a:rPr>
              <a:t> (</a:t>
            </a:r>
            <a:r>
              <a:rPr lang="hu-HU" dirty="0" err="1">
                <a:solidFill>
                  <a:srgbClr val="FFFFFF"/>
                </a:solidFill>
              </a:rPr>
              <a:t>ada</a:t>
            </a:r>
            <a:r>
              <a:rPr lang="hu-HU" dirty="0">
                <a:solidFill>
                  <a:srgbClr val="FFFFFF"/>
                </a:solidFill>
              </a:rPr>
              <a:t>)</a:t>
            </a:r>
          </a:p>
          <a:p>
            <a:pPr>
              <a:buFont typeface="Courier New" panose="02070309020205020404" pitchFamily="49" charset="0"/>
              <a:buChar char="o"/>
            </a:pPr>
            <a:r>
              <a:rPr lang="hu-HU" sz="1800" b="1" dirty="0">
                <a:solidFill>
                  <a:srgbClr val="FFFFFF"/>
                </a:solidFill>
              </a:rPr>
              <a:t>Eredmények</a:t>
            </a:r>
            <a:r>
              <a:rPr lang="hu-HU" sz="1800" dirty="0">
                <a:solidFill>
                  <a:srgbClr val="FFFFFF"/>
                </a:solidFill>
              </a:rPr>
              <a:t> a legjobb paraméterek felhasználásával </a:t>
            </a:r>
            <a:r>
              <a:rPr lang="hu-HU" sz="1800" dirty="0" err="1">
                <a:solidFill>
                  <a:srgbClr val="FFFFFF"/>
                </a:solidFill>
              </a:rPr>
              <a:t>boxploton</a:t>
            </a:r>
            <a:r>
              <a:rPr lang="hu-HU" sz="1800" dirty="0">
                <a:solidFill>
                  <a:srgbClr val="FFFFFF"/>
                </a:solidFill>
              </a:rPr>
              <a:t> ábrázolva (lásd. balra)</a:t>
            </a:r>
          </a:p>
          <a:p>
            <a:pPr lvl="1">
              <a:buFont typeface="Courier New" panose="02070309020205020404" pitchFamily="49" charset="0"/>
              <a:buChar char="o"/>
            </a:pPr>
            <a:r>
              <a:rPr lang="hu-HU" dirty="0">
                <a:solidFill>
                  <a:srgbClr val="FFFFFF"/>
                </a:solidFill>
              </a:rPr>
              <a:t>*Legjobb 3 általam választott modell további értékelésre:</a:t>
            </a:r>
          </a:p>
          <a:p>
            <a:pPr lvl="2">
              <a:buFont typeface="Courier New" panose="02070309020205020404" pitchFamily="49" charset="0"/>
              <a:buChar char="o"/>
            </a:pPr>
            <a:r>
              <a:rPr lang="hu-HU" sz="1800" dirty="0">
                <a:solidFill>
                  <a:srgbClr val="FFFFFF"/>
                </a:solidFill>
              </a:rPr>
              <a:t>*RF – legjobb ROC</a:t>
            </a:r>
          </a:p>
          <a:p>
            <a:pPr lvl="2">
              <a:buFont typeface="Courier New" panose="02070309020205020404" pitchFamily="49" charset="0"/>
              <a:buChar char="o"/>
            </a:pPr>
            <a:r>
              <a:rPr lang="hu-HU" sz="1800" dirty="0">
                <a:solidFill>
                  <a:srgbClr val="FFFFFF"/>
                </a:solidFill>
              </a:rPr>
              <a:t>*GBM – közel legjobb ROC</a:t>
            </a:r>
          </a:p>
          <a:p>
            <a:pPr lvl="2">
              <a:buFont typeface="Courier New" panose="02070309020205020404" pitchFamily="49" charset="0"/>
              <a:buChar char="o"/>
            </a:pPr>
            <a:r>
              <a:rPr lang="hu-HU" sz="1800" dirty="0">
                <a:solidFill>
                  <a:srgbClr val="FFFFFF"/>
                </a:solidFill>
              </a:rPr>
              <a:t>*</a:t>
            </a:r>
            <a:r>
              <a:rPr lang="hu-HU" sz="1800" dirty="0" err="1">
                <a:solidFill>
                  <a:srgbClr val="FFFFFF"/>
                </a:solidFill>
              </a:rPr>
              <a:t>ElasticNet</a:t>
            </a:r>
            <a:r>
              <a:rPr lang="hu-HU" sz="1800" dirty="0">
                <a:solidFill>
                  <a:srgbClr val="FFFFFF"/>
                </a:solidFill>
              </a:rPr>
              <a:t> – legjobb nem </a:t>
            </a:r>
            <a:r>
              <a:rPr lang="hu-HU" sz="1800" dirty="0" err="1">
                <a:solidFill>
                  <a:srgbClr val="FFFFFF"/>
                </a:solidFill>
              </a:rPr>
              <a:t>tree</a:t>
            </a:r>
            <a:r>
              <a:rPr lang="hu-HU" sz="1800" dirty="0">
                <a:solidFill>
                  <a:srgbClr val="FFFFFF"/>
                </a:solidFill>
              </a:rPr>
              <a:t> alapú modell</a:t>
            </a:r>
          </a:p>
        </p:txBody>
      </p:sp>
      <p:sp>
        <p:nvSpPr>
          <p:cNvPr id="6" name="Dia számának helye 5">
            <a:extLst>
              <a:ext uri="{FF2B5EF4-FFF2-40B4-BE49-F238E27FC236}">
                <a16:creationId xmlns:a16="http://schemas.microsoft.com/office/drawing/2014/main" id="{6679272C-40F3-4DE3-A155-C00986440C2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6582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7F9307D-131D-4A65-8520-938A82610A30}"/>
              </a:ext>
            </a:extLst>
          </p:cNvPr>
          <p:cNvSpPr>
            <a:spLocks noGrp="1"/>
          </p:cNvSpPr>
          <p:nvPr>
            <p:ph type="title"/>
          </p:nvPr>
        </p:nvSpPr>
        <p:spPr>
          <a:xfrm>
            <a:off x="1024128" y="585216"/>
            <a:ext cx="9720072" cy="1499616"/>
          </a:xfrm>
        </p:spPr>
        <p:txBody>
          <a:bodyPr>
            <a:normAutofit fontScale="90000"/>
          </a:bodyPr>
          <a:lstStyle/>
          <a:p>
            <a:r>
              <a:rPr lang="hu-HU" dirty="0"/>
              <a:t>Modellezés: Az általam választott 3 modell további jellemzői – </a:t>
            </a:r>
            <a:r>
              <a:rPr lang="hu-HU" dirty="0" err="1"/>
              <a:t>Validálás</a:t>
            </a:r>
            <a:r>
              <a:rPr lang="hu-HU" dirty="0"/>
              <a:t>, Kalibráció</a:t>
            </a:r>
          </a:p>
        </p:txBody>
      </p:sp>
      <p:sp>
        <p:nvSpPr>
          <p:cNvPr id="10" name="Content Placeholder 9">
            <a:extLst>
              <a:ext uri="{FF2B5EF4-FFF2-40B4-BE49-F238E27FC236}">
                <a16:creationId xmlns:a16="http://schemas.microsoft.com/office/drawing/2014/main" id="{1343A227-9378-4D11-B415-1219DCAC6A5B}"/>
              </a:ext>
            </a:extLst>
          </p:cNvPr>
          <p:cNvSpPr>
            <a:spLocks noGrp="1"/>
          </p:cNvSpPr>
          <p:nvPr>
            <p:ph idx="1"/>
          </p:nvPr>
        </p:nvSpPr>
        <p:spPr>
          <a:xfrm>
            <a:off x="5071730" y="2084832"/>
            <a:ext cx="6592185" cy="4624312"/>
          </a:xfrm>
        </p:spPr>
        <p:txBody>
          <a:bodyPr>
            <a:normAutofit/>
          </a:bodyPr>
          <a:lstStyle/>
          <a:p>
            <a:pPr>
              <a:buFont typeface="Courier New" panose="02070309020205020404" pitchFamily="49" charset="0"/>
              <a:buChar char="o"/>
            </a:pPr>
            <a:r>
              <a:rPr lang="hu-HU" sz="1800" dirty="0"/>
              <a:t>Modell </a:t>
            </a:r>
            <a:r>
              <a:rPr lang="hu-HU" sz="1800" b="1" dirty="0" err="1"/>
              <a:t>validálásához</a:t>
            </a:r>
            <a:r>
              <a:rPr lang="hu-HU" sz="1800" dirty="0"/>
              <a:t> és az </a:t>
            </a:r>
            <a:r>
              <a:rPr lang="hu-HU" sz="1800" b="1" dirty="0"/>
              <a:t>ROC görbék </a:t>
            </a:r>
            <a:r>
              <a:rPr lang="hu-HU" sz="1800" dirty="0"/>
              <a:t>szemléleteséhez az ROC görbéket a test adatokon jelenítettem meg:</a:t>
            </a:r>
          </a:p>
          <a:p>
            <a:pPr lvl="1">
              <a:buFont typeface="Courier New" panose="02070309020205020404" pitchFamily="49" charset="0"/>
              <a:buChar char="o"/>
            </a:pPr>
            <a:r>
              <a:rPr lang="hu-HU" dirty="0" err="1"/>
              <a:t>Validálás</a:t>
            </a:r>
            <a:r>
              <a:rPr lang="hu-HU" dirty="0"/>
              <a:t>: ha </a:t>
            </a:r>
            <a:r>
              <a:rPr lang="hu-HU" b="1" dirty="0"/>
              <a:t>nagyon hasonló az eredmény mint a </a:t>
            </a:r>
            <a:r>
              <a:rPr lang="hu-HU" b="1" dirty="0" err="1"/>
              <a:t>boxplotnak</a:t>
            </a:r>
            <a:r>
              <a:rPr lang="hu-HU" b="1" dirty="0"/>
              <a:t> </a:t>
            </a:r>
            <a:r>
              <a:rPr lang="hu-HU" b="1" dirty="0">
                <a:sym typeface="Wingdings" panose="05000000000000000000" pitchFamily="2" charset="2"/>
              </a:rPr>
              <a:t> elfogadjuk a választott modelleket  elfogadom  nem overfit/</a:t>
            </a:r>
            <a:r>
              <a:rPr lang="hu-HU" b="1" dirty="0" err="1">
                <a:sym typeface="Wingdings" panose="05000000000000000000" pitchFamily="2" charset="2"/>
              </a:rPr>
              <a:t>underfit</a:t>
            </a:r>
            <a:r>
              <a:rPr lang="hu-HU" b="1" dirty="0">
                <a:sym typeface="Wingdings" panose="05000000000000000000" pitchFamily="2" charset="2"/>
              </a:rPr>
              <a:t> a modell</a:t>
            </a:r>
            <a:endParaRPr lang="hu-HU" b="1" dirty="0"/>
          </a:p>
          <a:p>
            <a:pPr lvl="1">
              <a:buFont typeface="Courier New" panose="02070309020205020404" pitchFamily="49" charset="0"/>
              <a:buChar char="o"/>
            </a:pPr>
            <a:r>
              <a:rPr lang="hu-HU" b="1" dirty="0"/>
              <a:t>AUC = a görbe alatti terület</a:t>
            </a:r>
            <a:endParaRPr lang="hu-HU" dirty="0"/>
          </a:p>
          <a:p>
            <a:pPr>
              <a:buFont typeface="Courier New" panose="02070309020205020404" pitchFamily="49" charset="0"/>
              <a:buChar char="o"/>
            </a:pPr>
            <a:r>
              <a:rPr lang="hu-HU" dirty="0"/>
              <a:t>Miután a legjobb 3 modellt kiválasztottam, </a:t>
            </a:r>
            <a:r>
              <a:rPr lang="hu-HU" b="1" dirty="0"/>
              <a:t>a kalibrációs görbéit is megnéztem.</a:t>
            </a:r>
            <a:r>
              <a:rPr lang="hu-HU" dirty="0"/>
              <a:t> A kalibrációs görbe minél közelebb húzódik az 1 meredekségű fekete egyeneshez annál jobb kalibrálásra utal.</a:t>
            </a:r>
          </a:p>
          <a:p>
            <a:pPr>
              <a:buFont typeface="Courier New" panose="02070309020205020404" pitchFamily="49" charset="0"/>
              <a:buChar char="o"/>
            </a:pPr>
            <a:r>
              <a:rPr lang="hu-HU" sz="2400" b="1" u="sng" dirty="0"/>
              <a:t>Ezek alapján: A GBM modellt válaszoltom a legjobb modellnek</a:t>
            </a:r>
          </a:p>
          <a:p>
            <a:pPr lvl="3">
              <a:buFont typeface="Courier New" panose="02070309020205020404" pitchFamily="49" charset="0"/>
              <a:buChar char="o"/>
            </a:pPr>
            <a:r>
              <a:rPr lang="hu-HU" sz="1800" dirty="0"/>
              <a:t> ROC/AUC szerint az egyik legjobb</a:t>
            </a:r>
          </a:p>
          <a:p>
            <a:pPr lvl="3">
              <a:buFont typeface="Courier New" panose="02070309020205020404" pitchFamily="49" charset="0"/>
              <a:buChar char="o"/>
            </a:pPr>
            <a:r>
              <a:rPr lang="hu-HU" sz="1800" dirty="0"/>
              <a:t> Legjobb kalibrációs görbével rendelkezik</a:t>
            </a:r>
          </a:p>
        </p:txBody>
      </p:sp>
      <p:pic>
        <p:nvPicPr>
          <p:cNvPr id="5" name="Kép 4">
            <a:extLst>
              <a:ext uri="{FF2B5EF4-FFF2-40B4-BE49-F238E27FC236}">
                <a16:creationId xmlns:a16="http://schemas.microsoft.com/office/drawing/2014/main" id="{3C96D18E-2255-4816-A6F2-96AD6267733F}"/>
              </a:ext>
            </a:extLst>
          </p:cNvPr>
          <p:cNvPicPr>
            <a:picLocks noChangeAspect="1"/>
          </p:cNvPicPr>
          <p:nvPr/>
        </p:nvPicPr>
        <p:blipFill>
          <a:blip r:embed="rId2"/>
          <a:stretch>
            <a:fillRect/>
          </a:stretch>
        </p:blipFill>
        <p:spPr>
          <a:xfrm>
            <a:off x="626911" y="3989941"/>
            <a:ext cx="3651876" cy="2719202"/>
          </a:xfrm>
          <a:prstGeom prst="rect">
            <a:avLst/>
          </a:prstGeom>
        </p:spPr>
      </p:pic>
      <p:pic>
        <p:nvPicPr>
          <p:cNvPr id="4" name="Kép 3">
            <a:extLst>
              <a:ext uri="{FF2B5EF4-FFF2-40B4-BE49-F238E27FC236}">
                <a16:creationId xmlns:a16="http://schemas.microsoft.com/office/drawing/2014/main" id="{94A7477C-FD07-45DE-8523-F2F2F7B80C14}"/>
              </a:ext>
            </a:extLst>
          </p:cNvPr>
          <p:cNvPicPr>
            <a:picLocks noChangeAspect="1"/>
          </p:cNvPicPr>
          <p:nvPr/>
        </p:nvPicPr>
        <p:blipFill>
          <a:blip r:embed="rId3"/>
          <a:stretch>
            <a:fillRect/>
          </a:stretch>
        </p:blipFill>
        <p:spPr>
          <a:xfrm>
            <a:off x="729805" y="1769547"/>
            <a:ext cx="3548982" cy="2448228"/>
          </a:xfrm>
          <a:prstGeom prst="rect">
            <a:avLst/>
          </a:prstGeom>
        </p:spPr>
      </p:pic>
      <p:sp>
        <p:nvSpPr>
          <p:cNvPr id="6" name="Dia számának helye 5">
            <a:extLst>
              <a:ext uri="{FF2B5EF4-FFF2-40B4-BE49-F238E27FC236}">
                <a16:creationId xmlns:a16="http://schemas.microsoft.com/office/drawing/2014/main" id="{34DEF401-1E3E-4154-B0EF-5E58A406051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67145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CC7471F-DA41-46DD-B93F-615BCD0F1EF2}"/>
              </a:ext>
            </a:extLst>
          </p:cNvPr>
          <p:cNvSpPr>
            <a:spLocks noGrp="1"/>
          </p:cNvSpPr>
          <p:nvPr>
            <p:ph type="title"/>
          </p:nvPr>
        </p:nvSpPr>
        <p:spPr/>
        <p:txBody>
          <a:bodyPr>
            <a:normAutofit fontScale="90000"/>
          </a:bodyPr>
          <a:lstStyle/>
          <a:p>
            <a:r>
              <a:rPr lang="hu-HU" dirty="0"/>
              <a:t>Modellezés: GBM Valós eredményeinek </a:t>
            </a:r>
            <a:r>
              <a:rPr lang="hu-HU" dirty="0" err="1"/>
              <a:t>szemléltese</a:t>
            </a:r>
            <a:r>
              <a:rPr lang="hu-HU" dirty="0"/>
              <a:t> </a:t>
            </a:r>
            <a:r>
              <a:rPr lang="hu-HU" dirty="0" err="1"/>
              <a:t>confusion</a:t>
            </a:r>
            <a:r>
              <a:rPr lang="hu-HU" dirty="0"/>
              <a:t> </a:t>
            </a:r>
            <a:r>
              <a:rPr lang="hu-HU" dirty="0" err="1"/>
              <a:t>matrix</a:t>
            </a:r>
            <a:r>
              <a:rPr lang="hu-HU" dirty="0"/>
              <a:t>-ot használva</a:t>
            </a:r>
          </a:p>
        </p:txBody>
      </p:sp>
      <p:sp>
        <p:nvSpPr>
          <p:cNvPr id="10" name="Tartalom helye 9">
            <a:extLst>
              <a:ext uri="{FF2B5EF4-FFF2-40B4-BE49-F238E27FC236}">
                <a16:creationId xmlns:a16="http://schemas.microsoft.com/office/drawing/2014/main" id="{CA09A40F-CD19-4BED-AF5F-03E58D10447F}"/>
              </a:ext>
            </a:extLst>
          </p:cNvPr>
          <p:cNvSpPr>
            <a:spLocks noGrp="1"/>
          </p:cNvSpPr>
          <p:nvPr>
            <p:ph idx="1"/>
          </p:nvPr>
        </p:nvSpPr>
        <p:spPr>
          <a:xfrm>
            <a:off x="1024128" y="2285999"/>
            <a:ext cx="4908839" cy="4376058"/>
          </a:xfrm>
          <a:solidFill>
            <a:schemeClr val="accent2">
              <a:lumMod val="60000"/>
              <a:lumOff val="40000"/>
            </a:schemeClr>
          </a:solidFill>
        </p:spPr>
        <p:txBody>
          <a:bodyPr numCol="1"/>
          <a:lstStyle/>
          <a:p>
            <a:pPr marL="0" indent="0" algn="ctr">
              <a:buNone/>
            </a:pPr>
            <a:r>
              <a:rPr lang="hu-HU" sz="2800" b="1" u="sng" dirty="0" err="1"/>
              <a:t>Train</a:t>
            </a:r>
            <a:r>
              <a:rPr lang="hu-HU" sz="2800" b="1" u="sng" dirty="0"/>
              <a:t> adatokon </a:t>
            </a:r>
            <a:r>
              <a:rPr lang="hu-HU" sz="2800" u="sng" dirty="0"/>
              <a:t>(80%):</a:t>
            </a:r>
          </a:p>
          <a:p>
            <a:pPr marL="0" indent="0" algn="ctr">
              <a:buNone/>
            </a:pPr>
            <a:r>
              <a:rPr lang="hu-HU" dirty="0"/>
              <a:t>Alap küszöbérték (0.5)</a:t>
            </a:r>
          </a:p>
          <a:p>
            <a:pPr marL="0" indent="0">
              <a:buNone/>
            </a:pPr>
            <a:endParaRPr lang="hu-HU" dirty="0"/>
          </a:p>
          <a:p>
            <a:pPr marL="0" indent="0">
              <a:buNone/>
            </a:pPr>
            <a:endParaRPr lang="hu-HU" dirty="0"/>
          </a:p>
          <a:p>
            <a:pPr marL="0" indent="0">
              <a:buNone/>
            </a:pPr>
            <a:endParaRPr lang="hu-HU" dirty="0"/>
          </a:p>
          <a:p>
            <a:pPr marL="0" indent="0" algn="ctr">
              <a:buNone/>
            </a:pPr>
            <a:r>
              <a:rPr lang="hu-HU" dirty="0"/>
              <a:t>Módosított küszöbérték (0.15)</a:t>
            </a:r>
          </a:p>
        </p:txBody>
      </p:sp>
      <p:pic>
        <p:nvPicPr>
          <p:cNvPr id="11" name="Kép 10">
            <a:extLst>
              <a:ext uri="{FF2B5EF4-FFF2-40B4-BE49-F238E27FC236}">
                <a16:creationId xmlns:a16="http://schemas.microsoft.com/office/drawing/2014/main" id="{DC9F05A4-F44E-4A28-8652-F86A234FEEC2}"/>
              </a:ext>
            </a:extLst>
          </p:cNvPr>
          <p:cNvPicPr>
            <a:picLocks noChangeAspect="1"/>
          </p:cNvPicPr>
          <p:nvPr/>
        </p:nvPicPr>
        <p:blipFill>
          <a:blip r:embed="rId2"/>
          <a:stretch>
            <a:fillRect/>
          </a:stretch>
        </p:blipFill>
        <p:spPr>
          <a:xfrm>
            <a:off x="1098133" y="3290314"/>
            <a:ext cx="4747396" cy="1441174"/>
          </a:xfrm>
          <a:prstGeom prst="rect">
            <a:avLst/>
          </a:prstGeom>
        </p:spPr>
      </p:pic>
      <p:pic>
        <p:nvPicPr>
          <p:cNvPr id="12" name="Kép 11">
            <a:extLst>
              <a:ext uri="{FF2B5EF4-FFF2-40B4-BE49-F238E27FC236}">
                <a16:creationId xmlns:a16="http://schemas.microsoft.com/office/drawing/2014/main" id="{4E77BD0E-F817-49EE-B1D8-6FDA8B662649}"/>
              </a:ext>
            </a:extLst>
          </p:cNvPr>
          <p:cNvPicPr>
            <a:picLocks noChangeAspect="1"/>
          </p:cNvPicPr>
          <p:nvPr/>
        </p:nvPicPr>
        <p:blipFill>
          <a:blip r:embed="rId3"/>
          <a:stretch>
            <a:fillRect/>
          </a:stretch>
        </p:blipFill>
        <p:spPr>
          <a:xfrm>
            <a:off x="1098133" y="5087381"/>
            <a:ext cx="4790513" cy="1447800"/>
          </a:xfrm>
          <a:prstGeom prst="rect">
            <a:avLst/>
          </a:prstGeom>
        </p:spPr>
      </p:pic>
      <p:sp>
        <p:nvSpPr>
          <p:cNvPr id="13" name="Tartalom helye 9">
            <a:extLst>
              <a:ext uri="{FF2B5EF4-FFF2-40B4-BE49-F238E27FC236}">
                <a16:creationId xmlns:a16="http://schemas.microsoft.com/office/drawing/2014/main" id="{34C41FC4-69A0-4C88-ACF0-266D1732A2E7}"/>
              </a:ext>
            </a:extLst>
          </p:cNvPr>
          <p:cNvSpPr txBox="1">
            <a:spLocks/>
          </p:cNvSpPr>
          <p:nvPr/>
        </p:nvSpPr>
        <p:spPr>
          <a:xfrm>
            <a:off x="6500262" y="2285999"/>
            <a:ext cx="4908839" cy="4376057"/>
          </a:xfrm>
          <a:prstGeom prst="rect">
            <a:avLst/>
          </a:prstGeom>
          <a:solidFill>
            <a:schemeClr val="accent2">
              <a:lumMod val="60000"/>
              <a:lumOff val="40000"/>
            </a:schemeClr>
          </a:solidFill>
        </p:spPr>
        <p:txBody>
          <a:bodyPr vert="horz" lIns="45720" tIns="45720" rIns="45720" bIns="45720" numCol="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buFont typeface="Tw Cen MT" panose="020B0602020104020603" pitchFamily="34" charset="0"/>
              <a:buNone/>
            </a:pPr>
            <a:r>
              <a:rPr lang="hu-HU" sz="2800" b="1" u="sng" dirty="0"/>
              <a:t>Test adatokon </a:t>
            </a:r>
            <a:r>
              <a:rPr lang="hu-HU" sz="2800" u="sng" dirty="0"/>
              <a:t>(20%):</a:t>
            </a:r>
          </a:p>
          <a:p>
            <a:pPr marL="0" indent="0" algn="ctr">
              <a:buFont typeface="Tw Cen MT" panose="020B0602020104020603" pitchFamily="34" charset="0"/>
              <a:buNone/>
            </a:pPr>
            <a:r>
              <a:rPr lang="hu-HU" dirty="0"/>
              <a:t>Alap küszöbérték (0.5)</a:t>
            </a:r>
          </a:p>
          <a:p>
            <a:pPr marL="0" indent="0">
              <a:buFont typeface="Tw Cen MT" panose="020B0602020104020603" pitchFamily="34" charset="0"/>
              <a:buNone/>
            </a:pPr>
            <a:endParaRPr lang="hu-HU" dirty="0"/>
          </a:p>
          <a:p>
            <a:pPr marL="0" indent="0">
              <a:buFont typeface="Tw Cen MT" panose="020B0602020104020603" pitchFamily="34" charset="0"/>
              <a:buNone/>
            </a:pPr>
            <a:endParaRPr lang="hu-HU" dirty="0"/>
          </a:p>
          <a:p>
            <a:pPr marL="0" indent="0">
              <a:buFont typeface="Tw Cen MT" panose="020B0602020104020603" pitchFamily="34" charset="0"/>
              <a:buNone/>
            </a:pPr>
            <a:endParaRPr lang="hu-HU" dirty="0"/>
          </a:p>
          <a:p>
            <a:pPr marL="0" indent="0" algn="ctr">
              <a:buFont typeface="Tw Cen MT" panose="020B0602020104020603" pitchFamily="34" charset="0"/>
              <a:buNone/>
            </a:pPr>
            <a:r>
              <a:rPr lang="hu-HU" dirty="0"/>
              <a:t>Módosított küszöbérték (0.15)</a:t>
            </a:r>
          </a:p>
        </p:txBody>
      </p:sp>
      <p:pic>
        <p:nvPicPr>
          <p:cNvPr id="14" name="Kép 13">
            <a:extLst>
              <a:ext uri="{FF2B5EF4-FFF2-40B4-BE49-F238E27FC236}">
                <a16:creationId xmlns:a16="http://schemas.microsoft.com/office/drawing/2014/main" id="{247FB568-7815-4F39-91C6-F76ACACD2A8F}"/>
              </a:ext>
            </a:extLst>
          </p:cNvPr>
          <p:cNvPicPr>
            <a:picLocks noChangeAspect="1"/>
          </p:cNvPicPr>
          <p:nvPr/>
        </p:nvPicPr>
        <p:blipFill>
          <a:blip r:embed="rId4"/>
          <a:stretch>
            <a:fillRect/>
          </a:stretch>
        </p:blipFill>
        <p:spPr>
          <a:xfrm>
            <a:off x="6596469" y="3325100"/>
            <a:ext cx="4698376" cy="1406387"/>
          </a:xfrm>
          <a:prstGeom prst="rect">
            <a:avLst/>
          </a:prstGeom>
        </p:spPr>
      </p:pic>
      <p:pic>
        <p:nvPicPr>
          <p:cNvPr id="15" name="Kép 14">
            <a:extLst>
              <a:ext uri="{FF2B5EF4-FFF2-40B4-BE49-F238E27FC236}">
                <a16:creationId xmlns:a16="http://schemas.microsoft.com/office/drawing/2014/main" id="{95DFB1C1-CCD1-4589-A911-217444A09087}"/>
              </a:ext>
            </a:extLst>
          </p:cNvPr>
          <p:cNvPicPr>
            <a:picLocks noChangeAspect="1"/>
          </p:cNvPicPr>
          <p:nvPr/>
        </p:nvPicPr>
        <p:blipFill>
          <a:blip r:embed="rId5"/>
          <a:stretch>
            <a:fillRect/>
          </a:stretch>
        </p:blipFill>
        <p:spPr>
          <a:xfrm>
            <a:off x="6596470" y="5100677"/>
            <a:ext cx="4722346" cy="1434504"/>
          </a:xfrm>
          <a:prstGeom prst="rect">
            <a:avLst/>
          </a:prstGeom>
        </p:spPr>
      </p:pic>
      <p:sp>
        <p:nvSpPr>
          <p:cNvPr id="3" name="Ellipszis 2">
            <a:extLst>
              <a:ext uri="{FF2B5EF4-FFF2-40B4-BE49-F238E27FC236}">
                <a16:creationId xmlns:a16="http://schemas.microsoft.com/office/drawing/2014/main" id="{AE882935-3A0B-48F2-ACD9-D689D0F90AC4}"/>
              </a:ext>
            </a:extLst>
          </p:cNvPr>
          <p:cNvSpPr/>
          <p:nvPr/>
        </p:nvSpPr>
        <p:spPr>
          <a:xfrm>
            <a:off x="2310025" y="4201100"/>
            <a:ext cx="2675636" cy="4931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Ellipszis 3">
            <a:extLst>
              <a:ext uri="{FF2B5EF4-FFF2-40B4-BE49-F238E27FC236}">
                <a16:creationId xmlns:a16="http://schemas.microsoft.com/office/drawing/2014/main" id="{2F1ED3AE-CB31-4385-914F-E3F3927ACE12}"/>
              </a:ext>
            </a:extLst>
          </p:cNvPr>
          <p:cNvSpPr/>
          <p:nvPr/>
        </p:nvSpPr>
        <p:spPr>
          <a:xfrm>
            <a:off x="3913052" y="3755984"/>
            <a:ext cx="775906" cy="9382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6" name="Ellipszis 15">
            <a:extLst>
              <a:ext uri="{FF2B5EF4-FFF2-40B4-BE49-F238E27FC236}">
                <a16:creationId xmlns:a16="http://schemas.microsoft.com/office/drawing/2014/main" id="{346BD69F-178B-4565-A5D7-ECE0F76F81C8}"/>
              </a:ext>
            </a:extLst>
          </p:cNvPr>
          <p:cNvSpPr/>
          <p:nvPr/>
        </p:nvSpPr>
        <p:spPr>
          <a:xfrm>
            <a:off x="2396840" y="6007740"/>
            <a:ext cx="2588821" cy="4476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7" name="Ellipszis 16">
            <a:extLst>
              <a:ext uri="{FF2B5EF4-FFF2-40B4-BE49-F238E27FC236}">
                <a16:creationId xmlns:a16="http://schemas.microsoft.com/office/drawing/2014/main" id="{A2A0DA07-437F-47C6-AD48-CEA8F1C5431B}"/>
              </a:ext>
            </a:extLst>
          </p:cNvPr>
          <p:cNvSpPr/>
          <p:nvPr/>
        </p:nvSpPr>
        <p:spPr>
          <a:xfrm>
            <a:off x="4008748" y="5556298"/>
            <a:ext cx="775906" cy="9045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6" name="Összekötő: szögletes 5">
            <a:extLst>
              <a:ext uri="{FF2B5EF4-FFF2-40B4-BE49-F238E27FC236}">
                <a16:creationId xmlns:a16="http://schemas.microsoft.com/office/drawing/2014/main" id="{23EB4E9B-2AEA-42D2-B75E-9C24EB41B0A0}"/>
              </a:ext>
            </a:extLst>
          </p:cNvPr>
          <p:cNvCxnSpPr>
            <a:cxnSpLocks/>
          </p:cNvCxnSpPr>
          <p:nvPr/>
        </p:nvCxnSpPr>
        <p:spPr>
          <a:xfrm>
            <a:off x="5773074" y="4035298"/>
            <a:ext cx="22124" cy="1972787"/>
          </a:xfrm>
          <a:prstGeom prst="bentConnector3">
            <a:avLst>
              <a:gd name="adj1" fmla="val 2190562"/>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1825F157-D604-4493-AD22-CD2F9330F1CE}"/>
              </a:ext>
            </a:extLst>
          </p:cNvPr>
          <p:cNvSpPr/>
          <p:nvPr/>
        </p:nvSpPr>
        <p:spPr>
          <a:xfrm>
            <a:off x="7740173" y="4264581"/>
            <a:ext cx="2588821" cy="4476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9" name="Ellipszis 18">
            <a:extLst>
              <a:ext uri="{FF2B5EF4-FFF2-40B4-BE49-F238E27FC236}">
                <a16:creationId xmlns:a16="http://schemas.microsoft.com/office/drawing/2014/main" id="{1BFCAEFA-3259-4107-A9F0-1B718982450B}"/>
              </a:ext>
            </a:extLst>
          </p:cNvPr>
          <p:cNvSpPr/>
          <p:nvPr/>
        </p:nvSpPr>
        <p:spPr>
          <a:xfrm>
            <a:off x="9437904" y="3755984"/>
            <a:ext cx="655231" cy="9382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0" name="Ellipszis 19">
            <a:extLst>
              <a:ext uri="{FF2B5EF4-FFF2-40B4-BE49-F238E27FC236}">
                <a16:creationId xmlns:a16="http://schemas.microsoft.com/office/drawing/2014/main" id="{C38F72B2-3E15-4CE2-AF23-9F55B365B373}"/>
              </a:ext>
            </a:extLst>
          </p:cNvPr>
          <p:cNvSpPr/>
          <p:nvPr/>
        </p:nvSpPr>
        <p:spPr>
          <a:xfrm>
            <a:off x="7818876" y="6013206"/>
            <a:ext cx="2588821" cy="4476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1" name="Ellipszis 20">
            <a:extLst>
              <a:ext uri="{FF2B5EF4-FFF2-40B4-BE49-F238E27FC236}">
                <a16:creationId xmlns:a16="http://schemas.microsoft.com/office/drawing/2014/main" id="{33FB157F-6399-4555-98B5-37D851E33880}"/>
              </a:ext>
            </a:extLst>
          </p:cNvPr>
          <p:cNvSpPr/>
          <p:nvPr/>
        </p:nvSpPr>
        <p:spPr>
          <a:xfrm>
            <a:off x="9409202" y="5592872"/>
            <a:ext cx="683933" cy="862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46" name="Összekötő: szögletes 45">
            <a:extLst>
              <a:ext uri="{FF2B5EF4-FFF2-40B4-BE49-F238E27FC236}">
                <a16:creationId xmlns:a16="http://schemas.microsoft.com/office/drawing/2014/main" id="{96EDB4DC-76B9-4F51-8D34-2F18147EF1CD}"/>
              </a:ext>
            </a:extLst>
          </p:cNvPr>
          <p:cNvCxnSpPr>
            <a:cxnSpLocks/>
          </p:cNvCxnSpPr>
          <p:nvPr/>
        </p:nvCxnSpPr>
        <p:spPr>
          <a:xfrm>
            <a:off x="11124811" y="4102638"/>
            <a:ext cx="22124" cy="1972787"/>
          </a:xfrm>
          <a:prstGeom prst="bentConnector3">
            <a:avLst>
              <a:gd name="adj1" fmla="val 2190562"/>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Dia számának helye 6">
            <a:extLst>
              <a:ext uri="{FF2B5EF4-FFF2-40B4-BE49-F238E27FC236}">
                <a16:creationId xmlns:a16="http://schemas.microsoft.com/office/drawing/2014/main" id="{05CB2BB8-DD17-4468-BE3A-318CBCF0C25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15034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6" grpId="0" animBg="1"/>
      <p:bldP spid="17" grpId="0" animBg="1"/>
      <p:bldP spid="18"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CF870CF7-C1E2-450C-A313-38093855881F}"/>
              </a:ext>
            </a:extLst>
          </p:cNvPr>
          <p:cNvPicPr>
            <a:picLocks noChangeAspect="1"/>
          </p:cNvPicPr>
          <p:nvPr/>
        </p:nvPicPr>
        <p:blipFill>
          <a:blip r:embed="rId2"/>
          <a:stretch>
            <a:fillRect/>
          </a:stretch>
        </p:blipFill>
        <p:spPr>
          <a:xfrm>
            <a:off x="5528058" y="3774959"/>
            <a:ext cx="6327243" cy="3083041"/>
          </a:xfrm>
          <a:prstGeom prst="rect">
            <a:avLst/>
          </a:prstGeom>
        </p:spPr>
      </p:pic>
      <p:pic>
        <p:nvPicPr>
          <p:cNvPr id="5" name="Kép 4">
            <a:extLst>
              <a:ext uri="{FF2B5EF4-FFF2-40B4-BE49-F238E27FC236}">
                <a16:creationId xmlns:a16="http://schemas.microsoft.com/office/drawing/2014/main" id="{498630AB-A0A3-4D09-B281-FCBCCB83583E}"/>
              </a:ext>
            </a:extLst>
          </p:cNvPr>
          <p:cNvPicPr>
            <a:picLocks noChangeAspect="1"/>
          </p:cNvPicPr>
          <p:nvPr/>
        </p:nvPicPr>
        <p:blipFill>
          <a:blip r:embed="rId3"/>
          <a:stretch>
            <a:fillRect/>
          </a:stretch>
        </p:blipFill>
        <p:spPr>
          <a:xfrm>
            <a:off x="626551" y="3500076"/>
            <a:ext cx="3658370" cy="3175323"/>
          </a:xfrm>
          <a:prstGeom prst="rect">
            <a:avLst/>
          </a:prstGeom>
        </p:spPr>
      </p:pic>
      <p:pic>
        <p:nvPicPr>
          <p:cNvPr id="6" name="Kép 5">
            <a:extLst>
              <a:ext uri="{FF2B5EF4-FFF2-40B4-BE49-F238E27FC236}">
                <a16:creationId xmlns:a16="http://schemas.microsoft.com/office/drawing/2014/main" id="{DC02769D-74ED-4528-BE6C-244F923BA49D}"/>
              </a:ext>
            </a:extLst>
          </p:cNvPr>
          <p:cNvPicPr>
            <a:picLocks noChangeAspect="1"/>
          </p:cNvPicPr>
          <p:nvPr/>
        </p:nvPicPr>
        <p:blipFill>
          <a:blip r:embed="rId4"/>
          <a:stretch>
            <a:fillRect/>
          </a:stretch>
        </p:blipFill>
        <p:spPr>
          <a:xfrm>
            <a:off x="626551" y="215119"/>
            <a:ext cx="3658370" cy="3212754"/>
          </a:xfrm>
          <a:prstGeom prst="rect">
            <a:avLst/>
          </a:prstGeom>
        </p:spPr>
      </p:pic>
      <p:sp>
        <p:nvSpPr>
          <p:cNvPr id="2" name="Cím 1">
            <a:extLst>
              <a:ext uri="{FF2B5EF4-FFF2-40B4-BE49-F238E27FC236}">
                <a16:creationId xmlns:a16="http://schemas.microsoft.com/office/drawing/2014/main" id="{309FECD7-79B9-4802-A7CC-97D1C1B088F0}"/>
              </a:ext>
            </a:extLst>
          </p:cNvPr>
          <p:cNvSpPr>
            <a:spLocks noGrp="1"/>
          </p:cNvSpPr>
          <p:nvPr>
            <p:ph type="title"/>
          </p:nvPr>
        </p:nvSpPr>
        <p:spPr>
          <a:xfrm>
            <a:off x="5696545" y="0"/>
            <a:ext cx="5740739" cy="1499616"/>
          </a:xfrm>
        </p:spPr>
        <p:txBody>
          <a:bodyPr>
            <a:noAutofit/>
          </a:bodyPr>
          <a:lstStyle/>
          <a:p>
            <a:r>
              <a:rPr lang="hu-HU" sz="4000" dirty="0"/>
              <a:t>Modellezés: Az egyes modellek Fontosnak ítélt változói</a:t>
            </a:r>
          </a:p>
        </p:txBody>
      </p:sp>
      <p:sp>
        <p:nvSpPr>
          <p:cNvPr id="7" name="Szövegdoboz 6">
            <a:extLst>
              <a:ext uri="{FF2B5EF4-FFF2-40B4-BE49-F238E27FC236}">
                <a16:creationId xmlns:a16="http://schemas.microsoft.com/office/drawing/2014/main" id="{A0545ADE-7742-4740-8026-ABE631940D33}"/>
              </a:ext>
            </a:extLst>
          </p:cNvPr>
          <p:cNvSpPr txBox="1"/>
          <p:nvPr/>
        </p:nvSpPr>
        <p:spPr>
          <a:xfrm>
            <a:off x="5696545" y="1163914"/>
            <a:ext cx="6158756" cy="2831544"/>
          </a:xfrm>
          <a:prstGeom prst="rect">
            <a:avLst/>
          </a:prstGeom>
          <a:noFill/>
        </p:spPr>
        <p:txBody>
          <a:bodyPr wrap="square" rtlCol="0">
            <a:spAutoFit/>
          </a:bodyPr>
          <a:lstStyle/>
          <a:p>
            <a:pPr marL="285750" indent="-285750">
              <a:buFont typeface="Courier New" panose="02070309020205020404" pitchFamily="49" charset="0"/>
              <a:buChar char="o"/>
            </a:pPr>
            <a:r>
              <a:rPr lang="hu-HU" sz="1600" dirty="0"/>
              <a:t>AZ alábbi dián az egyes, általam legjobbnak ítélt modellek fontosnak ítélt változói láthatók:</a:t>
            </a:r>
          </a:p>
          <a:p>
            <a:pPr marL="285750" indent="-285750">
              <a:buFont typeface="Courier New" panose="02070309020205020404" pitchFamily="49" charset="0"/>
              <a:buChar char="o"/>
            </a:pPr>
            <a:r>
              <a:rPr lang="hu-HU" sz="1600" dirty="0"/>
              <a:t>Néhány fontosnak ítélt változó </a:t>
            </a:r>
            <a:r>
              <a:rPr lang="hu-HU" sz="1600" dirty="0" err="1"/>
              <a:t>pl</a:t>
            </a:r>
            <a:r>
              <a:rPr lang="hu-HU" sz="1600" dirty="0"/>
              <a:t>:</a:t>
            </a:r>
          </a:p>
          <a:p>
            <a:pPr marL="742950" lvl="1" indent="-285750">
              <a:buFont typeface="Courier New" panose="02070309020205020404" pitchFamily="49" charset="0"/>
              <a:buChar char="o"/>
            </a:pPr>
            <a:r>
              <a:rPr lang="hu-HU" sz="1600" dirty="0" err="1"/>
              <a:t>pdays</a:t>
            </a:r>
            <a:endParaRPr lang="hu-HU" sz="1600" dirty="0"/>
          </a:p>
          <a:p>
            <a:pPr marL="742950" lvl="1" indent="-285750">
              <a:buFont typeface="Courier New" panose="02070309020205020404" pitchFamily="49" charset="0"/>
              <a:buChar char="o"/>
            </a:pPr>
            <a:r>
              <a:rPr lang="hu-HU" sz="1600" dirty="0" err="1"/>
              <a:t>poutcome</a:t>
            </a:r>
            <a:r>
              <a:rPr lang="hu-HU" sz="1600" dirty="0"/>
              <a:t> (</a:t>
            </a:r>
            <a:r>
              <a:rPr lang="hu-HU" sz="1600" dirty="0" err="1"/>
              <a:t>succes</a:t>
            </a:r>
            <a:r>
              <a:rPr lang="hu-HU" sz="1600" dirty="0"/>
              <a:t>)</a:t>
            </a:r>
          </a:p>
          <a:p>
            <a:pPr marL="742950" lvl="1" indent="-285750">
              <a:buFont typeface="Courier New" panose="02070309020205020404" pitchFamily="49" charset="0"/>
              <a:buChar char="o"/>
            </a:pPr>
            <a:r>
              <a:rPr lang="hu-HU" sz="1600" dirty="0" err="1"/>
              <a:t>age</a:t>
            </a:r>
            <a:endParaRPr lang="hu-HU" sz="1600" dirty="0"/>
          </a:p>
          <a:p>
            <a:pPr marL="742950" lvl="1" indent="-285750">
              <a:buFont typeface="Courier New" panose="02070309020205020404" pitchFamily="49" charset="0"/>
              <a:buChar char="o"/>
            </a:pPr>
            <a:r>
              <a:rPr lang="hu-HU" sz="1600" dirty="0" err="1"/>
              <a:t>balance</a:t>
            </a:r>
            <a:endParaRPr lang="hu-HU" sz="1600" dirty="0"/>
          </a:p>
          <a:p>
            <a:pPr marL="285750" indent="-285750">
              <a:buFont typeface="Courier New" panose="02070309020205020404" pitchFamily="49" charset="0"/>
              <a:buChar char="o"/>
            </a:pPr>
            <a:r>
              <a:rPr lang="hu-HU" sz="1600" dirty="0"/>
              <a:t>Ezek azok változók azok, amik valószínűleg nagyban befolyásolják a </a:t>
            </a:r>
            <a:r>
              <a:rPr lang="hu-HU" sz="1600" dirty="0" err="1"/>
              <a:t>predikció</a:t>
            </a:r>
            <a:r>
              <a:rPr lang="hu-HU" sz="1600" dirty="0"/>
              <a:t> végeredményét, vagyis hogy valaki vásárol e a termékből vagy sem</a:t>
            </a:r>
            <a:endParaRPr lang="hu-HU" dirty="0"/>
          </a:p>
          <a:p>
            <a:endParaRPr lang="hu-HU" dirty="0"/>
          </a:p>
        </p:txBody>
      </p:sp>
      <p:sp>
        <p:nvSpPr>
          <p:cNvPr id="8" name="Dia számának helye 7">
            <a:extLst>
              <a:ext uri="{FF2B5EF4-FFF2-40B4-BE49-F238E27FC236}">
                <a16:creationId xmlns:a16="http://schemas.microsoft.com/office/drawing/2014/main" id="{A89F4007-8B1F-4301-90B7-9F157862F1A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7328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DBEC1E1-6DBC-4448-B2A9-AC8FB6D4473D}"/>
              </a:ext>
            </a:extLst>
          </p:cNvPr>
          <p:cNvSpPr>
            <a:spLocks noGrp="1"/>
          </p:cNvSpPr>
          <p:nvPr>
            <p:ph type="title"/>
          </p:nvPr>
        </p:nvSpPr>
        <p:spPr>
          <a:xfrm>
            <a:off x="1024128" y="585216"/>
            <a:ext cx="10043922" cy="1499616"/>
          </a:xfrm>
        </p:spPr>
        <p:txBody>
          <a:bodyPr>
            <a:normAutofit/>
          </a:bodyPr>
          <a:lstStyle/>
          <a:p>
            <a:r>
              <a:rPr lang="hu-HU" dirty="0"/>
              <a:t>Eredmények: A fontosnak ítélt változók hatása a vásárlási hajlandóságra</a:t>
            </a:r>
          </a:p>
        </p:txBody>
      </p:sp>
      <p:graphicFrame>
        <p:nvGraphicFramePr>
          <p:cNvPr id="3" name="Táblázat 2">
            <a:extLst>
              <a:ext uri="{FF2B5EF4-FFF2-40B4-BE49-F238E27FC236}">
                <a16:creationId xmlns:a16="http://schemas.microsoft.com/office/drawing/2014/main" id="{80006D57-6FA3-4F1F-A5B2-C28F0C441803}"/>
              </a:ext>
            </a:extLst>
          </p:cNvPr>
          <p:cNvGraphicFramePr>
            <a:graphicFrameLocks noGrp="1"/>
          </p:cNvGraphicFramePr>
          <p:nvPr>
            <p:extLst>
              <p:ext uri="{D42A27DB-BD31-4B8C-83A1-F6EECF244321}">
                <p14:modId xmlns:p14="http://schemas.microsoft.com/office/powerpoint/2010/main" val="4016160947"/>
              </p:ext>
            </p:extLst>
          </p:nvPr>
        </p:nvGraphicFramePr>
        <p:xfrm>
          <a:off x="1024128" y="1944722"/>
          <a:ext cx="10257430" cy="4839702"/>
        </p:xfrm>
        <a:graphic>
          <a:graphicData uri="http://schemas.openxmlformats.org/drawingml/2006/table">
            <a:tbl>
              <a:tblPr firstRow="1" bandRow="1">
                <a:tableStyleId>{5940675A-B579-460E-94D1-54222C63F5DA}</a:tableStyleId>
              </a:tblPr>
              <a:tblGrid>
                <a:gridCol w="4972635">
                  <a:extLst>
                    <a:ext uri="{9D8B030D-6E8A-4147-A177-3AD203B41FA5}">
                      <a16:colId xmlns:a16="http://schemas.microsoft.com/office/drawing/2014/main" val="3125098746"/>
                    </a:ext>
                  </a:extLst>
                </a:gridCol>
                <a:gridCol w="5284795">
                  <a:extLst>
                    <a:ext uri="{9D8B030D-6E8A-4147-A177-3AD203B41FA5}">
                      <a16:colId xmlns:a16="http://schemas.microsoft.com/office/drawing/2014/main" val="2324646984"/>
                    </a:ext>
                  </a:extLst>
                </a:gridCol>
              </a:tblGrid>
              <a:tr h="3041382">
                <a:tc>
                  <a:txBody>
                    <a:bodyPr/>
                    <a:lstStyle/>
                    <a:p>
                      <a:endParaRPr lang="hu-HU" dirty="0">
                        <a:ln>
                          <a:noFill/>
                        </a:ln>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hu-HU" dirty="0">
                        <a:ln>
                          <a:noFill/>
                        </a:ln>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9496266"/>
                  </a:ext>
                </a:extLst>
              </a:tr>
              <a:tr h="1575316">
                <a:tc>
                  <a:txBody>
                    <a:bodyPr/>
                    <a:lstStyle/>
                    <a:p>
                      <a:pPr marL="285750" indent="-285750">
                        <a:buFont typeface="Courier New" panose="02070309020205020404" pitchFamily="49" charset="0"/>
                        <a:buChar char="o"/>
                      </a:pPr>
                      <a:r>
                        <a:rPr lang="hu-HU" sz="1400" dirty="0">
                          <a:ln>
                            <a:noFill/>
                          </a:ln>
                        </a:rPr>
                        <a:t>A vásárlási hajlandóság nagy a 65+ -os korosztályban, de a fiatalok 15-25 évesek is nagy arányban vásárolnak</a:t>
                      </a:r>
                    </a:p>
                    <a:p>
                      <a:pPr marL="285750" indent="-285750">
                        <a:buFont typeface="Courier New" panose="02070309020205020404" pitchFamily="49" charset="0"/>
                        <a:buChar char="o"/>
                      </a:pPr>
                      <a:r>
                        <a:rPr lang="hu-HU" sz="1400" dirty="0">
                          <a:ln>
                            <a:noFill/>
                          </a:ln>
                        </a:rPr>
                        <a:t>15-től 45 éves korig csökken a vásárlási hajlandóság</a:t>
                      </a:r>
                    </a:p>
                    <a:p>
                      <a:pPr marL="285750" indent="-285750">
                        <a:buFont typeface="Courier New" panose="02070309020205020404" pitchFamily="49" charset="0"/>
                        <a:buChar char="o"/>
                      </a:pPr>
                      <a:r>
                        <a:rPr lang="hu-HU" sz="1400" dirty="0">
                          <a:ln>
                            <a:noFill/>
                          </a:ln>
                        </a:rPr>
                        <a:t>45-55 éves korig kb. konstans</a:t>
                      </a:r>
                    </a:p>
                    <a:p>
                      <a:pPr marL="285750" indent="-285750">
                        <a:buFont typeface="Courier New" panose="02070309020205020404" pitchFamily="49" charset="0"/>
                        <a:buChar char="o"/>
                      </a:pPr>
                      <a:r>
                        <a:rPr lang="hu-HU" sz="1400" dirty="0">
                          <a:ln>
                            <a:noFill/>
                          </a:ln>
                        </a:rPr>
                        <a:t>65 + kortól egy jóval nagyobb ugrás található a vásárlási hajlandóságban, majdnem 50% ezen korcsoportnak vásárol a termékből. (Azonban a 65+-os megfigyelések száma alacsony)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Courier New" panose="02070309020205020404" pitchFamily="49" charset="0"/>
                        <a:buChar char="o"/>
                      </a:pPr>
                      <a:r>
                        <a:rPr lang="hu-HU" sz="1400" dirty="0">
                          <a:ln>
                            <a:noFill/>
                          </a:ln>
                        </a:rPr>
                        <a:t>Akiket még nem hívtak (-1) ott a legalacsonyabb a vásárlási arány</a:t>
                      </a:r>
                    </a:p>
                    <a:p>
                      <a:pPr marL="285750" indent="-285750">
                        <a:buFont typeface="Courier New" panose="02070309020205020404" pitchFamily="49" charset="0"/>
                        <a:buChar char="o"/>
                      </a:pPr>
                      <a:r>
                        <a:rPr lang="hu-HU" sz="1400" dirty="0">
                          <a:ln>
                            <a:noFill/>
                          </a:ln>
                        </a:rPr>
                        <a:t>Mindenhol magasabb a vásárlási arány, akit már legalább egyszer hívtak. (Lehet hogy azért mert már ismer és jobban bízik? De lehet azért mert már eladtak nekünk előzőleg valamilyen terméket és a bank ügyfelei?)</a:t>
                      </a:r>
                    </a:p>
                    <a:p>
                      <a:pPr marL="285750" indent="-285750">
                        <a:buFont typeface="Courier New" panose="02070309020205020404" pitchFamily="49" charset="0"/>
                        <a:buChar char="o"/>
                      </a:pPr>
                      <a:r>
                        <a:rPr lang="hu-HU" sz="1400" dirty="0">
                          <a:ln>
                            <a:noFill/>
                          </a:ln>
                        </a:rPr>
                        <a:t>100 nap eltelte közelében a legnagyobb a vásárlási arány</a:t>
                      </a:r>
                    </a:p>
                    <a:p>
                      <a:pPr marL="285750" indent="-285750">
                        <a:buFont typeface="Courier New" panose="02070309020205020404" pitchFamily="49" charset="0"/>
                        <a:buChar char="o"/>
                      </a:pPr>
                      <a:r>
                        <a:rPr lang="hu-HU" sz="1400" dirty="0">
                          <a:ln>
                            <a:noFill/>
                          </a:ln>
                        </a:rPr>
                        <a:t>0-tól 100 napig a vásárlási arány folyamatosan nő</a:t>
                      </a:r>
                    </a:p>
                    <a:p>
                      <a:pPr marL="285750" indent="-285750">
                        <a:buFont typeface="Courier New" panose="02070309020205020404" pitchFamily="49" charset="0"/>
                        <a:buChar char="o"/>
                      </a:pPr>
                      <a:r>
                        <a:rPr lang="hu-HU" sz="1400" dirty="0">
                          <a:ln>
                            <a:noFill/>
                          </a:ln>
                        </a:rPr>
                        <a:t>100 nap elteltével a vásárlási arány azonban csökkeni kezd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35918"/>
                  </a:ext>
                </a:extLst>
              </a:tr>
            </a:tbl>
          </a:graphicData>
        </a:graphic>
      </p:graphicFrame>
      <p:pic>
        <p:nvPicPr>
          <p:cNvPr id="9" name="Kép 8">
            <a:extLst>
              <a:ext uri="{FF2B5EF4-FFF2-40B4-BE49-F238E27FC236}">
                <a16:creationId xmlns:a16="http://schemas.microsoft.com/office/drawing/2014/main" id="{396CB75C-0566-4EBF-AD8F-4800C625EF1A}"/>
              </a:ext>
            </a:extLst>
          </p:cNvPr>
          <p:cNvPicPr>
            <a:picLocks noChangeAspect="1"/>
          </p:cNvPicPr>
          <p:nvPr/>
        </p:nvPicPr>
        <p:blipFill>
          <a:blip r:embed="rId2"/>
          <a:stretch>
            <a:fillRect/>
          </a:stretch>
        </p:blipFill>
        <p:spPr>
          <a:xfrm>
            <a:off x="1026601" y="1955865"/>
            <a:ext cx="4778201" cy="2860684"/>
          </a:xfrm>
          <a:prstGeom prst="rect">
            <a:avLst/>
          </a:prstGeom>
        </p:spPr>
      </p:pic>
      <p:pic>
        <p:nvPicPr>
          <p:cNvPr id="13" name="Kép 12">
            <a:extLst>
              <a:ext uri="{FF2B5EF4-FFF2-40B4-BE49-F238E27FC236}">
                <a16:creationId xmlns:a16="http://schemas.microsoft.com/office/drawing/2014/main" id="{C7A89AC1-2AAD-4B4C-83BF-9D91A5284630}"/>
              </a:ext>
            </a:extLst>
          </p:cNvPr>
          <p:cNvPicPr>
            <a:picLocks noChangeAspect="1"/>
          </p:cNvPicPr>
          <p:nvPr/>
        </p:nvPicPr>
        <p:blipFill>
          <a:blip r:embed="rId3"/>
          <a:stretch>
            <a:fillRect/>
          </a:stretch>
        </p:blipFill>
        <p:spPr>
          <a:xfrm>
            <a:off x="6152843" y="1955865"/>
            <a:ext cx="4780674" cy="2947952"/>
          </a:xfrm>
          <a:prstGeom prst="rect">
            <a:avLst/>
          </a:prstGeom>
        </p:spPr>
      </p:pic>
      <p:cxnSp>
        <p:nvCxnSpPr>
          <p:cNvPr id="14" name="Egyenes összekötő 13">
            <a:extLst>
              <a:ext uri="{FF2B5EF4-FFF2-40B4-BE49-F238E27FC236}">
                <a16:creationId xmlns:a16="http://schemas.microsoft.com/office/drawing/2014/main" id="{D87F10AE-3FB0-4C36-858E-F7594A274D32}"/>
              </a:ext>
            </a:extLst>
          </p:cNvPr>
          <p:cNvCxnSpPr>
            <a:cxnSpLocks/>
          </p:cNvCxnSpPr>
          <p:nvPr/>
        </p:nvCxnSpPr>
        <p:spPr>
          <a:xfrm>
            <a:off x="4464156" y="2303813"/>
            <a:ext cx="0" cy="19827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gyenes összekötő nyíllal 15">
            <a:extLst>
              <a:ext uri="{FF2B5EF4-FFF2-40B4-BE49-F238E27FC236}">
                <a16:creationId xmlns:a16="http://schemas.microsoft.com/office/drawing/2014/main" id="{62B09957-BEEE-4DE2-8A5E-A603613CBBBF}"/>
              </a:ext>
            </a:extLst>
          </p:cNvPr>
          <p:cNvCxnSpPr>
            <a:cxnSpLocks/>
          </p:cNvCxnSpPr>
          <p:nvPr/>
        </p:nvCxnSpPr>
        <p:spPr>
          <a:xfrm flipH="1">
            <a:off x="1923804" y="2695699"/>
            <a:ext cx="546264" cy="3918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gyenes összekötő nyíllal 18">
            <a:extLst>
              <a:ext uri="{FF2B5EF4-FFF2-40B4-BE49-F238E27FC236}">
                <a16:creationId xmlns:a16="http://schemas.microsoft.com/office/drawing/2014/main" id="{A0CF914D-1D3A-4B84-8D3C-B19E51D89EB9}"/>
              </a:ext>
            </a:extLst>
          </p:cNvPr>
          <p:cNvCxnSpPr>
            <a:cxnSpLocks/>
          </p:cNvCxnSpPr>
          <p:nvPr/>
        </p:nvCxnSpPr>
        <p:spPr>
          <a:xfrm flipH="1">
            <a:off x="6838209" y="3254748"/>
            <a:ext cx="132607" cy="5233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gyenes összekötő nyíllal 20">
            <a:extLst>
              <a:ext uri="{FF2B5EF4-FFF2-40B4-BE49-F238E27FC236}">
                <a16:creationId xmlns:a16="http://schemas.microsoft.com/office/drawing/2014/main" id="{1767A4F2-B847-47CE-A2DC-CC074AA8688C}"/>
              </a:ext>
            </a:extLst>
          </p:cNvPr>
          <p:cNvCxnSpPr>
            <a:cxnSpLocks/>
          </p:cNvCxnSpPr>
          <p:nvPr/>
        </p:nvCxnSpPr>
        <p:spPr>
          <a:xfrm>
            <a:off x="8051470" y="2324536"/>
            <a:ext cx="609325" cy="657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Dia számának helye 4">
            <a:extLst>
              <a:ext uri="{FF2B5EF4-FFF2-40B4-BE49-F238E27FC236}">
                <a16:creationId xmlns:a16="http://schemas.microsoft.com/office/drawing/2014/main" id="{91F30812-9E33-470A-9D32-C71FCB74C839}"/>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83276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DBEC1E1-6DBC-4448-B2A9-AC8FB6D4473D}"/>
              </a:ext>
            </a:extLst>
          </p:cNvPr>
          <p:cNvSpPr>
            <a:spLocks noGrp="1"/>
          </p:cNvSpPr>
          <p:nvPr>
            <p:ph type="title"/>
          </p:nvPr>
        </p:nvSpPr>
        <p:spPr>
          <a:xfrm>
            <a:off x="1024128" y="585216"/>
            <a:ext cx="10043922" cy="1499616"/>
          </a:xfrm>
        </p:spPr>
        <p:txBody>
          <a:bodyPr>
            <a:normAutofit/>
          </a:bodyPr>
          <a:lstStyle/>
          <a:p>
            <a:r>
              <a:rPr lang="hu-HU" dirty="0"/>
              <a:t>Eredmények: A fontosnak ítélt változók hatása a vásárlási hajlandóságra</a:t>
            </a:r>
          </a:p>
        </p:txBody>
      </p:sp>
      <p:graphicFrame>
        <p:nvGraphicFramePr>
          <p:cNvPr id="3" name="Táblázat 2">
            <a:extLst>
              <a:ext uri="{FF2B5EF4-FFF2-40B4-BE49-F238E27FC236}">
                <a16:creationId xmlns:a16="http://schemas.microsoft.com/office/drawing/2014/main" id="{80006D57-6FA3-4F1F-A5B2-C28F0C441803}"/>
              </a:ext>
            </a:extLst>
          </p:cNvPr>
          <p:cNvGraphicFramePr>
            <a:graphicFrameLocks noGrp="1"/>
          </p:cNvGraphicFramePr>
          <p:nvPr>
            <p:extLst>
              <p:ext uri="{D42A27DB-BD31-4B8C-83A1-F6EECF244321}">
                <p14:modId xmlns:p14="http://schemas.microsoft.com/office/powerpoint/2010/main" val="2018002576"/>
              </p:ext>
            </p:extLst>
          </p:nvPr>
        </p:nvGraphicFramePr>
        <p:xfrm>
          <a:off x="1024128" y="1944722"/>
          <a:ext cx="10257430" cy="4626342"/>
        </p:xfrm>
        <a:graphic>
          <a:graphicData uri="http://schemas.openxmlformats.org/drawingml/2006/table">
            <a:tbl>
              <a:tblPr firstRow="1" bandRow="1">
                <a:tableStyleId>{5940675A-B579-460E-94D1-54222C63F5DA}</a:tableStyleId>
              </a:tblPr>
              <a:tblGrid>
                <a:gridCol w="5015165">
                  <a:extLst>
                    <a:ext uri="{9D8B030D-6E8A-4147-A177-3AD203B41FA5}">
                      <a16:colId xmlns:a16="http://schemas.microsoft.com/office/drawing/2014/main" val="3125098746"/>
                    </a:ext>
                  </a:extLst>
                </a:gridCol>
                <a:gridCol w="5242265">
                  <a:extLst>
                    <a:ext uri="{9D8B030D-6E8A-4147-A177-3AD203B41FA5}">
                      <a16:colId xmlns:a16="http://schemas.microsoft.com/office/drawing/2014/main" val="2324646984"/>
                    </a:ext>
                  </a:extLst>
                </a:gridCol>
              </a:tblGrid>
              <a:tr h="3041382">
                <a:tc>
                  <a:txBody>
                    <a:bodyPr/>
                    <a:lstStyle/>
                    <a:p>
                      <a:endParaRPr lang="hu-HU"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hu-HU"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9496266"/>
                  </a:ext>
                </a:extLst>
              </a:tr>
              <a:tr h="1575316">
                <a:tc>
                  <a:txBody>
                    <a:bodyPr/>
                    <a:lstStyle/>
                    <a:p>
                      <a:pPr marL="285750" indent="-285750">
                        <a:buFont typeface="Courier New" panose="02070309020205020404" pitchFamily="49" charset="0"/>
                        <a:buChar char="o"/>
                      </a:pPr>
                      <a:r>
                        <a:rPr lang="hu-HU" sz="1400" dirty="0"/>
                        <a:t>Nagyobb egyenleg nagyobb vásárlási hajlandóság, egészen 5000 euróig, ahol konstanssá válik az arány</a:t>
                      </a:r>
                    </a:p>
                    <a:p>
                      <a:pPr marL="285750" indent="-285750">
                        <a:buFont typeface="Courier New" panose="02070309020205020404" pitchFamily="49" charset="0"/>
                        <a:buChar char="o"/>
                      </a:pPr>
                      <a:r>
                        <a:rPr lang="hu-HU" sz="1400" dirty="0"/>
                        <a:t>azok akiknek negatív az egyenlegük sokkal kisebb arányban vesznek a termékből</a:t>
                      </a:r>
                    </a:p>
                    <a:p>
                      <a:pPr marL="285750" indent="-285750">
                        <a:buFont typeface="Courier New" panose="02070309020205020404" pitchFamily="49" charset="0"/>
                        <a:buChar char="o"/>
                      </a:pPr>
                      <a:r>
                        <a:rPr lang="hu-HU" sz="1400" dirty="0"/>
                        <a:t>akiknek nagyon alacsony azok (szinte) semmit</a:t>
                      </a:r>
                    </a:p>
                    <a:p>
                      <a:pPr marL="285750" indent="-285750">
                        <a:buFont typeface="Courier New" panose="02070309020205020404" pitchFamily="49" charset="0"/>
                        <a:buChar char="o"/>
                      </a:pPr>
                      <a:r>
                        <a:rPr lang="hu-HU" sz="1400" dirty="0"/>
                        <a:t>egy bizonyos összeg fölött, már nem növekszik a vásárlási hajlandóság.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Courier New" panose="02070309020205020404" pitchFamily="49" charset="0"/>
                        <a:buChar char="o"/>
                      </a:pPr>
                      <a:r>
                        <a:rPr lang="hu-HU" sz="1400" dirty="0"/>
                        <a:t>Akiknél az előző marketing kampány sikeres volt sokkal nagyobb arányban vásárolnak a termékből</a:t>
                      </a:r>
                    </a:p>
                    <a:p>
                      <a:pPr marL="285750" indent="-285750">
                        <a:buFont typeface="Courier New" panose="02070309020205020404" pitchFamily="49" charset="0"/>
                        <a:buChar char="o"/>
                      </a:pPr>
                      <a:r>
                        <a:rPr lang="hu-HU" sz="1400" dirty="0"/>
                        <a:t>A többi csoportban a vásárlási arány kb. megegyezik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735918"/>
                  </a:ext>
                </a:extLst>
              </a:tr>
            </a:tbl>
          </a:graphicData>
        </a:graphic>
      </p:graphicFrame>
      <p:pic>
        <p:nvPicPr>
          <p:cNvPr id="5" name="Kép 4">
            <a:extLst>
              <a:ext uri="{FF2B5EF4-FFF2-40B4-BE49-F238E27FC236}">
                <a16:creationId xmlns:a16="http://schemas.microsoft.com/office/drawing/2014/main" id="{1B006361-E80A-4AA3-818E-8F52C4DC1B92}"/>
              </a:ext>
            </a:extLst>
          </p:cNvPr>
          <p:cNvPicPr>
            <a:picLocks noChangeAspect="1"/>
          </p:cNvPicPr>
          <p:nvPr/>
        </p:nvPicPr>
        <p:blipFill>
          <a:blip r:embed="rId2"/>
          <a:stretch>
            <a:fillRect/>
          </a:stretch>
        </p:blipFill>
        <p:spPr>
          <a:xfrm>
            <a:off x="1257470" y="1944722"/>
            <a:ext cx="4547332" cy="3011965"/>
          </a:xfrm>
          <a:prstGeom prst="rect">
            <a:avLst/>
          </a:prstGeom>
        </p:spPr>
      </p:pic>
      <p:pic>
        <p:nvPicPr>
          <p:cNvPr id="7" name="Kép 6">
            <a:extLst>
              <a:ext uri="{FF2B5EF4-FFF2-40B4-BE49-F238E27FC236}">
                <a16:creationId xmlns:a16="http://schemas.microsoft.com/office/drawing/2014/main" id="{34CBFD44-DE71-4D72-8FE7-F83DD2533961}"/>
              </a:ext>
            </a:extLst>
          </p:cNvPr>
          <p:cNvPicPr>
            <a:picLocks noChangeAspect="1"/>
          </p:cNvPicPr>
          <p:nvPr/>
        </p:nvPicPr>
        <p:blipFill>
          <a:blip r:embed="rId3"/>
          <a:stretch>
            <a:fillRect/>
          </a:stretch>
        </p:blipFill>
        <p:spPr>
          <a:xfrm>
            <a:off x="6250352" y="1944722"/>
            <a:ext cx="4817698" cy="2923628"/>
          </a:xfrm>
          <a:prstGeom prst="rect">
            <a:avLst/>
          </a:prstGeom>
        </p:spPr>
      </p:pic>
      <p:cxnSp>
        <p:nvCxnSpPr>
          <p:cNvPr id="10" name="Egyenes összekötő 9">
            <a:extLst>
              <a:ext uri="{FF2B5EF4-FFF2-40B4-BE49-F238E27FC236}">
                <a16:creationId xmlns:a16="http://schemas.microsoft.com/office/drawing/2014/main" id="{D797F1C8-452F-4BEB-A7DC-4EAE80E40AAD}"/>
              </a:ext>
            </a:extLst>
          </p:cNvPr>
          <p:cNvCxnSpPr>
            <a:cxnSpLocks/>
          </p:cNvCxnSpPr>
          <p:nvPr/>
        </p:nvCxnSpPr>
        <p:spPr>
          <a:xfrm>
            <a:off x="3157870" y="2525439"/>
            <a:ext cx="0" cy="1594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FCA37166-E42A-4E3B-B6BE-2BC8AFD56956}"/>
              </a:ext>
            </a:extLst>
          </p:cNvPr>
          <p:cNvSpPr/>
          <p:nvPr/>
        </p:nvSpPr>
        <p:spPr>
          <a:xfrm>
            <a:off x="8573983" y="2185061"/>
            <a:ext cx="1448790" cy="25294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6" name="Egyenes összekötő nyíllal 15">
            <a:extLst>
              <a:ext uri="{FF2B5EF4-FFF2-40B4-BE49-F238E27FC236}">
                <a16:creationId xmlns:a16="http://schemas.microsoft.com/office/drawing/2014/main" id="{EF49AD78-977F-45A9-9565-84B3191AB917}"/>
              </a:ext>
            </a:extLst>
          </p:cNvPr>
          <p:cNvCxnSpPr>
            <a:cxnSpLocks/>
          </p:cNvCxnSpPr>
          <p:nvPr/>
        </p:nvCxnSpPr>
        <p:spPr>
          <a:xfrm>
            <a:off x="3443844" y="2185061"/>
            <a:ext cx="712520" cy="2018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Dia számának helye 5">
            <a:extLst>
              <a:ext uri="{FF2B5EF4-FFF2-40B4-BE49-F238E27FC236}">
                <a16:creationId xmlns:a16="http://schemas.microsoft.com/office/drawing/2014/main" id="{FF9C4FAC-D871-45AA-9C31-18FAAF3473DE}"/>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92784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00C5119-70FF-4402-91C5-695B89864A72}"/>
              </a:ext>
            </a:extLst>
          </p:cNvPr>
          <p:cNvSpPr>
            <a:spLocks noGrp="1"/>
          </p:cNvSpPr>
          <p:nvPr>
            <p:ph type="title"/>
          </p:nvPr>
        </p:nvSpPr>
        <p:spPr/>
        <p:txBody>
          <a:bodyPr/>
          <a:lstStyle/>
          <a:p>
            <a:r>
              <a:rPr lang="hu-HU" dirty="0"/>
              <a:t>Üzleti ajánlás az eredmények ismeretében</a:t>
            </a:r>
          </a:p>
        </p:txBody>
      </p:sp>
      <p:sp>
        <p:nvSpPr>
          <p:cNvPr id="3" name="Tartalom helye 2">
            <a:extLst>
              <a:ext uri="{FF2B5EF4-FFF2-40B4-BE49-F238E27FC236}">
                <a16:creationId xmlns:a16="http://schemas.microsoft.com/office/drawing/2014/main" id="{127DCBA2-07AF-4BAC-8C05-8C25DA83874A}"/>
              </a:ext>
            </a:extLst>
          </p:cNvPr>
          <p:cNvSpPr>
            <a:spLocks noGrp="1"/>
          </p:cNvSpPr>
          <p:nvPr>
            <p:ph idx="1"/>
          </p:nvPr>
        </p:nvSpPr>
        <p:spPr>
          <a:xfrm>
            <a:off x="1024128" y="1679944"/>
            <a:ext cx="10447436" cy="5007935"/>
          </a:xfrm>
        </p:spPr>
        <p:txBody>
          <a:bodyPr>
            <a:normAutofit fontScale="92500" lnSpcReduction="20000"/>
          </a:bodyPr>
          <a:lstStyle/>
          <a:p>
            <a:pPr>
              <a:buFont typeface="Courier New" panose="02070309020205020404" pitchFamily="49" charset="0"/>
              <a:buChar char="o"/>
            </a:pPr>
            <a:r>
              <a:rPr lang="hu-HU" sz="2800" dirty="0"/>
              <a:t>Az alkalmazásra vonatkozó tanácsaim </a:t>
            </a:r>
            <a:r>
              <a:rPr lang="hu-HU" sz="2800" b="1" dirty="0"/>
              <a:t>attól függők, hogy milyen vállalat döntéshozóinak készíteném elő az elemzésem</a:t>
            </a:r>
            <a:r>
              <a:rPr lang="hu-HU" sz="2800" dirty="0"/>
              <a:t>. Gondolok itt a következőre:</a:t>
            </a:r>
          </a:p>
          <a:p>
            <a:pPr marL="585216" lvl="1" indent="-457200">
              <a:buFont typeface="+mj-lt"/>
              <a:buAutoNum type="alphaLcParenR"/>
            </a:pPr>
            <a:r>
              <a:rPr lang="hu-HU" sz="2400" dirty="0"/>
              <a:t>Egy </a:t>
            </a:r>
            <a:r>
              <a:rPr lang="hu-HU" sz="2400" b="1" dirty="0"/>
              <a:t>csak sales tevékenységet végző vállalat</a:t>
            </a:r>
            <a:r>
              <a:rPr lang="hu-HU" sz="2400" dirty="0"/>
              <a:t> számára a modellem által nagy valószínűséggel társító  egyéneket javasolnám felhívásra/ megkeresésre </a:t>
            </a:r>
            <a:r>
              <a:rPr lang="hu-HU" sz="2400" dirty="0">
                <a:sym typeface="Wingdings" panose="05000000000000000000" pitchFamily="2" charset="2"/>
              </a:rPr>
              <a:t> Jutalék maximalizálás</a:t>
            </a:r>
            <a:r>
              <a:rPr lang="hu-HU" sz="2400" dirty="0"/>
              <a:t>.</a:t>
            </a:r>
          </a:p>
          <a:p>
            <a:pPr lvl="4">
              <a:buFont typeface="Courier New" panose="02070309020205020404" pitchFamily="49" charset="0"/>
              <a:buChar char="o"/>
            </a:pPr>
            <a:r>
              <a:rPr lang="hu-HU" sz="2200" dirty="0"/>
              <a:t>életkor szerint a 15-35-as és a 65+-os korosztályt lenne érdemes felkeresni</a:t>
            </a:r>
          </a:p>
          <a:p>
            <a:pPr lvl="4">
              <a:buFont typeface="Courier New" panose="02070309020205020404" pitchFamily="49" charset="0"/>
              <a:buChar char="o"/>
            </a:pPr>
            <a:r>
              <a:rPr lang="hu-HU" sz="2200" dirty="0"/>
              <a:t>olyanokat lenne érdemes felhívni, akiket már felhívtak és sikeresen eladtak nekik más terméket és kb. 100 napja volt az utolsó </a:t>
            </a:r>
            <a:r>
              <a:rPr lang="hu-HU" sz="2200" dirty="0" err="1"/>
              <a:t>kontaktálás</a:t>
            </a:r>
            <a:endParaRPr lang="hu-HU" sz="2200" dirty="0"/>
          </a:p>
          <a:p>
            <a:pPr lvl="4">
              <a:buFont typeface="Courier New" panose="02070309020205020404" pitchFamily="49" charset="0"/>
              <a:buChar char="o"/>
            </a:pPr>
            <a:r>
              <a:rPr lang="hu-HU" sz="2200" dirty="0"/>
              <a:t>akiknek pozitív a számla egyenlegük</a:t>
            </a:r>
          </a:p>
          <a:p>
            <a:pPr marL="585216" lvl="1" indent="-457200">
              <a:buFont typeface="+mj-lt"/>
              <a:buAutoNum type="alphaLcParenR"/>
            </a:pPr>
            <a:r>
              <a:rPr lang="hu-HU" sz="2400" dirty="0"/>
              <a:t>Egy </a:t>
            </a:r>
            <a:r>
              <a:rPr lang="hu-HU" sz="2400" b="1" dirty="0"/>
              <a:t>bank esetében</a:t>
            </a:r>
            <a:r>
              <a:rPr lang="hu-HU" sz="2400" dirty="0"/>
              <a:t> azonban szükséges lenne magát a marketing kampány hatását lemérni, ezt most nem teszi lehetővé az adatbázis.</a:t>
            </a:r>
          </a:p>
          <a:p>
            <a:pPr lvl="4">
              <a:buFont typeface="Courier New" panose="02070309020205020404" pitchFamily="49" charset="0"/>
              <a:buChar char="o"/>
            </a:pPr>
            <a:r>
              <a:rPr lang="hu-HU" sz="2200" dirty="0"/>
              <a:t>Miért? Mivel nem találhatóak benne olyan egyénekre vonatkozó megfigyelések, akik nem vettek részt a marketing kampányban, és így nem tudjuk a marketing kampány hatását vizsgálni. Nincs mihez viszonyítanunk, így nem tudjuk a hozzáadott értékét sem. Gondoljunk bele abba, hogy lehet, hogy az adott egyén a marketing kampány nélkül is megvásárolta volta a bankfiókban a terméket, így a telefonos megkeresésnek semmi hatása nem volt a döntésére nézve.</a:t>
            </a:r>
          </a:p>
          <a:p>
            <a:pPr lvl="4">
              <a:buFont typeface="Courier New" panose="02070309020205020404" pitchFamily="49" charset="0"/>
              <a:buChar char="o"/>
            </a:pPr>
            <a:r>
              <a:rPr lang="hu-HU" sz="2200" dirty="0"/>
              <a:t>Tkp. egy A/B tesztelésre lenne szükség, amit a mostani adatbázis nem, vagy csak kevésbé tesz lehetővé</a:t>
            </a:r>
            <a:endParaRPr lang="hu-HU" sz="1700" dirty="0"/>
          </a:p>
        </p:txBody>
      </p:sp>
      <p:sp>
        <p:nvSpPr>
          <p:cNvPr id="5" name="Dia számának helye 4">
            <a:extLst>
              <a:ext uri="{FF2B5EF4-FFF2-40B4-BE49-F238E27FC236}">
                <a16:creationId xmlns:a16="http://schemas.microsoft.com/office/drawing/2014/main" id="{CD848EF7-6B8D-4678-81A7-334CD2A3F69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56709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21569C-C410-4CE4-8A15-C7F376A64FE6}"/>
              </a:ext>
            </a:extLst>
          </p:cNvPr>
          <p:cNvSpPr>
            <a:spLocks noGrp="1"/>
          </p:cNvSpPr>
          <p:nvPr>
            <p:ph type="title"/>
          </p:nvPr>
        </p:nvSpPr>
        <p:spPr/>
        <p:txBody>
          <a:bodyPr/>
          <a:lstStyle/>
          <a:p>
            <a:r>
              <a:rPr lang="hu-HU" dirty="0"/>
              <a:t>További fejlesztési lehetőségek</a:t>
            </a:r>
          </a:p>
        </p:txBody>
      </p:sp>
      <p:sp>
        <p:nvSpPr>
          <p:cNvPr id="3" name="Tartalom helye 2">
            <a:extLst>
              <a:ext uri="{FF2B5EF4-FFF2-40B4-BE49-F238E27FC236}">
                <a16:creationId xmlns:a16="http://schemas.microsoft.com/office/drawing/2014/main" id="{C4802131-528D-411A-890B-146A678A98D4}"/>
              </a:ext>
            </a:extLst>
          </p:cNvPr>
          <p:cNvSpPr>
            <a:spLocks noGrp="1"/>
          </p:cNvSpPr>
          <p:nvPr>
            <p:ph idx="1"/>
          </p:nvPr>
        </p:nvSpPr>
        <p:spPr>
          <a:xfrm>
            <a:off x="1024128" y="1957240"/>
            <a:ext cx="10720568" cy="4486089"/>
          </a:xfrm>
        </p:spPr>
        <p:txBody>
          <a:bodyPr>
            <a:normAutofit fontScale="92500" lnSpcReduction="10000"/>
          </a:bodyPr>
          <a:lstStyle/>
          <a:p>
            <a:pPr>
              <a:buFont typeface="Courier New" panose="02070309020205020404" pitchFamily="49" charset="0"/>
              <a:buChar char="o"/>
            </a:pPr>
            <a:r>
              <a:rPr lang="hu-HU" sz="2800" dirty="0"/>
              <a:t>Jó irány lenne mérni a sales tevékenység hatását, így megtudhatnánk:</a:t>
            </a:r>
          </a:p>
          <a:p>
            <a:pPr lvl="1">
              <a:buFont typeface="Courier New" panose="02070309020205020404" pitchFamily="49" charset="0"/>
              <a:buChar char="o"/>
            </a:pPr>
            <a:r>
              <a:rPr lang="hu-HU" sz="2400" dirty="0"/>
              <a:t>Mely egyéneket szükséges megcéloznunk </a:t>
            </a:r>
            <a:r>
              <a:rPr lang="hu-HU" sz="2400" dirty="0">
                <a:sym typeface="Wingdings" panose="05000000000000000000" pitchFamily="2" charset="2"/>
              </a:rPr>
              <a:t> marketing kampány hatása * populációs részarány</a:t>
            </a:r>
          </a:p>
          <a:p>
            <a:pPr lvl="1">
              <a:buFont typeface="Courier New" panose="02070309020205020404" pitchFamily="49" charset="0"/>
              <a:buChar char="o"/>
            </a:pPr>
            <a:r>
              <a:rPr lang="hu-HU" sz="2400" dirty="0">
                <a:sym typeface="Wingdings" panose="05000000000000000000" pitchFamily="2" charset="2"/>
              </a:rPr>
              <a:t>Szükséges ehhez: olyan személyek is az adatbázisba, akik nem vettek részt a marketing kampányban</a:t>
            </a:r>
          </a:p>
          <a:p>
            <a:pPr lvl="2">
              <a:buFont typeface="Courier New" panose="02070309020205020404" pitchFamily="49" charset="0"/>
              <a:buChar char="o"/>
            </a:pPr>
            <a:r>
              <a:rPr lang="hu-HU" sz="2000" dirty="0">
                <a:sym typeface="Wingdings" panose="05000000000000000000" pitchFamily="2" charset="2"/>
              </a:rPr>
              <a:t>Új változó: </a:t>
            </a:r>
            <a:r>
              <a:rPr lang="hu-HU" sz="2000" dirty="0" err="1">
                <a:sym typeface="Wingdings" panose="05000000000000000000" pitchFamily="2" charset="2"/>
              </a:rPr>
              <a:t>Treated</a:t>
            </a:r>
            <a:r>
              <a:rPr lang="hu-HU" sz="2000" dirty="0">
                <a:sym typeface="Wingdings" panose="05000000000000000000" pitchFamily="2" charset="2"/>
              </a:rPr>
              <a:t>/ </a:t>
            </a:r>
            <a:r>
              <a:rPr lang="hu-HU" sz="2000" dirty="0" err="1">
                <a:sym typeface="Wingdings" panose="05000000000000000000" pitchFamily="2" charset="2"/>
              </a:rPr>
              <a:t>Not</a:t>
            </a:r>
            <a:r>
              <a:rPr lang="hu-HU" sz="2000" dirty="0">
                <a:sym typeface="Wingdings" panose="05000000000000000000" pitchFamily="2" charset="2"/>
              </a:rPr>
              <a:t> </a:t>
            </a:r>
            <a:r>
              <a:rPr lang="hu-HU" sz="2000" dirty="0" err="1">
                <a:sym typeface="Wingdings" panose="05000000000000000000" pitchFamily="2" charset="2"/>
              </a:rPr>
              <a:t>Treated</a:t>
            </a:r>
            <a:endParaRPr lang="hu-HU" sz="2000" dirty="0">
              <a:sym typeface="Wingdings" panose="05000000000000000000" pitchFamily="2" charset="2"/>
            </a:endParaRPr>
          </a:p>
          <a:p>
            <a:pPr>
              <a:buFont typeface="Courier New" panose="02070309020205020404" pitchFamily="49" charset="0"/>
              <a:buChar char="o"/>
            </a:pPr>
            <a:r>
              <a:rPr lang="hu-HU" sz="2800" dirty="0">
                <a:sym typeface="Wingdings" panose="05000000000000000000" pitchFamily="2" charset="2"/>
              </a:rPr>
              <a:t>Milyen szoláltatása van a banknál, ha van az adott személynek:</a:t>
            </a:r>
          </a:p>
          <a:p>
            <a:pPr lvl="1">
              <a:buFont typeface="Courier New" panose="02070309020205020404" pitchFamily="49" charset="0"/>
              <a:buChar char="o"/>
            </a:pPr>
            <a:r>
              <a:rPr lang="hu-HU" sz="2400" dirty="0" err="1">
                <a:sym typeface="Wingdings" panose="05000000000000000000" pitchFamily="2" charset="2"/>
              </a:rPr>
              <a:t>Cross</a:t>
            </a:r>
            <a:r>
              <a:rPr lang="hu-HU" sz="2400" dirty="0">
                <a:sym typeface="Wingdings" panose="05000000000000000000" pitchFamily="2" charset="2"/>
              </a:rPr>
              <a:t> </a:t>
            </a:r>
            <a:r>
              <a:rPr lang="hu-HU" sz="2400" dirty="0" err="1">
                <a:sym typeface="Wingdings" panose="05000000000000000000" pitchFamily="2" charset="2"/>
              </a:rPr>
              <a:t>sell</a:t>
            </a:r>
            <a:r>
              <a:rPr lang="hu-HU" sz="2400" dirty="0">
                <a:sym typeface="Wingdings" panose="05000000000000000000" pitchFamily="2" charset="2"/>
              </a:rPr>
              <a:t> és </a:t>
            </a:r>
            <a:r>
              <a:rPr lang="hu-HU" sz="2400" dirty="0" err="1">
                <a:sym typeface="Wingdings" panose="05000000000000000000" pitchFamily="2" charset="2"/>
              </a:rPr>
              <a:t>up</a:t>
            </a:r>
            <a:r>
              <a:rPr lang="hu-HU" sz="2400" dirty="0">
                <a:sym typeface="Wingdings" panose="05000000000000000000" pitchFamily="2" charset="2"/>
              </a:rPr>
              <a:t> </a:t>
            </a:r>
            <a:r>
              <a:rPr lang="hu-HU" sz="2400" dirty="0" err="1">
                <a:sym typeface="Wingdings" panose="05000000000000000000" pitchFamily="2" charset="2"/>
              </a:rPr>
              <a:t>sell</a:t>
            </a:r>
            <a:endParaRPr lang="hu-HU" sz="2400" dirty="0">
              <a:sym typeface="Wingdings" panose="05000000000000000000" pitchFamily="2" charset="2"/>
            </a:endParaRPr>
          </a:p>
          <a:p>
            <a:pPr>
              <a:buFont typeface="Courier New" panose="02070309020205020404" pitchFamily="49" charset="0"/>
              <a:buChar char="o"/>
            </a:pPr>
            <a:r>
              <a:rPr lang="hu-HU" sz="2800" dirty="0">
                <a:sym typeface="Wingdings" panose="05000000000000000000" pitchFamily="2" charset="2"/>
              </a:rPr>
              <a:t>Ezen kívül további változók, amiket szerepeltetnék:</a:t>
            </a:r>
          </a:p>
          <a:p>
            <a:pPr lvl="1">
              <a:buFont typeface="Courier New" panose="02070309020205020404" pitchFamily="49" charset="0"/>
              <a:buChar char="o"/>
            </a:pPr>
            <a:r>
              <a:rPr lang="hu-HU" sz="2400" dirty="0">
                <a:sym typeface="Wingdings" panose="05000000000000000000" pitchFamily="2" charset="2"/>
              </a:rPr>
              <a:t>Mikor történt a hívás pontosan és mikor történt a vásárlás pontosan</a:t>
            </a:r>
          </a:p>
          <a:p>
            <a:pPr lvl="2">
              <a:buFont typeface="Courier New" panose="02070309020205020404" pitchFamily="49" charset="0"/>
              <a:buChar char="o"/>
            </a:pPr>
            <a:r>
              <a:rPr lang="hu-HU" sz="1800" dirty="0">
                <a:sym typeface="Wingdings" panose="05000000000000000000" pitchFamily="2" charset="2"/>
              </a:rPr>
              <a:t>ÉV  hétvége/ hétköznap</a:t>
            </a:r>
          </a:p>
          <a:p>
            <a:pPr lvl="2">
              <a:buFont typeface="Courier New" panose="02070309020205020404" pitchFamily="49" charset="0"/>
              <a:buChar char="o"/>
            </a:pPr>
            <a:r>
              <a:rPr lang="hu-HU" sz="1800" dirty="0">
                <a:sym typeface="Wingdings" panose="05000000000000000000" pitchFamily="2" charset="2"/>
              </a:rPr>
              <a:t>Hívás pontos ideje: reggel/este/stb.</a:t>
            </a:r>
          </a:p>
        </p:txBody>
      </p:sp>
      <p:sp>
        <p:nvSpPr>
          <p:cNvPr id="5" name="Dia számának helye 4">
            <a:extLst>
              <a:ext uri="{FF2B5EF4-FFF2-40B4-BE49-F238E27FC236}">
                <a16:creationId xmlns:a16="http://schemas.microsoft.com/office/drawing/2014/main" id="{55E2DAA7-DBC4-4D1B-BE38-76918CE91BA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523977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8006BA-CDCF-48FE-A56A-AB65F1629A03}"/>
              </a:ext>
            </a:extLst>
          </p:cNvPr>
          <p:cNvSpPr>
            <a:spLocks noGrp="1"/>
          </p:cNvSpPr>
          <p:nvPr>
            <p:ph type="title"/>
          </p:nvPr>
        </p:nvSpPr>
        <p:spPr/>
        <p:txBody>
          <a:bodyPr/>
          <a:lstStyle/>
          <a:p>
            <a:r>
              <a:rPr lang="hu-HU" dirty="0"/>
              <a:t>Köszönöm a figyelmet!</a:t>
            </a:r>
          </a:p>
        </p:txBody>
      </p:sp>
      <p:sp>
        <p:nvSpPr>
          <p:cNvPr id="3" name="Tartalom helye 2">
            <a:extLst>
              <a:ext uri="{FF2B5EF4-FFF2-40B4-BE49-F238E27FC236}">
                <a16:creationId xmlns:a16="http://schemas.microsoft.com/office/drawing/2014/main" id="{7FD6B6E7-17AB-4DB4-8D6C-1192A580F0CB}"/>
              </a:ext>
            </a:extLst>
          </p:cNvPr>
          <p:cNvSpPr>
            <a:spLocks noGrp="1"/>
          </p:cNvSpPr>
          <p:nvPr>
            <p:ph idx="1"/>
          </p:nvPr>
        </p:nvSpPr>
        <p:spPr/>
        <p:txBody>
          <a:bodyPr>
            <a:normAutofit/>
          </a:bodyPr>
          <a:lstStyle/>
          <a:p>
            <a:pPr>
              <a:buFont typeface="Courier New" panose="02070309020205020404" pitchFamily="49" charset="0"/>
              <a:buChar char="o"/>
            </a:pPr>
            <a:r>
              <a:rPr lang="hu-HU" sz="3200" dirty="0"/>
              <a:t>Kérdésekre szívesen válaszolok </a:t>
            </a:r>
          </a:p>
          <a:p>
            <a:pPr lvl="1">
              <a:buFont typeface="Courier New" panose="02070309020205020404" pitchFamily="49" charset="0"/>
              <a:buChar char="o"/>
            </a:pPr>
            <a:r>
              <a:rPr lang="hu-HU" sz="2800" dirty="0"/>
              <a:t>Személyesen most</a:t>
            </a:r>
            <a:endParaRPr lang="hu-HU" sz="2400" dirty="0"/>
          </a:p>
          <a:p>
            <a:pPr lvl="1">
              <a:buFont typeface="Courier New" panose="02070309020205020404" pitchFamily="49" charset="0"/>
              <a:buChar char="o"/>
            </a:pPr>
            <a:r>
              <a:rPr lang="hu-HU" sz="2800" dirty="0"/>
              <a:t>Vagy: menyhert.kristof@gmail.com</a:t>
            </a:r>
          </a:p>
        </p:txBody>
      </p:sp>
      <p:sp>
        <p:nvSpPr>
          <p:cNvPr id="4" name="Dia számának helye 3">
            <a:extLst>
              <a:ext uri="{FF2B5EF4-FFF2-40B4-BE49-F238E27FC236}">
                <a16:creationId xmlns:a16="http://schemas.microsoft.com/office/drawing/2014/main" id="{AC34234C-D98C-450C-9ABE-1D6247A9168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59523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Cím 1">
            <a:extLst>
              <a:ext uri="{FF2B5EF4-FFF2-40B4-BE49-F238E27FC236}">
                <a16:creationId xmlns:a16="http://schemas.microsoft.com/office/drawing/2014/main" id="{B7297290-75A8-49E7-91DD-FF311FB3EE15}"/>
              </a:ext>
            </a:extLst>
          </p:cNvPr>
          <p:cNvSpPr>
            <a:spLocks noGrp="1"/>
          </p:cNvSpPr>
          <p:nvPr>
            <p:ph type="title"/>
          </p:nvPr>
        </p:nvSpPr>
        <p:spPr>
          <a:xfrm>
            <a:off x="964788" y="804333"/>
            <a:ext cx="3391900" cy="5249334"/>
          </a:xfrm>
        </p:spPr>
        <p:txBody>
          <a:bodyPr>
            <a:normAutofit/>
          </a:bodyPr>
          <a:lstStyle/>
          <a:p>
            <a:pPr algn="r"/>
            <a:r>
              <a:rPr lang="hu-HU" sz="4000" dirty="0"/>
              <a:t>Előzmények, A probléma megfogalmazása</a:t>
            </a:r>
          </a:p>
        </p:txBody>
      </p:sp>
      <p:sp>
        <p:nvSpPr>
          <p:cNvPr id="3" name="Tartalom helye 2">
            <a:extLst>
              <a:ext uri="{FF2B5EF4-FFF2-40B4-BE49-F238E27FC236}">
                <a16:creationId xmlns:a16="http://schemas.microsoft.com/office/drawing/2014/main" id="{1BC7B215-FF55-494A-A9E7-43559D878D15}"/>
              </a:ext>
            </a:extLst>
          </p:cNvPr>
          <p:cNvSpPr>
            <a:spLocks noGrp="1"/>
          </p:cNvSpPr>
          <p:nvPr>
            <p:ph idx="1"/>
          </p:nvPr>
        </p:nvSpPr>
        <p:spPr>
          <a:xfrm>
            <a:off x="4999330" y="350874"/>
            <a:ext cx="6257721" cy="6368903"/>
          </a:xfrm>
        </p:spPr>
        <p:txBody>
          <a:bodyPr anchor="ctr">
            <a:normAutofit/>
          </a:bodyPr>
          <a:lstStyle/>
          <a:p>
            <a:pPr>
              <a:buFont typeface="Courier New" panose="02070309020205020404" pitchFamily="49" charset="0"/>
              <a:buChar char="o"/>
            </a:pPr>
            <a:r>
              <a:rPr lang="hu-HU" sz="2000" dirty="0"/>
              <a:t>Az OTP Data Scientist pozícióra pályázva első körben egy predikciós feladatot kaptam. Ennek a folyamatát és eredményeit ismertetem a prezentációban.</a:t>
            </a:r>
          </a:p>
          <a:p>
            <a:pPr>
              <a:buFont typeface="Courier New" panose="02070309020205020404" pitchFamily="49" charset="0"/>
              <a:buChar char="o"/>
            </a:pPr>
            <a:r>
              <a:rPr lang="hu-HU" sz="2000" dirty="0"/>
              <a:t>Egy </a:t>
            </a:r>
            <a:r>
              <a:rPr lang="hu-HU" sz="2000" b="1" dirty="0"/>
              <a:t>adatbázist</a:t>
            </a:r>
            <a:r>
              <a:rPr lang="hu-HU" sz="2000" dirty="0"/>
              <a:t> kaptam egy marketing kampányról:</a:t>
            </a:r>
          </a:p>
          <a:p>
            <a:pPr lvl="1"/>
            <a:r>
              <a:rPr lang="hu-HU" sz="2000" dirty="0"/>
              <a:t>egyéni tulajdonságok + megvette-e az ajánlott terméket</a:t>
            </a:r>
          </a:p>
          <a:p>
            <a:pPr lvl="1"/>
            <a:r>
              <a:rPr lang="hu-HU" sz="2000" dirty="0"/>
              <a:t>Valószínűleg telefonos sales tevékenységet folytattak egy a bank által forgalmazott kötvény eladása érdekében.</a:t>
            </a:r>
          </a:p>
          <a:p>
            <a:pPr>
              <a:buFont typeface="Courier New" panose="02070309020205020404" pitchFamily="49" charset="0"/>
              <a:buChar char="o"/>
            </a:pPr>
            <a:r>
              <a:rPr lang="hu-HU" sz="2000" b="1" dirty="0"/>
              <a:t>Az elemzésem célja</a:t>
            </a:r>
            <a:r>
              <a:rPr lang="hu-HU" sz="2000" dirty="0"/>
              <a:t>, egy olyan modell megalkotása az adatokon, ami az adatbázisban található egyéni tulajdonságok alapján előre jelzi, hogy kik azok az egyének és milyen tulajdonság jellemző rájuk,  aki nagy arányban vásárolni fognak az ajánlott kötvényből.</a:t>
            </a:r>
          </a:p>
          <a:p>
            <a:pPr>
              <a:buFont typeface="Courier New" panose="02070309020205020404" pitchFamily="49" charset="0"/>
              <a:buChar char="o"/>
            </a:pPr>
            <a:r>
              <a:rPr lang="hu-HU" sz="2000" dirty="0"/>
              <a:t>Az eredmények ismeretesé után </a:t>
            </a:r>
            <a:r>
              <a:rPr lang="hu-HU" sz="2000" b="1" dirty="0"/>
              <a:t>üzleti ajánlásokat </a:t>
            </a:r>
            <a:r>
              <a:rPr lang="hu-HU" sz="2000" dirty="0"/>
              <a:t>is teszek valamint kijelölök további lehetséges fejlesztési irányokat</a:t>
            </a:r>
          </a:p>
        </p:txBody>
      </p:sp>
      <p:sp>
        <p:nvSpPr>
          <p:cNvPr id="5" name="Dia számának helye 4">
            <a:extLst>
              <a:ext uri="{FF2B5EF4-FFF2-40B4-BE49-F238E27FC236}">
                <a16:creationId xmlns:a16="http://schemas.microsoft.com/office/drawing/2014/main" id="{2F27A712-6CA4-4F98-A4FF-EB1E948A14B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25510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Cím 1">
            <a:extLst>
              <a:ext uri="{FF2B5EF4-FFF2-40B4-BE49-F238E27FC236}">
                <a16:creationId xmlns:a16="http://schemas.microsoft.com/office/drawing/2014/main" id="{B7297290-75A8-49E7-91DD-FF311FB3EE15}"/>
              </a:ext>
            </a:extLst>
          </p:cNvPr>
          <p:cNvSpPr>
            <a:spLocks noGrp="1"/>
          </p:cNvSpPr>
          <p:nvPr>
            <p:ph type="title"/>
          </p:nvPr>
        </p:nvSpPr>
        <p:spPr>
          <a:xfrm>
            <a:off x="964788" y="804333"/>
            <a:ext cx="3391900" cy="5249334"/>
          </a:xfrm>
        </p:spPr>
        <p:txBody>
          <a:bodyPr>
            <a:normAutofit/>
          </a:bodyPr>
          <a:lstStyle/>
          <a:p>
            <a:pPr algn="r"/>
            <a:r>
              <a:rPr lang="hu-HU" sz="4000" dirty="0"/>
              <a:t>Az adatbázis bemutatása</a:t>
            </a:r>
          </a:p>
        </p:txBody>
      </p:sp>
      <p:sp>
        <p:nvSpPr>
          <p:cNvPr id="3" name="Tartalom helye 2">
            <a:extLst>
              <a:ext uri="{FF2B5EF4-FFF2-40B4-BE49-F238E27FC236}">
                <a16:creationId xmlns:a16="http://schemas.microsoft.com/office/drawing/2014/main" id="{1BC7B215-FF55-494A-A9E7-43559D878D15}"/>
              </a:ext>
            </a:extLst>
          </p:cNvPr>
          <p:cNvSpPr>
            <a:spLocks noGrp="1"/>
          </p:cNvSpPr>
          <p:nvPr>
            <p:ph idx="1"/>
          </p:nvPr>
        </p:nvSpPr>
        <p:spPr>
          <a:xfrm>
            <a:off x="4999330" y="804333"/>
            <a:ext cx="6257721" cy="5249334"/>
          </a:xfrm>
        </p:spPr>
        <p:txBody>
          <a:bodyPr anchor="ctr">
            <a:normAutofit/>
          </a:bodyPr>
          <a:lstStyle/>
          <a:p>
            <a:pPr>
              <a:buFont typeface="Courier New" panose="02070309020205020404" pitchFamily="49" charset="0"/>
              <a:buChar char="o"/>
            </a:pPr>
            <a:r>
              <a:rPr lang="hu-HU" sz="2800" dirty="0"/>
              <a:t>Általános képalkotás az adatbázisról</a:t>
            </a:r>
          </a:p>
          <a:p>
            <a:pPr>
              <a:buFont typeface="Courier New" panose="02070309020205020404" pitchFamily="49" charset="0"/>
              <a:buChar char="o"/>
            </a:pPr>
            <a:r>
              <a:rPr lang="hu-HU" sz="2800" dirty="0"/>
              <a:t>Folyamatos változók az adatbázisban</a:t>
            </a:r>
          </a:p>
          <a:p>
            <a:pPr lvl="1">
              <a:buFont typeface="Courier New" panose="02070309020205020404" pitchFamily="49" charset="0"/>
              <a:buChar char="o"/>
            </a:pPr>
            <a:r>
              <a:rPr lang="hu-HU" sz="2000" dirty="0"/>
              <a:t>Hisztogram</a:t>
            </a:r>
          </a:p>
          <a:p>
            <a:pPr lvl="1">
              <a:buFont typeface="Courier New" panose="02070309020205020404" pitchFamily="49" charset="0"/>
              <a:buChar char="o"/>
            </a:pPr>
            <a:r>
              <a:rPr lang="hu-HU" sz="2000" dirty="0"/>
              <a:t>Módosításaik</a:t>
            </a:r>
          </a:p>
          <a:p>
            <a:pPr>
              <a:buFont typeface="Courier New" panose="02070309020205020404" pitchFamily="49" charset="0"/>
              <a:buChar char="o"/>
            </a:pPr>
            <a:r>
              <a:rPr lang="hu-HU" sz="2800" dirty="0"/>
              <a:t>Kategorikus változók az adatbázisban</a:t>
            </a:r>
          </a:p>
          <a:p>
            <a:pPr lvl="1">
              <a:buFont typeface="Courier New" panose="02070309020205020404" pitchFamily="49" charset="0"/>
              <a:buChar char="o"/>
            </a:pPr>
            <a:r>
              <a:rPr lang="hu-HU" sz="2000" dirty="0"/>
              <a:t>Hisztogram</a:t>
            </a:r>
          </a:p>
          <a:p>
            <a:pPr lvl="2">
              <a:buFont typeface="Courier New" panose="02070309020205020404" pitchFamily="49" charset="0"/>
              <a:buChar char="o"/>
            </a:pPr>
            <a:r>
              <a:rPr lang="hu-HU" sz="1600" dirty="0"/>
              <a:t>Y magyarázott változó</a:t>
            </a:r>
          </a:p>
          <a:p>
            <a:pPr lvl="1">
              <a:buFont typeface="Courier New" panose="02070309020205020404" pitchFamily="49" charset="0"/>
              <a:buChar char="o"/>
            </a:pPr>
            <a:r>
              <a:rPr lang="hu-HU" sz="2000" dirty="0"/>
              <a:t>Módosítások</a:t>
            </a:r>
          </a:p>
        </p:txBody>
      </p:sp>
      <p:sp>
        <p:nvSpPr>
          <p:cNvPr id="5" name="Dia számának helye 4">
            <a:extLst>
              <a:ext uri="{FF2B5EF4-FFF2-40B4-BE49-F238E27FC236}">
                <a16:creationId xmlns:a16="http://schemas.microsoft.com/office/drawing/2014/main" id="{147359F5-EBD3-4E69-B1C8-CC9568653D92}"/>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8906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Kép 3">
            <a:extLst>
              <a:ext uri="{FF2B5EF4-FFF2-40B4-BE49-F238E27FC236}">
                <a16:creationId xmlns:a16="http://schemas.microsoft.com/office/drawing/2014/main" id="{995C88BA-2011-40DD-BDDF-393FA5A41FD1}"/>
              </a:ext>
            </a:extLst>
          </p:cNvPr>
          <p:cNvPicPr>
            <a:picLocks noChangeAspect="1"/>
          </p:cNvPicPr>
          <p:nvPr/>
        </p:nvPicPr>
        <p:blipFill>
          <a:blip r:embed="rId2"/>
          <a:stretch>
            <a:fillRect/>
          </a:stretch>
        </p:blipFill>
        <p:spPr>
          <a:xfrm>
            <a:off x="4503777" y="4855949"/>
            <a:ext cx="7245200" cy="1286022"/>
          </a:xfrm>
          <a:prstGeom prst="rect">
            <a:avLst/>
          </a:prstGeom>
        </p:spPr>
      </p:pic>
      <p:sp>
        <p:nvSpPr>
          <p:cNvPr id="2" name="Cím 1">
            <a:extLst>
              <a:ext uri="{FF2B5EF4-FFF2-40B4-BE49-F238E27FC236}">
                <a16:creationId xmlns:a16="http://schemas.microsoft.com/office/drawing/2014/main" id="{2677B57E-7935-45D7-AABC-ECFC97660DFE}"/>
              </a:ext>
            </a:extLst>
          </p:cNvPr>
          <p:cNvSpPr>
            <a:spLocks noGrp="1"/>
          </p:cNvSpPr>
          <p:nvPr>
            <p:ph type="title"/>
          </p:nvPr>
        </p:nvSpPr>
        <p:spPr>
          <a:xfrm>
            <a:off x="310039" y="640080"/>
            <a:ext cx="3429855" cy="5613236"/>
          </a:xfrm>
        </p:spPr>
        <p:txBody>
          <a:bodyPr anchor="ctr">
            <a:normAutofit/>
          </a:bodyPr>
          <a:lstStyle/>
          <a:p>
            <a:r>
              <a:rPr lang="hu-HU" dirty="0">
                <a:solidFill>
                  <a:srgbClr val="FFFFFF"/>
                </a:solidFill>
              </a:rPr>
              <a:t>Az adatbázis bemutatása: Általános kép</a:t>
            </a:r>
          </a:p>
        </p:txBody>
      </p:sp>
      <p:sp>
        <p:nvSpPr>
          <p:cNvPr id="3" name="Tartalom helye 2">
            <a:extLst>
              <a:ext uri="{FF2B5EF4-FFF2-40B4-BE49-F238E27FC236}">
                <a16:creationId xmlns:a16="http://schemas.microsoft.com/office/drawing/2014/main" id="{D052FEEF-C49F-4AC3-8BA4-472FBA9FCD9A}"/>
              </a:ext>
            </a:extLst>
          </p:cNvPr>
          <p:cNvSpPr>
            <a:spLocks noGrp="1"/>
          </p:cNvSpPr>
          <p:nvPr>
            <p:ph idx="1"/>
          </p:nvPr>
        </p:nvSpPr>
        <p:spPr>
          <a:xfrm>
            <a:off x="4379975" y="725144"/>
            <a:ext cx="7581653" cy="3978219"/>
          </a:xfrm>
        </p:spPr>
        <p:txBody>
          <a:bodyPr>
            <a:normAutofit/>
          </a:bodyPr>
          <a:lstStyle/>
          <a:p>
            <a:pPr>
              <a:buFont typeface="Courier New" panose="02070309020205020404" pitchFamily="49" charset="0"/>
              <a:buChar char="o"/>
            </a:pPr>
            <a:r>
              <a:rPr lang="hu-HU" dirty="0"/>
              <a:t>Az adatbázis kezdetben 45 211 db megfigyelést és 17db változót tartalmazott </a:t>
            </a:r>
            <a:r>
              <a:rPr lang="hu-HU" dirty="0">
                <a:sym typeface="Wingdings" panose="05000000000000000000" pitchFamily="2" charset="2"/>
              </a:rPr>
              <a:t> néhány hiányos</a:t>
            </a:r>
          </a:p>
          <a:p>
            <a:pPr>
              <a:buFont typeface="Courier New" panose="02070309020205020404" pitchFamily="49" charset="0"/>
              <a:buChar char="o"/>
            </a:pPr>
            <a:r>
              <a:rPr lang="hu-HU" b="1" dirty="0">
                <a:sym typeface="Wingdings" panose="05000000000000000000" pitchFamily="2" charset="2"/>
              </a:rPr>
              <a:t>végül: 45202 db megfigyelés és 17 változó</a:t>
            </a:r>
          </a:p>
          <a:p>
            <a:pPr>
              <a:buFont typeface="Courier New" panose="02070309020205020404" pitchFamily="49" charset="0"/>
              <a:buChar char="o"/>
            </a:pPr>
            <a:r>
              <a:rPr lang="hu-HU" dirty="0">
                <a:sym typeface="Wingdings" panose="05000000000000000000" pitchFamily="2" charset="2"/>
              </a:rPr>
              <a:t>Minden </a:t>
            </a:r>
            <a:r>
              <a:rPr lang="hu-HU" b="1" dirty="0">
                <a:sym typeface="Wingdings" panose="05000000000000000000" pitchFamily="2" charset="2"/>
              </a:rPr>
              <a:t>sora</a:t>
            </a:r>
            <a:r>
              <a:rPr lang="hu-HU" dirty="0">
                <a:sym typeface="Wingdings" panose="05000000000000000000" pitchFamily="2" charset="2"/>
              </a:rPr>
              <a:t> egy megfigyelés</a:t>
            </a:r>
          </a:p>
          <a:p>
            <a:pPr>
              <a:buFont typeface="Courier New" panose="02070309020205020404" pitchFamily="49" charset="0"/>
              <a:buChar char="o"/>
            </a:pPr>
            <a:r>
              <a:rPr lang="hu-HU" dirty="0">
                <a:sym typeface="Wingdings" panose="05000000000000000000" pitchFamily="2" charset="2"/>
              </a:rPr>
              <a:t>Minden </a:t>
            </a:r>
            <a:r>
              <a:rPr lang="hu-HU" b="1" dirty="0">
                <a:sym typeface="Wingdings" panose="05000000000000000000" pitchFamily="2" charset="2"/>
              </a:rPr>
              <a:t>oszlopa</a:t>
            </a:r>
            <a:r>
              <a:rPr lang="hu-HU" dirty="0">
                <a:sym typeface="Wingdings" panose="05000000000000000000" pitchFamily="2" charset="2"/>
              </a:rPr>
              <a:t> egy az </a:t>
            </a:r>
            <a:r>
              <a:rPr lang="hu-HU" b="1" dirty="0">
                <a:sym typeface="Wingdings" panose="05000000000000000000" pitchFamily="2" charset="2"/>
              </a:rPr>
              <a:t>adott egyénre jellemző </a:t>
            </a:r>
            <a:r>
              <a:rPr lang="hu-HU" dirty="0">
                <a:sym typeface="Wingdings" panose="05000000000000000000" pitchFamily="2" charset="2"/>
              </a:rPr>
              <a:t>adatot tartalmaz (lásd a képet alul):</a:t>
            </a:r>
          </a:p>
          <a:p>
            <a:pPr lvl="1"/>
            <a:r>
              <a:rPr lang="hu-HU" sz="2000" b="1" dirty="0"/>
              <a:t>Magyarázó változók</a:t>
            </a:r>
            <a:r>
              <a:rPr lang="hu-HU" sz="2000" dirty="0"/>
              <a:t>: </a:t>
            </a:r>
            <a:r>
              <a:rPr lang="en-US" sz="2000" dirty="0"/>
              <a:t>age</a:t>
            </a:r>
            <a:r>
              <a:rPr lang="hu-HU" sz="2000" dirty="0"/>
              <a:t>, j</a:t>
            </a:r>
            <a:r>
              <a:rPr lang="en-US" sz="2000" dirty="0" err="1"/>
              <a:t>ob</a:t>
            </a:r>
            <a:r>
              <a:rPr lang="hu-HU" sz="2000" dirty="0"/>
              <a:t>, </a:t>
            </a:r>
            <a:r>
              <a:rPr lang="en-US" sz="2000" dirty="0"/>
              <a:t>marital</a:t>
            </a:r>
            <a:r>
              <a:rPr lang="hu-HU" sz="2000" dirty="0"/>
              <a:t>, </a:t>
            </a:r>
            <a:r>
              <a:rPr lang="en-US" sz="2000" dirty="0"/>
              <a:t>education</a:t>
            </a:r>
            <a:r>
              <a:rPr lang="hu-HU" sz="2000" dirty="0"/>
              <a:t>, </a:t>
            </a:r>
            <a:r>
              <a:rPr lang="en-US" sz="2000" dirty="0"/>
              <a:t>default</a:t>
            </a:r>
            <a:r>
              <a:rPr lang="hu-HU" sz="2000" dirty="0"/>
              <a:t>, </a:t>
            </a:r>
            <a:r>
              <a:rPr lang="en-US" sz="2000" dirty="0"/>
              <a:t>balance</a:t>
            </a:r>
            <a:r>
              <a:rPr lang="hu-HU" sz="2000" dirty="0"/>
              <a:t>, </a:t>
            </a:r>
            <a:r>
              <a:rPr lang="en-US" sz="2000" dirty="0"/>
              <a:t>housing</a:t>
            </a:r>
            <a:r>
              <a:rPr lang="hu-HU" sz="2000" dirty="0"/>
              <a:t>, </a:t>
            </a:r>
            <a:r>
              <a:rPr lang="en-US" sz="2000" dirty="0"/>
              <a:t>lo</a:t>
            </a:r>
            <a:r>
              <a:rPr lang="hu-HU" sz="2000" dirty="0"/>
              <a:t>an, </a:t>
            </a:r>
            <a:r>
              <a:rPr lang="en-US" sz="2000" dirty="0"/>
              <a:t>contact</a:t>
            </a:r>
            <a:r>
              <a:rPr lang="hu-HU" sz="2000" dirty="0"/>
              <a:t>, </a:t>
            </a:r>
            <a:r>
              <a:rPr lang="en-US" sz="2000" dirty="0"/>
              <a:t>day</a:t>
            </a:r>
            <a:r>
              <a:rPr lang="hu-HU" sz="2000" dirty="0"/>
              <a:t>, </a:t>
            </a:r>
            <a:r>
              <a:rPr lang="en-US" sz="2000" dirty="0"/>
              <a:t>month</a:t>
            </a:r>
            <a:r>
              <a:rPr lang="hu-HU" sz="2000" dirty="0"/>
              <a:t>, </a:t>
            </a:r>
            <a:r>
              <a:rPr lang="en-US" sz="2000" dirty="0"/>
              <a:t>duration</a:t>
            </a:r>
            <a:r>
              <a:rPr lang="hu-HU" sz="2000" dirty="0"/>
              <a:t>, </a:t>
            </a:r>
            <a:r>
              <a:rPr lang="en-US" sz="2000" dirty="0"/>
              <a:t>campaign</a:t>
            </a:r>
            <a:r>
              <a:rPr lang="hu-HU" sz="2000" dirty="0"/>
              <a:t>, </a:t>
            </a:r>
            <a:r>
              <a:rPr lang="en-US" sz="2000" dirty="0" err="1"/>
              <a:t>pdays</a:t>
            </a:r>
            <a:r>
              <a:rPr lang="hu-HU" sz="2000" dirty="0"/>
              <a:t>, </a:t>
            </a:r>
            <a:r>
              <a:rPr lang="en-US" sz="2000" dirty="0"/>
              <a:t>previous</a:t>
            </a:r>
            <a:r>
              <a:rPr lang="hu-HU" sz="2000" dirty="0"/>
              <a:t>, </a:t>
            </a:r>
            <a:r>
              <a:rPr lang="en-US" sz="2000" dirty="0" err="1"/>
              <a:t>poutcome</a:t>
            </a:r>
            <a:endParaRPr lang="hu-HU" sz="2000" dirty="0"/>
          </a:p>
          <a:p>
            <a:pPr lvl="1"/>
            <a:r>
              <a:rPr lang="hu-HU" sz="2000" b="1" dirty="0"/>
              <a:t>Magyarázott változó</a:t>
            </a:r>
            <a:r>
              <a:rPr lang="hu-HU" sz="2000" dirty="0"/>
              <a:t>: </a:t>
            </a:r>
            <a:r>
              <a:rPr lang="en-US" sz="2000" dirty="0"/>
              <a:t>y</a:t>
            </a:r>
            <a:r>
              <a:rPr lang="hu-HU" sz="2000" dirty="0"/>
              <a:t> – megvette e a kötvényt vagy nem (</a:t>
            </a:r>
            <a:r>
              <a:rPr lang="hu-HU" sz="2000" dirty="0" err="1"/>
              <a:t>yes</a:t>
            </a:r>
            <a:r>
              <a:rPr lang="hu-HU" sz="2000" dirty="0"/>
              <a:t>/no)</a:t>
            </a:r>
          </a:p>
        </p:txBody>
      </p:sp>
      <p:sp>
        <p:nvSpPr>
          <p:cNvPr id="6" name="Dia számának helye 5">
            <a:extLst>
              <a:ext uri="{FF2B5EF4-FFF2-40B4-BE49-F238E27FC236}">
                <a16:creationId xmlns:a16="http://schemas.microsoft.com/office/drawing/2014/main" id="{4F9DDAD0-A029-4E08-85E0-D96BFF378DC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988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7">
            <a:extLst>
              <a:ext uri="{FF2B5EF4-FFF2-40B4-BE49-F238E27FC236}">
                <a16:creationId xmlns:a16="http://schemas.microsoft.com/office/drawing/2014/main" id="{B0890400-BB8B-4A44-AB63-65C7CA223E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39">
            <a:extLst>
              <a:ext uri="{FF2B5EF4-FFF2-40B4-BE49-F238E27FC236}">
                <a16:creationId xmlns:a16="http://schemas.microsoft.com/office/drawing/2014/main" id="{4D39B797-CDC6-4529-8A36-9CBFC98163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Cím 1">
            <a:extLst>
              <a:ext uri="{FF2B5EF4-FFF2-40B4-BE49-F238E27FC236}">
                <a16:creationId xmlns:a16="http://schemas.microsoft.com/office/drawing/2014/main" id="{480561BA-9305-4950-A879-892A2C19D8CD}"/>
              </a:ext>
            </a:extLst>
          </p:cNvPr>
          <p:cNvSpPr>
            <a:spLocks noGrp="1"/>
          </p:cNvSpPr>
          <p:nvPr>
            <p:ph type="title"/>
          </p:nvPr>
        </p:nvSpPr>
        <p:spPr>
          <a:xfrm>
            <a:off x="964788" y="804333"/>
            <a:ext cx="3391900" cy="5249334"/>
          </a:xfrm>
        </p:spPr>
        <p:txBody>
          <a:bodyPr>
            <a:normAutofit/>
          </a:bodyPr>
          <a:lstStyle/>
          <a:p>
            <a:pPr algn="r"/>
            <a:r>
              <a:rPr lang="hu-HU" dirty="0"/>
              <a:t>Az adatbázis bemutatása: változók</a:t>
            </a:r>
          </a:p>
        </p:txBody>
      </p:sp>
      <p:sp>
        <p:nvSpPr>
          <p:cNvPr id="33" name="Content Placeholder 13">
            <a:extLst>
              <a:ext uri="{FF2B5EF4-FFF2-40B4-BE49-F238E27FC236}">
                <a16:creationId xmlns:a16="http://schemas.microsoft.com/office/drawing/2014/main" id="{74CD2147-ADBA-4E58-A2A7-7DAE473BEEAF}"/>
              </a:ext>
            </a:extLst>
          </p:cNvPr>
          <p:cNvSpPr>
            <a:spLocks noGrp="1"/>
          </p:cNvSpPr>
          <p:nvPr>
            <p:ph idx="1"/>
          </p:nvPr>
        </p:nvSpPr>
        <p:spPr>
          <a:xfrm>
            <a:off x="4999330" y="804333"/>
            <a:ext cx="6257721" cy="5249334"/>
          </a:xfrm>
        </p:spPr>
        <p:txBody>
          <a:bodyPr anchor="ctr">
            <a:normAutofit/>
          </a:bodyPr>
          <a:lstStyle/>
          <a:p>
            <a:pPr>
              <a:buFont typeface="Courier New" panose="02070309020205020404" pitchFamily="49" charset="0"/>
              <a:buChar char="o"/>
            </a:pPr>
            <a:r>
              <a:rPr lang="hu-HU" sz="2400" dirty="0"/>
              <a:t>A következő diákon először a </a:t>
            </a:r>
            <a:r>
              <a:rPr lang="hu-HU" sz="2400" b="1" dirty="0"/>
              <a:t>folytonos</a:t>
            </a:r>
            <a:r>
              <a:rPr lang="hu-HU" sz="2400" dirty="0"/>
              <a:t> majd a </a:t>
            </a:r>
            <a:r>
              <a:rPr lang="hu-HU" sz="2400" b="1" dirty="0"/>
              <a:t>kategorikus</a:t>
            </a:r>
            <a:r>
              <a:rPr lang="hu-HU" sz="2400" dirty="0"/>
              <a:t> változók hisztogramja látható</a:t>
            </a:r>
          </a:p>
          <a:p>
            <a:pPr>
              <a:buFont typeface="Courier New" panose="02070309020205020404" pitchFamily="49" charset="0"/>
              <a:buChar char="o"/>
            </a:pPr>
            <a:r>
              <a:rPr lang="hu-HU" sz="2400" dirty="0"/>
              <a:t>Mellettük a hisztogramok alapján elvégzett </a:t>
            </a:r>
            <a:r>
              <a:rPr lang="hu-HU" sz="2400" b="1" dirty="0"/>
              <a:t>transzformációk és/vagy módosítások </a:t>
            </a:r>
            <a:r>
              <a:rPr lang="hu-HU" sz="2400" dirty="0"/>
              <a:t>láthatók szövegesen</a:t>
            </a:r>
            <a:endParaRPr lang="en-US" sz="2400" dirty="0"/>
          </a:p>
        </p:txBody>
      </p:sp>
      <p:sp>
        <p:nvSpPr>
          <p:cNvPr id="4" name="Dia számának helye 3">
            <a:extLst>
              <a:ext uri="{FF2B5EF4-FFF2-40B4-BE49-F238E27FC236}">
                <a16:creationId xmlns:a16="http://schemas.microsoft.com/office/drawing/2014/main" id="{6FA02BB3-81A0-45AA-98CD-94A88EB83E3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53430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Tartalom helye 4">
            <a:extLst>
              <a:ext uri="{FF2B5EF4-FFF2-40B4-BE49-F238E27FC236}">
                <a16:creationId xmlns:a16="http://schemas.microsoft.com/office/drawing/2014/main" id="{3E993703-CC92-4267-82AE-AC6472A6FA5B}"/>
              </a:ext>
            </a:extLst>
          </p:cNvPr>
          <p:cNvPicPr>
            <a:picLocks noChangeAspect="1"/>
          </p:cNvPicPr>
          <p:nvPr/>
        </p:nvPicPr>
        <p:blipFill>
          <a:blip r:embed="rId2"/>
          <a:stretch>
            <a:fillRect/>
          </a:stretch>
        </p:blipFill>
        <p:spPr>
          <a:xfrm>
            <a:off x="341578" y="1654001"/>
            <a:ext cx="7232159" cy="5408271"/>
          </a:xfrm>
          <a:prstGeom prst="rect">
            <a:avLst/>
          </a:prstGeom>
        </p:spPr>
      </p:pic>
      <p:sp>
        <p:nvSpPr>
          <p:cNvPr id="12" name="Rectangle 14">
            <a:extLst>
              <a:ext uri="{FF2B5EF4-FFF2-40B4-BE49-F238E27FC236}">
                <a16:creationId xmlns:a16="http://schemas.microsoft.com/office/drawing/2014/main"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72BF4882-3A94-4333-878E-7355B3B5812F}"/>
              </a:ext>
            </a:extLst>
          </p:cNvPr>
          <p:cNvSpPr>
            <a:spLocks noGrp="1"/>
          </p:cNvSpPr>
          <p:nvPr>
            <p:ph type="title"/>
          </p:nvPr>
        </p:nvSpPr>
        <p:spPr>
          <a:xfrm>
            <a:off x="1024128" y="585216"/>
            <a:ext cx="5867061" cy="1499616"/>
          </a:xfrm>
        </p:spPr>
        <p:txBody>
          <a:bodyPr>
            <a:normAutofit/>
          </a:bodyPr>
          <a:lstStyle/>
          <a:p>
            <a:r>
              <a:rPr lang="hu-HU" dirty="0"/>
              <a:t>Az adatbázis bemutatása: folytonos változók</a:t>
            </a:r>
          </a:p>
        </p:txBody>
      </p:sp>
      <p:sp>
        <p:nvSpPr>
          <p:cNvPr id="10" name="Content Placeholder 9">
            <a:extLst>
              <a:ext uri="{FF2B5EF4-FFF2-40B4-BE49-F238E27FC236}">
                <a16:creationId xmlns:a16="http://schemas.microsoft.com/office/drawing/2014/main" id="{222BFCA5-D712-4F89-9E1C-7E4B371ADE62}"/>
              </a:ext>
            </a:extLst>
          </p:cNvPr>
          <p:cNvSpPr>
            <a:spLocks noGrp="1"/>
          </p:cNvSpPr>
          <p:nvPr>
            <p:ph idx="1"/>
          </p:nvPr>
        </p:nvSpPr>
        <p:spPr>
          <a:xfrm>
            <a:off x="7708605" y="635507"/>
            <a:ext cx="4401879" cy="5586984"/>
          </a:xfrm>
        </p:spPr>
        <p:txBody>
          <a:bodyPr anchor="ctr">
            <a:normAutofit/>
          </a:bodyPr>
          <a:lstStyle/>
          <a:p>
            <a:r>
              <a:rPr lang="hu-HU" sz="1800" b="1" dirty="0" err="1">
                <a:solidFill>
                  <a:srgbClr val="FFFFFF"/>
                </a:solidFill>
              </a:rPr>
              <a:t>age</a:t>
            </a:r>
            <a:r>
              <a:rPr lang="hu-HU" sz="1800" dirty="0">
                <a:solidFill>
                  <a:srgbClr val="FFFFFF"/>
                </a:solidFill>
              </a:rPr>
              <a:t>:</a:t>
            </a:r>
          </a:p>
          <a:p>
            <a:pPr lvl="1"/>
            <a:r>
              <a:rPr lang="hu-HU" dirty="0">
                <a:solidFill>
                  <a:srgbClr val="FFFFFF"/>
                </a:solidFill>
              </a:rPr>
              <a:t>* log(</a:t>
            </a:r>
            <a:r>
              <a:rPr lang="hu-HU" dirty="0" err="1">
                <a:solidFill>
                  <a:srgbClr val="FFFFFF"/>
                </a:solidFill>
              </a:rPr>
              <a:t>age</a:t>
            </a:r>
            <a:r>
              <a:rPr lang="hu-HU" dirty="0">
                <a:solidFill>
                  <a:srgbClr val="FFFFFF"/>
                </a:solidFill>
              </a:rPr>
              <a:t>) </a:t>
            </a:r>
            <a:r>
              <a:rPr lang="hu-HU" dirty="0">
                <a:solidFill>
                  <a:srgbClr val="FFFFFF"/>
                </a:solidFill>
                <a:sym typeface="Wingdings" panose="05000000000000000000" pitchFamily="2" charset="2"/>
              </a:rPr>
              <a:t> normalizálás</a:t>
            </a:r>
            <a:endParaRPr lang="hu-HU" dirty="0">
              <a:solidFill>
                <a:srgbClr val="FFFFFF"/>
              </a:solidFill>
            </a:endParaRPr>
          </a:p>
          <a:p>
            <a:r>
              <a:rPr lang="hu-HU" sz="1800" b="1" dirty="0" err="1">
                <a:solidFill>
                  <a:srgbClr val="FFFFFF"/>
                </a:solidFill>
              </a:rPr>
              <a:t>duration</a:t>
            </a:r>
            <a:endParaRPr lang="hu-HU" sz="1800" b="1" dirty="0">
              <a:solidFill>
                <a:srgbClr val="FFFFFF"/>
              </a:solidFill>
            </a:endParaRPr>
          </a:p>
          <a:p>
            <a:pPr lvl="1"/>
            <a:r>
              <a:rPr lang="hu-HU" dirty="0">
                <a:solidFill>
                  <a:srgbClr val="FFFFFF"/>
                </a:solidFill>
              </a:rPr>
              <a:t>* log(</a:t>
            </a:r>
            <a:r>
              <a:rPr lang="hu-HU" dirty="0" err="1">
                <a:solidFill>
                  <a:srgbClr val="FFFFFF"/>
                </a:solidFill>
              </a:rPr>
              <a:t>duration</a:t>
            </a:r>
            <a:r>
              <a:rPr lang="hu-HU" dirty="0">
                <a:solidFill>
                  <a:srgbClr val="FFFFFF"/>
                </a:solidFill>
              </a:rPr>
              <a:t> + 1) </a:t>
            </a:r>
            <a:r>
              <a:rPr lang="hu-HU" dirty="0">
                <a:solidFill>
                  <a:srgbClr val="FFFFFF"/>
                </a:solidFill>
                <a:sym typeface="Wingdings" panose="05000000000000000000" pitchFamily="2" charset="2"/>
              </a:rPr>
              <a:t> normalizálás</a:t>
            </a:r>
            <a:endParaRPr lang="hu-HU" dirty="0">
              <a:solidFill>
                <a:srgbClr val="FFFFFF"/>
              </a:solidFill>
            </a:endParaRPr>
          </a:p>
          <a:p>
            <a:r>
              <a:rPr lang="hu-HU" sz="1800" b="1" dirty="0" err="1">
                <a:solidFill>
                  <a:srgbClr val="FFFFFF"/>
                </a:solidFill>
              </a:rPr>
              <a:t>day</a:t>
            </a:r>
            <a:r>
              <a:rPr lang="hu-HU" sz="1800" dirty="0">
                <a:solidFill>
                  <a:srgbClr val="FFFFFF"/>
                </a:solidFill>
              </a:rPr>
              <a:t>:</a:t>
            </a:r>
          </a:p>
          <a:p>
            <a:pPr lvl="1"/>
            <a:r>
              <a:rPr lang="hu-HU" dirty="0">
                <a:solidFill>
                  <a:srgbClr val="FFFFFF"/>
                </a:solidFill>
              </a:rPr>
              <a:t>* 40. napos megfigyelés is van (3db) </a:t>
            </a:r>
            <a:r>
              <a:rPr lang="hu-HU" dirty="0">
                <a:solidFill>
                  <a:srgbClr val="FFFFFF"/>
                </a:solidFill>
                <a:sym typeface="Wingdings" panose="05000000000000000000" pitchFamily="2" charset="2"/>
              </a:rPr>
              <a:t> nem lehet átrakom a 31. napra</a:t>
            </a:r>
            <a:endParaRPr lang="hu-HU" dirty="0">
              <a:solidFill>
                <a:srgbClr val="FFFFFF"/>
              </a:solidFill>
            </a:endParaRPr>
          </a:p>
          <a:p>
            <a:pPr lvl="1"/>
            <a:r>
              <a:rPr lang="hu-HU" dirty="0">
                <a:solidFill>
                  <a:srgbClr val="FFFFFF"/>
                </a:solidFill>
              </a:rPr>
              <a:t>* Kategóriák képzése: Hónap eleje; Hónap közepe; Hónap vége</a:t>
            </a:r>
          </a:p>
          <a:p>
            <a:pPr lvl="1"/>
            <a:r>
              <a:rPr lang="hu-HU" dirty="0">
                <a:solidFill>
                  <a:srgbClr val="FFFFFF"/>
                </a:solidFill>
              </a:rPr>
              <a:t>*Kategorikus változóként szerepeltetem</a:t>
            </a:r>
          </a:p>
          <a:p>
            <a:r>
              <a:rPr lang="hu-HU" sz="1800" b="1" dirty="0" err="1">
                <a:solidFill>
                  <a:srgbClr val="FFFFFF"/>
                </a:solidFill>
              </a:rPr>
              <a:t>previous</a:t>
            </a:r>
            <a:r>
              <a:rPr lang="hu-HU" sz="1800" dirty="0">
                <a:solidFill>
                  <a:srgbClr val="FFFFFF"/>
                </a:solidFill>
              </a:rPr>
              <a:t>:</a:t>
            </a:r>
          </a:p>
          <a:p>
            <a:pPr lvl="1"/>
            <a:r>
              <a:rPr lang="hu-HU" dirty="0">
                <a:solidFill>
                  <a:srgbClr val="FFFFFF"/>
                </a:solidFill>
              </a:rPr>
              <a:t>*Kategóriák kialakítása: 0; 1; 2, ;3; 4; 5+</a:t>
            </a:r>
          </a:p>
          <a:p>
            <a:pPr lvl="1"/>
            <a:r>
              <a:rPr lang="hu-HU" dirty="0">
                <a:solidFill>
                  <a:srgbClr val="FFFFFF"/>
                </a:solidFill>
              </a:rPr>
              <a:t>*Kategorikus változóként szerepeltetem</a:t>
            </a:r>
            <a:endParaRPr lang="en-US" dirty="0">
              <a:solidFill>
                <a:srgbClr val="FFFFFF"/>
              </a:solidFill>
            </a:endParaRPr>
          </a:p>
        </p:txBody>
      </p:sp>
      <p:sp>
        <p:nvSpPr>
          <p:cNvPr id="4" name="Dia számának helye 3">
            <a:extLst>
              <a:ext uri="{FF2B5EF4-FFF2-40B4-BE49-F238E27FC236}">
                <a16:creationId xmlns:a16="http://schemas.microsoft.com/office/drawing/2014/main" id="{95626F81-CDA2-4780-8BA9-54DBDFCEA25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80868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Tartalom helye 4">
            <a:extLst>
              <a:ext uri="{FF2B5EF4-FFF2-40B4-BE49-F238E27FC236}">
                <a16:creationId xmlns:a16="http://schemas.microsoft.com/office/drawing/2014/main" id="{3C01DFB1-1869-4F02-AF0E-C416CF2A1263}"/>
              </a:ext>
            </a:extLst>
          </p:cNvPr>
          <p:cNvPicPr>
            <a:picLocks noChangeAspect="1"/>
          </p:cNvPicPr>
          <p:nvPr/>
        </p:nvPicPr>
        <p:blipFill>
          <a:blip r:embed="rId2"/>
          <a:stretch>
            <a:fillRect/>
          </a:stretch>
        </p:blipFill>
        <p:spPr>
          <a:xfrm>
            <a:off x="426858" y="1561800"/>
            <a:ext cx="7061599" cy="5296200"/>
          </a:xfrm>
          <a:prstGeom prst="rect">
            <a:avLst/>
          </a:prstGeom>
        </p:spPr>
      </p:pic>
      <p:sp>
        <p:nvSpPr>
          <p:cNvPr id="12" name="Rectangle 14">
            <a:extLst>
              <a:ext uri="{FF2B5EF4-FFF2-40B4-BE49-F238E27FC236}">
                <a16:creationId xmlns:a16="http://schemas.microsoft.com/office/drawing/2014/main"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72BF4882-3A94-4333-878E-7355B3B5812F}"/>
              </a:ext>
            </a:extLst>
          </p:cNvPr>
          <p:cNvSpPr>
            <a:spLocks noGrp="1"/>
          </p:cNvSpPr>
          <p:nvPr>
            <p:ph type="title"/>
          </p:nvPr>
        </p:nvSpPr>
        <p:spPr>
          <a:xfrm>
            <a:off x="1024128" y="585216"/>
            <a:ext cx="5867061" cy="1499616"/>
          </a:xfrm>
        </p:spPr>
        <p:txBody>
          <a:bodyPr>
            <a:normAutofit/>
          </a:bodyPr>
          <a:lstStyle/>
          <a:p>
            <a:r>
              <a:rPr lang="hu-HU" dirty="0"/>
              <a:t>Az adatbázis bemutatása: folytonos változók</a:t>
            </a:r>
          </a:p>
        </p:txBody>
      </p:sp>
      <p:sp>
        <p:nvSpPr>
          <p:cNvPr id="10" name="Content Placeholder 9">
            <a:extLst>
              <a:ext uri="{FF2B5EF4-FFF2-40B4-BE49-F238E27FC236}">
                <a16:creationId xmlns:a16="http://schemas.microsoft.com/office/drawing/2014/main" id="{222BFCA5-D712-4F89-9E1C-7E4B371ADE62}"/>
              </a:ext>
            </a:extLst>
          </p:cNvPr>
          <p:cNvSpPr>
            <a:spLocks noGrp="1"/>
          </p:cNvSpPr>
          <p:nvPr>
            <p:ph idx="1"/>
          </p:nvPr>
        </p:nvSpPr>
        <p:spPr>
          <a:xfrm>
            <a:off x="7708605" y="635507"/>
            <a:ext cx="4401879" cy="5586984"/>
          </a:xfrm>
        </p:spPr>
        <p:txBody>
          <a:bodyPr anchor="ctr">
            <a:normAutofit/>
          </a:bodyPr>
          <a:lstStyle/>
          <a:p>
            <a:r>
              <a:rPr lang="hu-HU" sz="1800" b="1" dirty="0" err="1">
                <a:solidFill>
                  <a:srgbClr val="FFFFFF"/>
                </a:solidFill>
              </a:rPr>
              <a:t>age</a:t>
            </a:r>
            <a:r>
              <a:rPr lang="hu-HU" sz="1800" dirty="0">
                <a:solidFill>
                  <a:srgbClr val="FFFFFF"/>
                </a:solidFill>
              </a:rPr>
              <a:t>:</a:t>
            </a:r>
          </a:p>
          <a:p>
            <a:pPr lvl="1"/>
            <a:r>
              <a:rPr lang="hu-HU" dirty="0">
                <a:solidFill>
                  <a:srgbClr val="FFFFFF"/>
                </a:solidFill>
              </a:rPr>
              <a:t>* log(</a:t>
            </a:r>
            <a:r>
              <a:rPr lang="hu-HU" dirty="0" err="1">
                <a:solidFill>
                  <a:srgbClr val="FFFFFF"/>
                </a:solidFill>
              </a:rPr>
              <a:t>age</a:t>
            </a:r>
            <a:r>
              <a:rPr lang="hu-HU" dirty="0">
                <a:solidFill>
                  <a:srgbClr val="FFFFFF"/>
                </a:solidFill>
              </a:rPr>
              <a:t>) </a:t>
            </a:r>
            <a:r>
              <a:rPr lang="hu-HU" dirty="0">
                <a:solidFill>
                  <a:srgbClr val="FFFFFF"/>
                </a:solidFill>
                <a:sym typeface="Wingdings" panose="05000000000000000000" pitchFamily="2" charset="2"/>
              </a:rPr>
              <a:t> normalizálás</a:t>
            </a:r>
            <a:endParaRPr lang="hu-HU" dirty="0">
              <a:solidFill>
                <a:srgbClr val="FFFFFF"/>
              </a:solidFill>
            </a:endParaRPr>
          </a:p>
          <a:p>
            <a:r>
              <a:rPr lang="hu-HU" sz="1800" b="1" dirty="0" err="1">
                <a:solidFill>
                  <a:srgbClr val="FFFFFF"/>
                </a:solidFill>
              </a:rPr>
              <a:t>duration</a:t>
            </a:r>
            <a:endParaRPr lang="hu-HU" sz="1800" b="1" dirty="0">
              <a:solidFill>
                <a:srgbClr val="FFFFFF"/>
              </a:solidFill>
            </a:endParaRPr>
          </a:p>
          <a:p>
            <a:pPr lvl="1"/>
            <a:r>
              <a:rPr lang="hu-HU" dirty="0">
                <a:solidFill>
                  <a:srgbClr val="FFFFFF"/>
                </a:solidFill>
              </a:rPr>
              <a:t>* log(</a:t>
            </a:r>
            <a:r>
              <a:rPr lang="hu-HU" dirty="0" err="1">
                <a:solidFill>
                  <a:srgbClr val="FFFFFF"/>
                </a:solidFill>
              </a:rPr>
              <a:t>duration</a:t>
            </a:r>
            <a:r>
              <a:rPr lang="hu-HU" dirty="0">
                <a:solidFill>
                  <a:srgbClr val="FFFFFF"/>
                </a:solidFill>
              </a:rPr>
              <a:t> + 1) </a:t>
            </a:r>
            <a:r>
              <a:rPr lang="hu-HU" dirty="0">
                <a:solidFill>
                  <a:srgbClr val="FFFFFF"/>
                </a:solidFill>
                <a:sym typeface="Wingdings" panose="05000000000000000000" pitchFamily="2" charset="2"/>
              </a:rPr>
              <a:t> normalizálás</a:t>
            </a:r>
            <a:endParaRPr lang="hu-HU" dirty="0">
              <a:solidFill>
                <a:srgbClr val="FFFFFF"/>
              </a:solidFill>
            </a:endParaRPr>
          </a:p>
          <a:p>
            <a:r>
              <a:rPr lang="hu-HU" sz="1800" b="1" dirty="0" err="1">
                <a:solidFill>
                  <a:srgbClr val="FFFFFF"/>
                </a:solidFill>
              </a:rPr>
              <a:t>day</a:t>
            </a:r>
            <a:r>
              <a:rPr lang="hu-HU" sz="1800" dirty="0">
                <a:solidFill>
                  <a:srgbClr val="FFFFFF"/>
                </a:solidFill>
              </a:rPr>
              <a:t>:</a:t>
            </a:r>
          </a:p>
          <a:p>
            <a:pPr lvl="1"/>
            <a:r>
              <a:rPr lang="hu-HU" dirty="0">
                <a:solidFill>
                  <a:srgbClr val="FFFFFF"/>
                </a:solidFill>
              </a:rPr>
              <a:t>* 40. napos megfigyelés is van (3db) </a:t>
            </a:r>
            <a:r>
              <a:rPr lang="hu-HU" dirty="0">
                <a:solidFill>
                  <a:srgbClr val="FFFFFF"/>
                </a:solidFill>
                <a:sym typeface="Wingdings" panose="05000000000000000000" pitchFamily="2" charset="2"/>
              </a:rPr>
              <a:t> nem lehet átrakom a 31. napra</a:t>
            </a:r>
            <a:endParaRPr lang="hu-HU" dirty="0">
              <a:solidFill>
                <a:srgbClr val="FFFFFF"/>
              </a:solidFill>
            </a:endParaRPr>
          </a:p>
          <a:p>
            <a:pPr lvl="1"/>
            <a:r>
              <a:rPr lang="hu-HU" dirty="0">
                <a:solidFill>
                  <a:srgbClr val="FFFFFF"/>
                </a:solidFill>
              </a:rPr>
              <a:t>* Kategóriák képzése: Hónap eleje; Hónap közepe; Hónap vége</a:t>
            </a:r>
          </a:p>
          <a:p>
            <a:pPr lvl="1"/>
            <a:r>
              <a:rPr lang="hu-HU" dirty="0">
                <a:solidFill>
                  <a:srgbClr val="FFFFFF"/>
                </a:solidFill>
              </a:rPr>
              <a:t>*Kategorikus változóként szerepeltetem</a:t>
            </a:r>
          </a:p>
          <a:p>
            <a:r>
              <a:rPr lang="hu-HU" sz="1800" b="1" dirty="0" err="1">
                <a:solidFill>
                  <a:srgbClr val="FFFFFF"/>
                </a:solidFill>
              </a:rPr>
              <a:t>previous</a:t>
            </a:r>
            <a:r>
              <a:rPr lang="hu-HU" sz="1800" dirty="0">
                <a:solidFill>
                  <a:srgbClr val="FFFFFF"/>
                </a:solidFill>
              </a:rPr>
              <a:t>:</a:t>
            </a:r>
          </a:p>
          <a:p>
            <a:pPr lvl="1"/>
            <a:r>
              <a:rPr lang="hu-HU" dirty="0">
                <a:solidFill>
                  <a:srgbClr val="FFFFFF"/>
                </a:solidFill>
              </a:rPr>
              <a:t>*Kategóriák kialakítása: 0; 1; 2, ;3; 4; 5+</a:t>
            </a:r>
          </a:p>
          <a:p>
            <a:pPr lvl="1"/>
            <a:r>
              <a:rPr lang="hu-HU" dirty="0">
                <a:solidFill>
                  <a:srgbClr val="FFFFFF"/>
                </a:solidFill>
              </a:rPr>
              <a:t>*Kategorikus változóként szerepeltetem</a:t>
            </a:r>
            <a:endParaRPr lang="en-US" dirty="0">
              <a:solidFill>
                <a:srgbClr val="FFFFFF"/>
              </a:solidFill>
            </a:endParaRPr>
          </a:p>
        </p:txBody>
      </p:sp>
      <p:sp>
        <p:nvSpPr>
          <p:cNvPr id="4" name="Dia számának helye 3">
            <a:extLst>
              <a:ext uri="{FF2B5EF4-FFF2-40B4-BE49-F238E27FC236}">
                <a16:creationId xmlns:a16="http://schemas.microsoft.com/office/drawing/2014/main" id="{3AFC2875-5006-450A-B61E-036557726C2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2973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Tartalom helye 8">
            <a:extLst>
              <a:ext uri="{FF2B5EF4-FFF2-40B4-BE49-F238E27FC236}">
                <a16:creationId xmlns:a16="http://schemas.microsoft.com/office/drawing/2014/main" id="{4A971259-0F2B-4D66-87A6-73BCB62122F0}"/>
              </a:ext>
            </a:extLst>
          </p:cNvPr>
          <p:cNvPicPr>
            <a:picLocks noChangeAspect="1"/>
          </p:cNvPicPr>
          <p:nvPr/>
        </p:nvPicPr>
        <p:blipFill>
          <a:blip r:embed="rId2"/>
          <a:stretch>
            <a:fillRect/>
          </a:stretch>
        </p:blipFill>
        <p:spPr>
          <a:xfrm>
            <a:off x="723013" y="1898364"/>
            <a:ext cx="6029952" cy="4959636"/>
          </a:xfrm>
          <a:prstGeom prst="rect">
            <a:avLst/>
          </a:prstGeom>
        </p:spPr>
      </p:pic>
      <p:sp>
        <p:nvSpPr>
          <p:cNvPr id="22" name="Rectangle 22">
            <a:extLst>
              <a:ext uri="{FF2B5EF4-FFF2-40B4-BE49-F238E27FC236}">
                <a16:creationId xmlns:a16="http://schemas.microsoft.com/office/drawing/2014/main" id="{CA4D39DB-AFA4-47BA-A7F2-13A71D210C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F7D53471-7228-4EC3-B159-4A28D815FF48}"/>
              </a:ext>
            </a:extLst>
          </p:cNvPr>
          <p:cNvSpPr>
            <a:spLocks noGrp="1"/>
          </p:cNvSpPr>
          <p:nvPr>
            <p:ph type="title"/>
          </p:nvPr>
        </p:nvSpPr>
        <p:spPr>
          <a:xfrm>
            <a:off x="1024128" y="585216"/>
            <a:ext cx="5867061" cy="1499616"/>
          </a:xfrm>
        </p:spPr>
        <p:txBody>
          <a:bodyPr>
            <a:normAutofit/>
          </a:bodyPr>
          <a:lstStyle/>
          <a:p>
            <a:r>
              <a:rPr lang="hu-HU" dirty="0"/>
              <a:t>Az adatbázis bemutatása:</a:t>
            </a:r>
            <a:br>
              <a:rPr lang="hu-HU" dirty="0"/>
            </a:br>
            <a:r>
              <a:rPr lang="hu-HU" dirty="0"/>
              <a:t>kategorikus változók</a:t>
            </a:r>
          </a:p>
        </p:txBody>
      </p:sp>
      <p:sp>
        <p:nvSpPr>
          <p:cNvPr id="18" name="Content Placeholder 13">
            <a:extLst>
              <a:ext uri="{FF2B5EF4-FFF2-40B4-BE49-F238E27FC236}">
                <a16:creationId xmlns:a16="http://schemas.microsoft.com/office/drawing/2014/main" id="{8D5DBFD1-E6EE-497B-BAB8-3264E53F603B}"/>
              </a:ext>
            </a:extLst>
          </p:cNvPr>
          <p:cNvSpPr>
            <a:spLocks noGrp="1"/>
          </p:cNvSpPr>
          <p:nvPr>
            <p:ph idx="1"/>
          </p:nvPr>
        </p:nvSpPr>
        <p:spPr>
          <a:xfrm>
            <a:off x="8021490" y="585216"/>
            <a:ext cx="3527043" cy="5586984"/>
          </a:xfrm>
        </p:spPr>
        <p:txBody>
          <a:bodyPr anchor="ctr">
            <a:normAutofit/>
          </a:bodyPr>
          <a:lstStyle/>
          <a:p>
            <a:r>
              <a:rPr lang="hu-HU" sz="2000" dirty="0">
                <a:solidFill>
                  <a:srgbClr val="FFFFFF"/>
                </a:solidFill>
              </a:rPr>
              <a:t>Köztük a </a:t>
            </a:r>
            <a:r>
              <a:rPr lang="hu-HU" sz="2000" b="1" dirty="0" err="1">
                <a:solidFill>
                  <a:srgbClr val="FFFFFF"/>
                </a:solidFill>
              </a:rPr>
              <a:t>prediktálni</a:t>
            </a:r>
            <a:r>
              <a:rPr lang="hu-HU" sz="2000" b="1" dirty="0">
                <a:solidFill>
                  <a:srgbClr val="FFFFFF"/>
                </a:solidFill>
              </a:rPr>
              <a:t> szándékozott Y</a:t>
            </a:r>
            <a:r>
              <a:rPr lang="hu-HU" sz="2000" dirty="0">
                <a:solidFill>
                  <a:srgbClr val="FFFFFF"/>
                </a:solidFill>
              </a:rPr>
              <a:t> változó (jobb alsó sarok)</a:t>
            </a:r>
          </a:p>
          <a:p>
            <a:pPr lvl="1"/>
            <a:r>
              <a:rPr lang="hu-HU" sz="1700" dirty="0">
                <a:solidFill>
                  <a:srgbClr val="FFFFFF"/>
                </a:solidFill>
              </a:rPr>
              <a:t>*</a:t>
            </a:r>
            <a:r>
              <a:rPr lang="hu-HU" sz="1700" dirty="0" err="1">
                <a:solidFill>
                  <a:srgbClr val="FFFFFF"/>
                </a:solidFill>
              </a:rPr>
              <a:t>Unbalanced</a:t>
            </a:r>
            <a:endParaRPr lang="hu-HU" sz="1700" dirty="0">
              <a:solidFill>
                <a:srgbClr val="FFFFFF"/>
              </a:solidFill>
            </a:endParaRPr>
          </a:p>
          <a:p>
            <a:pPr lvl="1"/>
            <a:r>
              <a:rPr lang="hu-HU" sz="1700" dirty="0">
                <a:solidFill>
                  <a:srgbClr val="FFFFFF"/>
                </a:solidFill>
              </a:rPr>
              <a:t>*Bináris változó (no/</a:t>
            </a:r>
            <a:r>
              <a:rPr lang="hu-HU" sz="1700" dirty="0" err="1">
                <a:solidFill>
                  <a:srgbClr val="FFFFFF"/>
                </a:solidFill>
              </a:rPr>
              <a:t>yes</a:t>
            </a:r>
            <a:r>
              <a:rPr lang="hu-HU" sz="1700" dirty="0">
                <a:solidFill>
                  <a:srgbClr val="FFFFFF"/>
                </a:solidFill>
              </a:rPr>
              <a:t>)</a:t>
            </a:r>
          </a:p>
          <a:p>
            <a:r>
              <a:rPr lang="hu-HU" sz="2000" dirty="0">
                <a:solidFill>
                  <a:srgbClr val="FFFFFF"/>
                </a:solidFill>
              </a:rPr>
              <a:t>A legtöbb változó több kategóriát is tartalmaz</a:t>
            </a:r>
            <a:endParaRPr lang="hu-HU" sz="1600" dirty="0">
              <a:solidFill>
                <a:srgbClr val="FFFFFF"/>
              </a:solidFill>
            </a:endParaRPr>
          </a:p>
          <a:p>
            <a:pPr lvl="1"/>
            <a:r>
              <a:rPr lang="hu-HU" sz="1600" dirty="0">
                <a:solidFill>
                  <a:srgbClr val="FFFFFF"/>
                </a:solidFill>
              </a:rPr>
              <a:t>*</a:t>
            </a:r>
            <a:r>
              <a:rPr lang="hu-HU" sz="1700" b="1" dirty="0" err="1">
                <a:solidFill>
                  <a:srgbClr val="FFFFFF"/>
                </a:solidFill>
              </a:rPr>
              <a:t>One</a:t>
            </a:r>
            <a:r>
              <a:rPr lang="hu-HU" sz="1700" b="1" dirty="0">
                <a:solidFill>
                  <a:srgbClr val="FFFFFF"/>
                </a:solidFill>
              </a:rPr>
              <a:t> Hot </a:t>
            </a:r>
            <a:r>
              <a:rPr lang="hu-HU" sz="1700" b="1" dirty="0" err="1">
                <a:solidFill>
                  <a:srgbClr val="FFFFFF"/>
                </a:solidFill>
              </a:rPr>
              <a:t>Encodingra</a:t>
            </a:r>
            <a:r>
              <a:rPr lang="hu-HU" sz="1700" b="1" dirty="0">
                <a:solidFill>
                  <a:srgbClr val="FFFFFF"/>
                </a:solidFill>
              </a:rPr>
              <a:t> </a:t>
            </a:r>
            <a:r>
              <a:rPr lang="hu-HU" sz="1700" dirty="0">
                <a:solidFill>
                  <a:srgbClr val="FFFFFF"/>
                </a:solidFill>
              </a:rPr>
              <a:t>lesz szükség</a:t>
            </a:r>
          </a:p>
        </p:txBody>
      </p:sp>
      <p:sp>
        <p:nvSpPr>
          <p:cNvPr id="4" name="Dia számának helye 3">
            <a:extLst>
              <a:ext uri="{FF2B5EF4-FFF2-40B4-BE49-F238E27FC236}">
                <a16:creationId xmlns:a16="http://schemas.microsoft.com/office/drawing/2014/main" id="{B617EDD0-E693-43AB-B072-DF2180A9B5E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07659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Cím 1">
            <a:extLst>
              <a:ext uri="{FF2B5EF4-FFF2-40B4-BE49-F238E27FC236}">
                <a16:creationId xmlns:a16="http://schemas.microsoft.com/office/drawing/2014/main" id="{0DC113FE-BF90-483C-8B2B-5C226CA930DD}"/>
              </a:ext>
            </a:extLst>
          </p:cNvPr>
          <p:cNvSpPr>
            <a:spLocks noGrp="1"/>
          </p:cNvSpPr>
          <p:nvPr>
            <p:ph type="title"/>
          </p:nvPr>
        </p:nvSpPr>
        <p:spPr>
          <a:xfrm>
            <a:off x="964788" y="804333"/>
            <a:ext cx="3391900" cy="5249334"/>
          </a:xfrm>
        </p:spPr>
        <p:txBody>
          <a:bodyPr>
            <a:normAutofit/>
          </a:bodyPr>
          <a:lstStyle/>
          <a:p>
            <a:pPr algn="r"/>
            <a:r>
              <a:rPr lang="hu-HU" dirty="0"/>
              <a:t>A modellezés: Probléma és folyamat</a:t>
            </a:r>
          </a:p>
        </p:txBody>
      </p:sp>
      <p:sp>
        <p:nvSpPr>
          <p:cNvPr id="3" name="Tartalom helye 2">
            <a:extLst>
              <a:ext uri="{FF2B5EF4-FFF2-40B4-BE49-F238E27FC236}">
                <a16:creationId xmlns:a16="http://schemas.microsoft.com/office/drawing/2014/main" id="{D530F553-2DDE-492F-8353-76687D2B065B}"/>
              </a:ext>
            </a:extLst>
          </p:cNvPr>
          <p:cNvSpPr>
            <a:spLocks noGrp="1"/>
          </p:cNvSpPr>
          <p:nvPr>
            <p:ph idx="1"/>
          </p:nvPr>
        </p:nvSpPr>
        <p:spPr>
          <a:xfrm>
            <a:off x="4998507" y="271130"/>
            <a:ext cx="6257721" cy="6315739"/>
          </a:xfrm>
        </p:spPr>
        <p:txBody>
          <a:bodyPr anchor="ctr">
            <a:normAutofit/>
          </a:bodyPr>
          <a:lstStyle/>
          <a:p>
            <a:pPr>
              <a:buFont typeface="Courier New" panose="02070309020205020404" pitchFamily="49" charset="0"/>
              <a:buChar char="o"/>
            </a:pPr>
            <a:r>
              <a:rPr lang="hu-HU" b="1" dirty="0"/>
              <a:t>A modellezési probléma:</a:t>
            </a:r>
          </a:p>
          <a:p>
            <a:pPr lvl="1">
              <a:buFont typeface="Courier New" panose="02070309020205020404" pitchFamily="49" charset="0"/>
              <a:buChar char="o"/>
            </a:pPr>
            <a:r>
              <a:rPr lang="hu-HU" b="1" dirty="0"/>
              <a:t>Bináris klasszifikáció</a:t>
            </a:r>
            <a:r>
              <a:rPr lang="hu-HU" dirty="0"/>
              <a:t>: a magyarázott változó két éréket vehet fel (jelen esetben: </a:t>
            </a:r>
            <a:r>
              <a:rPr lang="hu-HU" dirty="0" err="1"/>
              <a:t>yes</a:t>
            </a:r>
            <a:r>
              <a:rPr lang="hu-HU" dirty="0"/>
              <a:t>/no)</a:t>
            </a:r>
          </a:p>
          <a:p>
            <a:pPr lvl="1">
              <a:buFont typeface="Courier New" panose="02070309020205020404" pitchFamily="49" charset="0"/>
              <a:buChar char="o"/>
            </a:pPr>
            <a:r>
              <a:rPr lang="hu-HU" b="1" dirty="0" err="1"/>
              <a:t>Unbalanced</a:t>
            </a:r>
            <a:r>
              <a:rPr lang="hu-HU" dirty="0"/>
              <a:t> (kicsi a ‚</a:t>
            </a:r>
            <a:r>
              <a:rPr lang="hu-HU" dirty="0" err="1"/>
              <a:t>yes</a:t>
            </a:r>
            <a:r>
              <a:rPr lang="hu-HU" dirty="0"/>
              <a:t>’-ek aránya)</a:t>
            </a:r>
          </a:p>
          <a:p>
            <a:pPr>
              <a:buFont typeface="Courier New" panose="02070309020205020404" pitchFamily="49" charset="0"/>
              <a:buChar char="o"/>
            </a:pPr>
            <a:r>
              <a:rPr lang="hu-HU" dirty="0"/>
              <a:t>Milyen modell </a:t>
            </a:r>
            <a:r>
              <a:rPr lang="hu-HU" b="1" dirty="0"/>
              <a:t>kiértékelési mutatószámok</a:t>
            </a:r>
            <a:r>
              <a:rPr lang="hu-HU" dirty="0"/>
              <a:t>at vegyünk figyelembe?</a:t>
            </a:r>
          </a:p>
          <a:p>
            <a:pPr lvl="1">
              <a:buFont typeface="Courier New" panose="02070309020205020404" pitchFamily="49" charset="0"/>
              <a:buChar char="o"/>
            </a:pPr>
            <a:r>
              <a:rPr lang="hu-HU" b="1" dirty="0"/>
              <a:t>AUC</a:t>
            </a:r>
            <a:r>
              <a:rPr lang="hu-HU" dirty="0"/>
              <a:t>-t (Nem </a:t>
            </a:r>
            <a:r>
              <a:rPr lang="hu-HU" dirty="0" err="1"/>
              <a:t>Accuracy</a:t>
            </a:r>
            <a:r>
              <a:rPr lang="hu-HU" dirty="0"/>
              <a:t>-t) </a:t>
            </a:r>
            <a:r>
              <a:rPr lang="hu-HU" dirty="0">
                <a:sym typeface="Wingdings" panose="05000000000000000000" pitchFamily="2" charset="2"/>
              </a:rPr>
              <a:t> jobb </a:t>
            </a:r>
            <a:r>
              <a:rPr lang="hu-HU" dirty="0" err="1">
                <a:sym typeface="Wingdings" panose="05000000000000000000" pitchFamily="2" charset="2"/>
              </a:rPr>
              <a:t>unbalanced</a:t>
            </a:r>
            <a:r>
              <a:rPr lang="hu-HU" dirty="0">
                <a:sym typeface="Wingdings" panose="05000000000000000000" pitchFamily="2" charset="2"/>
              </a:rPr>
              <a:t> bináris probléma esetén  ez a fő összehasonlítási szempontom</a:t>
            </a:r>
          </a:p>
          <a:p>
            <a:pPr lvl="1">
              <a:buFont typeface="Courier New" panose="02070309020205020404" pitchFamily="49" charset="0"/>
              <a:buChar char="o"/>
            </a:pPr>
            <a:r>
              <a:rPr lang="hu-HU" dirty="0">
                <a:sym typeface="Wingdings" panose="05000000000000000000" pitchFamily="2" charset="2"/>
              </a:rPr>
              <a:t>Ezen kívül:</a:t>
            </a:r>
          </a:p>
          <a:p>
            <a:pPr lvl="2">
              <a:buFont typeface="Courier New" panose="02070309020205020404" pitchFamily="49" charset="0"/>
              <a:buChar char="o"/>
            </a:pPr>
            <a:r>
              <a:rPr lang="hu-HU" b="1" dirty="0">
                <a:sym typeface="Wingdings" panose="05000000000000000000" pitchFamily="2" charset="2"/>
              </a:rPr>
              <a:t>Kalibrációs görbe</a:t>
            </a:r>
          </a:p>
          <a:p>
            <a:pPr lvl="2">
              <a:buFont typeface="Courier New" panose="02070309020205020404" pitchFamily="49" charset="0"/>
              <a:buChar char="o"/>
            </a:pPr>
            <a:r>
              <a:rPr lang="hu-HU" b="1" dirty="0" err="1">
                <a:sym typeface="Wingdings" panose="05000000000000000000" pitchFamily="2" charset="2"/>
              </a:rPr>
              <a:t>Confusion</a:t>
            </a:r>
            <a:r>
              <a:rPr lang="hu-HU" b="1" dirty="0">
                <a:sym typeface="Wingdings" panose="05000000000000000000" pitchFamily="2" charset="2"/>
              </a:rPr>
              <a:t> mátrix</a:t>
            </a:r>
            <a:r>
              <a:rPr lang="hu-HU" dirty="0">
                <a:sym typeface="Wingdings" panose="05000000000000000000" pitchFamily="2" charset="2"/>
              </a:rPr>
              <a:t> a valós prédikált eredmények személtetésére</a:t>
            </a:r>
          </a:p>
          <a:p>
            <a:pPr>
              <a:buFont typeface="Courier New" panose="02070309020205020404" pitchFamily="49" charset="0"/>
              <a:buChar char="o"/>
            </a:pPr>
            <a:r>
              <a:rPr lang="hu-HU" b="1" dirty="0" err="1">
                <a:sym typeface="Wingdings" panose="05000000000000000000" pitchFamily="2" charset="2"/>
              </a:rPr>
              <a:t>Train</a:t>
            </a:r>
            <a:r>
              <a:rPr lang="hu-HU" b="1" dirty="0">
                <a:sym typeface="Wingdings" panose="05000000000000000000" pitchFamily="2" charset="2"/>
              </a:rPr>
              <a:t> és Test</a:t>
            </a:r>
            <a:r>
              <a:rPr lang="hu-HU" dirty="0">
                <a:sym typeface="Wingdings" panose="05000000000000000000" pitchFamily="2" charset="2"/>
              </a:rPr>
              <a:t> adatbázis szétválasztás (80% - 20%)</a:t>
            </a:r>
          </a:p>
          <a:p>
            <a:pPr>
              <a:buFont typeface="Courier New" panose="02070309020205020404" pitchFamily="49" charset="0"/>
              <a:buChar char="o"/>
            </a:pPr>
            <a:r>
              <a:rPr lang="hu-HU" b="1" dirty="0">
                <a:sym typeface="Wingdings" panose="05000000000000000000" pitchFamily="2" charset="2"/>
              </a:rPr>
              <a:t>Több modell csoport futtatása </a:t>
            </a:r>
            <a:r>
              <a:rPr lang="hu-HU" dirty="0">
                <a:sym typeface="Wingdings" panose="05000000000000000000" pitchFamily="2" charset="2"/>
              </a:rPr>
              <a:t>(pl. </a:t>
            </a:r>
            <a:r>
              <a:rPr lang="hu-HU" dirty="0" err="1">
                <a:sym typeface="Wingdings" panose="05000000000000000000" pitchFamily="2" charset="2"/>
              </a:rPr>
              <a:t>ElasticNet</a:t>
            </a:r>
            <a:r>
              <a:rPr lang="hu-HU" dirty="0">
                <a:sym typeface="Wingdings" panose="05000000000000000000" pitchFamily="2" charset="2"/>
              </a:rPr>
              <a:t>, RandomForest)</a:t>
            </a:r>
          </a:p>
          <a:p>
            <a:pPr lvl="1">
              <a:buFont typeface="Courier New" panose="02070309020205020404" pitchFamily="49" charset="0"/>
              <a:buChar char="o"/>
            </a:pPr>
            <a:r>
              <a:rPr lang="hu-HU" b="1" dirty="0" err="1">
                <a:sym typeface="Wingdings" panose="05000000000000000000" pitchFamily="2" charset="2"/>
              </a:rPr>
              <a:t>GridSearch</a:t>
            </a:r>
            <a:r>
              <a:rPr lang="hu-HU" dirty="0">
                <a:sym typeface="Wingdings" panose="05000000000000000000" pitchFamily="2" charset="2"/>
              </a:rPr>
              <a:t> + </a:t>
            </a:r>
            <a:r>
              <a:rPr lang="hu-HU" b="1" dirty="0" err="1">
                <a:sym typeface="Wingdings" panose="05000000000000000000" pitchFamily="2" charset="2"/>
              </a:rPr>
              <a:t>CrossValidation</a:t>
            </a:r>
            <a:r>
              <a:rPr lang="hu-HU" dirty="0">
                <a:sym typeface="Wingdings" panose="05000000000000000000" pitchFamily="2" charset="2"/>
              </a:rPr>
              <a:t> (CV=5)  a legjobb paraméterek megtalálása a </a:t>
            </a:r>
            <a:r>
              <a:rPr lang="hu-HU" dirty="0" err="1">
                <a:sym typeface="Wingdings" panose="05000000000000000000" pitchFamily="2" charset="2"/>
              </a:rPr>
              <a:t>train</a:t>
            </a:r>
            <a:r>
              <a:rPr lang="hu-HU" dirty="0">
                <a:sym typeface="Wingdings" panose="05000000000000000000" pitchFamily="2" charset="2"/>
              </a:rPr>
              <a:t> adatokon</a:t>
            </a:r>
          </a:p>
          <a:p>
            <a:pPr lvl="1">
              <a:buFont typeface="Courier New" panose="02070309020205020404" pitchFamily="49" charset="0"/>
              <a:buChar char="o"/>
            </a:pPr>
            <a:r>
              <a:rPr lang="hu-HU" b="1" dirty="0" err="1">
                <a:sym typeface="Wingdings" panose="05000000000000000000" pitchFamily="2" charset="2"/>
              </a:rPr>
              <a:t>Validálás</a:t>
            </a:r>
            <a:r>
              <a:rPr lang="hu-HU" dirty="0">
                <a:sym typeface="Wingdings" panose="05000000000000000000" pitchFamily="2" charset="2"/>
              </a:rPr>
              <a:t> a test adatokon</a:t>
            </a:r>
          </a:p>
        </p:txBody>
      </p:sp>
      <p:sp>
        <p:nvSpPr>
          <p:cNvPr id="5" name="Dia számának helye 4">
            <a:extLst>
              <a:ext uri="{FF2B5EF4-FFF2-40B4-BE49-F238E27FC236}">
                <a16:creationId xmlns:a16="http://schemas.microsoft.com/office/drawing/2014/main" id="{78F3DE9D-F525-4CAA-BC8C-D8201947315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077374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ál">
  <a:themeElements>
    <a:clrScheme name="3. egyéni séma">
      <a:dk1>
        <a:sysClr val="windowText" lastClr="000000"/>
      </a:dk1>
      <a:lt1>
        <a:sysClr val="window" lastClr="FFFFFF"/>
      </a:lt1>
      <a:dk2>
        <a:srgbClr val="335B74"/>
      </a:dk2>
      <a:lt2>
        <a:srgbClr val="DFE3E5"/>
      </a:lt2>
      <a:accent1>
        <a:srgbClr val="2683C6"/>
      </a:accent1>
      <a:accent2>
        <a:srgbClr val="2683C6"/>
      </a:accent2>
      <a:accent3>
        <a:srgbClr val="27CED7"/>
      </a:accent3>
      <a:accent4>
        <a:srgbClr val="42BA97"/>
      </a:accent4>
      <a:accent5>
        <a:srgbClr val="3E8853"/>
      </a:accent5>
      <a:accent6>
        <a:srgbClr val="62A39F"/>
      </a:accent6>
      <a:hlink>
        <a:srgbClr val="FFFFFF"/>
      </a:hlink>
      <a:folHlink>
        <a:srgbClr val="FFFFFF"/>
      </a:folHlink>
    </a:clrScheme>
    <a:fontScheme name="Integrá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á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1080</TotalTime>
  <Words>1579</Words>
  <Application>Microsoft Office PowerPoint</Application>
  <PresentationFormat>Szélesvásznú</PresentationFormat>
  <Paragraphs>184</Paragraphs>
  <Slides>19</Slides>
  <Notes>0</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19</vt:i4>
      </vt:variant>
    </vt:vector>
  </HeadingPairs>
  <TitlesOfParts>
    <vt:vector size="26" baseType="lpstr">
      <vt:lpstr>Calibri</vt:lpstr>
      <vt:lpstr>Courier New</vt:lpstr>
      <vt:lpstr>Tw Cen MT</vt:lpstr>
      <vt:lpstr>Tw Cen MT Condensed</vt:lpstr>
      <vt:lpstr>Wingdings</vt:lpstr>
      <vt:lpstr>Wingdings 3</vt:lpstr>
      <vt:lpstr>Integrál</vt:lpstr>
      <vt:lpstr>Predikciós modellezés és következtetései egy sales adatbázison</vt:lpstr>
      <vt:lpstr>Előzmények, A probléma megfogalmazása</vt:lpstr>
      <vt:lpstr>Az adatbázis bemutatása</vt:lpstr>
      <vt:lpstr>Az adatbázis bemutatása: Általános kép</vt:lpstr>
      <vt:lpstr>Az adatbázis bemutatása: változók</vt:lpstr>
      <vt:lpstr>Az adatbázis bemutatása: folytonos változók</vt:lpstr>
      <vt:lpstr>Az adatbázis bemutatása: folytonos változók</vt:lpstr>
      <vt:lpstr>Az adatbázis bemutatása: kategorikus változók</vt:lpstr>
      <vt:lpstr>A modellezés: Probléma és folyamat</vt:lpstr>
      <vt:lpstr>Egy Kis kitérő: Vajon minden magyarázó változót „érvényes” Felhasználnunk?</vt:lpstr>
      <vt:lpstr>Modellezés: Modellek és eredményeik</vt:lpstr>
      <vt:lpstr>Modellezés: Az általam választott 3 modell további jellemzői – Validálás, Kalibráció</vt:lpstr>
      <vt:lpstr>Modellezés: GBM Valós eredményeinek szemléltese confusion matrix-ot használva</vt:lpstr>
      <vt:lpstr>Modellezés: Az egyes modellek Fontosnak ítélt változói</vt:lpstr>
      <vt:lpstr>Eredmények: A fontosnak ítélt változók hatása a vásárlási hajlandóságra</vt:lpstr>
      <vt:lpstr>Eredmények: A fontosnak ítélt változók hatása a vásárlási hajlandóságra</vt:lpstr>
      <vt:lpstr>Üzleti ajánlás az eredmények ismeretében</vt:lpstr>
      <vt:lpstr>További fejlesztési lehetőségek</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adatok elemzése</dc:title>
  <dc:creator>Kristof Menyhert</dc:creator>
  <cp:lastModifiedBy>Kristof Menyhert</cp:lastModifiedBy>
  <cp:revision>57</cp:revision>
  <dcterms:created xsi:type="dcterms:W3CDTF">2018-05-20T13:33:30Z</dcterms:created>
  <dcterms:modified xsi:type="dcterms:W3CDTF">2018-05-23T05:33:35Z</dcterms:modified>
</cp:coreProperties>
</file>