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9"/>
  </p:notesMasterIdLst>
  <p:handoutMasterIdLst>
    <p:handoutMasterId r:id="rId10"/>
  </p:handoutMasterIdLst>
  <p:sldIdLst>
    <p:sldId id="256" r:id="rId2"/>
    <p:sldId id="259" r:id="rId3"/>
    <p:sldId id="258" r:id="rId4"/>
    <p:sldId id="262" r:id="rId5"/>
    <p:sldId id="263" r:id="rId6"/>
    <p:sldId id="260"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y Parisotto" initials="R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E44C"/>
    <a:srgbClr val="3CE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965"/>
    <p:restoredTop sz="94694"/>
  </p:normalViewPr>
  <p:slideViewPr>
    <p:cSldViewPr snapToGrid="0" snapToObjects="1">
      <p:cViewPr varScale="1">
        <p:scale>
          <a:sx n="100" d="100"/>
          <a:sy n="100" d="100"/>
        </p:scale>
        <p:origin x="176" y="520"/>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889D41-2107-E147-9DEE-3DB12254FD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DA339CA-762E-274B-B9BC-E82DCD1FEB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4689CE-B8C4-8E43-A90C-A4B85E6479BA}" type="datetimeFigureOut">
              <a:rPr lang="en-US" smtClean="0"/>
              <a:t>12/24/20</a:t>
            </a:fld>
            <a:endParaRPr lang="en-US"/>
          </a:p>
        </p:txBody>
      </p:sp>
      <p:sp>
        <p:nvSpPr>
          <p:cNvPr id="4" name="Footer Placeholder 3">
            <a:extLst>
              <a:ext uri="{FF2B5EF4-FFF2-40B4-BE49-F238E27FC236}">
                <a16:creationId xmlns:a16="http://schemas.microsoft.com/office/drawing/2014/main" id="{B0DE6348-390B-9040-B07A-D5443C3BE8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0C59707-F5AE-DA44-8E12-E1EF58FE40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D007F-A085-3B4D-8725-F6C6D26D0759}" type="slidenum">
              <a:rPr lang="en-US" smtClean="0"/>
              <a:t>‹#›</a:t>
            </a:fld>
            <a:endParaRPr lang="en-US"/>
          </a:p>
        </p:txBody>
      </p:sp>
    </p:spTree>
    <p:extLst>
      <p:ext uri="{BB962C8B-B14F-4D97-AF65-F5344CB8AC3E}">
        <p14:creationId xmlns:p14="http://schemas.microsoft.com/office/powerpoint/2010/main" val="1664942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4687E-7459-FA46-B6C2-89B94228D20B}" type="datetimeFigureOut">
              <a:rPr lang="en-US" smtClean="0"/>
              <a:t>12/24/20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0A7BD-D9CE-054B-814C-7ACB79428D9C}" type="slidenum">
              <a:rPr lang="en-US" smtClean="0"/>
              <a:t>‹#›</a:t>
            </a:fld>
            <a:endParaRPr lang="en-US"/>
          </a:p>
        </p:txBody>
      </p:sp>
    </p:spTree>
    <p:extLst>
      <p:ext uri="{BB962C8B-B14F-4D97-AF65-F5344CB8AC3E}">
        <p14:creationId xmlns:p14="http://schemas.microsoft.com/office/powerpoint/2010/main" val="3605469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2959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4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2647F38-B617-4D2F-AE0A-013F0C4D2C57}" type="datetimeFigureOut">
              <a:rPr lang="en-US" smtClean="0"/>
              <a:t>12/24/20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27944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12/24/20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54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05BFA754-D5C3-4E66-96A6-867B257F58DC}" type="datetimeFigureOut">
              <a:rPr lang="en-US" smtClean="0"/>
              <a:t>12/24/20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57352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12/24/20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4528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352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12/24/20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912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12/24/20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0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12/24/20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708775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ajkmop-QV20&amp;feature=youtu.b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09A0A-EA56-CE4D-8BC9-80C2A24FEDA9}"/>
              </a:ext>
            </a:extLst>
          </p:cNvPr>
          <p:cNvSpPr txBox="1"/>
          <p:nvPr/>
        </p:nvSpPr>
        <p:spPr>
          <a:xfrm>
            <a:off x="3685382" y="422030"/>
            <a:ext cx="4040126" cy="6013939"/>
          </a:xfrm>
          <a:prstGeom prst="rect">
            <a:avLst/>
          </a:prstGeom>
          <a:solidFill>
            <a:srgbClr val="BFE44C"/>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a:p>
        </p:txBody>
      </p:sp>
      <p:pic>
        <p:nvPicPr>
          <p:cNvPr id="24" name="Graphic 23" descr="Earth globe: Asia and Australia with solid fill">
            <a:extLst>
              <a:ext uri="{FF2B5EF4-FFF2-40B4-BE49-F238E27FC236}">
                <a16:creationId xmlns:a16="http://schemas.microsoft.com/office/drawing/2014/main" id="{E58A4A51-9448-E241-BF00-88DC47C098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61440" y="3435178"/>
            <a:ext cx="914400" cy="914400"/>
          </a:xfrm>
          <a:prstGeom prst="rect">
            <a:avLst/>
          </a:prstGeom>
        </p:spPr>
      </p:pic>
      <p:sp>
        <p:nvSpPr>
          <p:cNvPr id="27" name="Doughnut 26">
            <a:extLst>
              <a:ext uri="{FF2B5EF4-FFF2-40B4-BE49-F238E27FC236}">
                <a16:creationId xmlns:a16="http://schemas.microsoft.com/office/drawing/2014/main" id="{D74A8F79-21B1-FC43-AF70-161DED7E7487}"/>
              </a:ext>
            </a:extLst>
          </p:cNvPr>
          <p:cNvSpPr/>
          <p:nvPr/>
        </p:nvSpPr>
        <p:spPr>
          <a:xfrm>
            <a:off x="6552172" y="3429000"/>
            <a:ext cx="914400" cy="914400"/>
          </a:xfrm>
          <a:prstGeom prst="donut">
            <a:avLst>
              <a:gd name="adj" fmla="val 3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Doughnut 27">
            <a:extLst>
              <a:ext uri="{FF2B5EF4-FFF2-40B4-BE49-F238E27FC236}">
                <a16:creationId xmlns:a16="http://schemas.microsoft.com/office/drawing/2014/main" id="{A159E261-D6C5-D54E-8A3D-90957E8DFE9C}"/>
              </a:ext>
            </a:extLst>
          </p:cNvPr>
          <p:cNvSpPr/>
          <p:nvPr/>
        </p:nvSpPr>
        <p:spPr>
          <a:xfrm>
            <a:off x="6598509" y="2088292"/>
            <a:ext cx="939114" cy="827903"/>
          </a:xfrm>
          <a:prstGeom prst="donu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Doughnut 28">
            <a:extLst>
              <a:ext uri="{FF2B5EF4-FFF2-40B4-BE49-F238E27FC236}">
                <a16:creationId xmlns:a16="http://schemas.microsoft.com/office/drawing/2014/main" id="{5DBF034F-69AF-434E-A359-5FD4ABA2EDED}"/>
              </a:ext>
            </a:extLst>
          </p:cNvPr>
          <p:cNvSpPr/>
          <p:nvPr/>
        </p:nvSpPr>
        <p:spPr>
          <a:xfrm>
            <a:off x="6567619" y="4856205"/>
            <a:ext cx="914400" cy="914400"/>
          </a:xfrm>
          <a:prstGeom prst="donut">
            <a:avLst>
              <a:gd name="adj" fmla="val 2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Doughnut 30">
            <a:extLst>
              <a:ext uri="{FF2B5EF4-FFF2-40B4-BE49-F238E27FC236}">
                <a16:creationId xmlns:a16="http://schemas.microsoft.com/office/drawing/2014/main" id="{81DEEC9A-B5D6-7B4A-B951-B81906D14B07}"/>
              </a:ext>
            </a:extLst>
          </p:cNvPr>
          <p:cNvSpPr/>
          <p:nvPr/>
        </p:nvSpPr>
        <p:spPr>
          <a:xfrm>
            <a:off x="3978880" y="3484605"/>
            <a:ext cx="914400" cy="914400"/>
          </a:xfrm>
          <a:prstGeom prst="donut">
            <a:avLst>
              <a:gd name="adj" fmla="val 19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Doughnut 32">
            <a:extLst>
              <a:ext uri="{FF2B5EF4-FFF2-40B4-BE49-F238E27FC236}">
                <a16:creationId xmlns:a16="http://schemas.microsoft.com/office/drawing/2014/main" id="{C5409343-B9B7-0A43-980A-C5ED2BAF9DDB}"/>
              </a:ext>
            </a:extLst>
          </p:cNvPr>
          <p:cNvSpPr/>
          <p:nvPr/>
        </p:nvSpPr>
        <p:spPr>
          <a:xfrm rot="16200000">
            <a:off x="4028307" y="4874741"/>
            <a:ext cx="815548" cy="914399"/>
          </a:xfrm>
          <a:prstGeom prst="donu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Doughnut 34">
            <a:extLst>
              <a:ext uri="{FF2B5EF4-FFF2-40B4-BE49-F238E27FC236}">
                <a16:creationId xmlns:a16="http://schemas.microsoft.com/office/drawing/2014/main" id="{BBD60C98-A6CB-4E48-9015-38FBE1429626}"/>
              </a:ext>
            </a:extLst>
          </p:cNvPr>
          <p:cNvSpPr/>
          <p:nvPr/>
        </p:nvSpPr>
        <p:spPr>
          <a:xfrm>
            <a:off x="3978880" y="2045043"/>
            <a:ext cx="914400" cy="914400"/>
          </a:xfrm>
          <a:prstGeom prst="donut">
            <a:avLst>
              <a:gd name="adj" fmla="val 5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1E2AA928-46B4-3244-BE0C-D9BBD56716C3}"/>
              </a:ext>
            </a:extLst>
          </p:cNvPr>
          <p:cNvSpPr txBox="1"/>
          <p:nvPr/>
        </p:nvSpPr>
        <p:spPr>
          <a:xfrm>
            <a:off x="7006281" y="2384854"/>
            <a:ext cx="184731" cy="369332"/>
          </a:xfrm>
          <a:prstGeom prst="rect">
            <a:avLst/>
          </a:prstGeom>
          <a:noFill/>
        </p:spPr>
        <p:txBody>
          <a:bodyPr wrap="square" rtlCol="0">
            <a:spAutoFit/>
          </a:bodyPr>
          <a:lstStyle/>
          <a:p>
            <a:endParaRPr lang="en-US" dirty="0"/>
          </a:p>
        </p:txBody>
      </p:sp>
      <p:pic>
        <p:nvPicPr>
          <p:cNvPr id="46" name="Graphic 45" descr="User outline">
            <a:extLst>
              <a:ext uri="{FF2B5EF4-FFF2-40B4-BE49-F238E27FC236}">
                <a16:creationId xmlns:a16="http://schemas.microsoft.com/office/drawing/2014/main" id="{24681628-2B8F-064D-AC15-CBBFBC0AD9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88148" y="2028120"/>
            <a:ext cx="905132" cy="914400"/>
          </a:xfrm>
          <a:prstGeom prst="rect">
            <a:avLst/>
          </a:prstGeom>
        </p:spPr>
      </p:pic>
      <p:pic>
        <p:nvPicPr>
          <p:cNvPr id="49" name="Graphic 48" descr="Users outline">
            <a:extLst>
              <a:ext uri="{FF2B5EF4-FFF2-40B4-BE49-F238E27FC236}">
                <a16:creationId xmlns:a16="http://schemas.microsoft.com/office/drawing/2014/main" id="{564D1DE6-9976-0846-A999-8CEAA04E3C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1446" y="2045043"/>
            <a:ext cx="914400" cy="914400"/>
          </a:xfrm>
          <a:prstGeom prst="rect">
            <a:avLst/>
          </a:prstGeom>
        </p:spPr>
      </p:pic>
      <p:pic>
        <p:nvPicPr>
          <p:cNvPr id="54" name="Graphic 53" descr="Group outline">
            <a:extLst>
              <a:ext uri="{FF2B5EF4-FFF2-40B4-BE49-F238E27FC236}">
                <a16:creationId xmlns:a16="http://schemas.microsoft.com/office/drawing/2014/main" id="{886A6137-9EB3-A743-9BD8-17103734D7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88148" y="3484605"/>
            <a:ext cx="914400" cy="914400"/>
          </a:xfrm>
          <a:prstGeom prst="rect">
            <a:avLst/>
          </a:prstGeom>
        </p:spPr>
      </p:pic>
      <p:pic>
        <p:nvPicPr>
          <p:cNvPr id="56" name="Graphic 55" descr="Route (Two Pins With A Path) with solid fill">
            <a:extLst>
              <a:ext uri="{FF2B5EF4-FFF2-40B4-BE49-F238E27FC236}">
                <a16:creationId xmlns:a16="http://schemas.microsoft.com/office/drawing/2014/main" id="{D0E04F74-5269-554F-B1CB-0218EB6A73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08670" y="4927257"/>
            <a:ext cx="914400" cy="914400"/>
          </a:xfrm>
          <a:prstGeom prst="rect">
            <a:avLst/>
          </a:prstGeom>
        </p:spPr>
      </p:pic>
      <p:pic>
        <p:nvPicPr>
          <p:cNvPr id="62" name="Graphic 61" descr="Siren with solid fill">
            <a:extLst>
              <a:ext uri="{FF2B5EF4-FFF2-40B4-BE49-F238E27FC236}">
                <a16:creationId xmlns:a16="http://schemas.microsoft.com/office/drawing/2014/main" id="{741E37C6-82EA-7542-835E-76DE3E7782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590271" y="4825313"/>
            <a:ext cx="914400" cy="914400"/>
          </a:xfrm>
          <a:prstGeom prst="rect">
            <a:avLst/>
          </a:prstGeom>
        </p:spPr>
      </p:pic>
      <p:cxnSp>
        <p:nvCxnSpPr>
          <p:cNvPr id="4" name="Straight Connector 3">
            <a:extLst>
              <a:ext uri="{FF2B5EF4-FFF2-40B4-BE49-F238E27FC236}">
                <a16:creationId xmlns:a16="http://schemas.microsoft.com/office/drawing/2014/main" id="{0DBF40F0-C60B-334B-8BA8-59C144ADBBE8}"/>
              </a:ext>
            </a:extLst>
          </p:cNvPr>
          <p:cNvCxnSpPr>
            <a:cxnSpLocks/>
          </p:cNvCxnSpPr>
          <p:nvPr/>
        </p:nvCxnSpPr>
        <p:spPr>
          <a:xfrm>
            <a:off x="3645877" y="475602"/>
            <a:ext cx="0" cy="5960367"/>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5E483977-2FB0-6D43-86EB-72326C4DB6A1}"/>
              </a:ext>
            </a:extLst>
          </p:cNvPr>
          <p:cNvCxnSpPr>
            <a:cxnSpLocks/>
          </p:cNvCxnSpPr>
          <p:nvPr/>
        </p:nvCxnSpPr>
        <p:spPr>
          <a:xfrm>
            <a:off x="7725508" y="475602"/>
            <a:ext cx="0" cy="5960367"/>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B403977E-B021-7A48-BC62-43CCF728A54E}"/>
              </a:ext>
            </a:extLst>
          </p:cNvPr>
          <p:cNvCxnSpPr/>
          <p:nvPr/>
        </p:nvCxnSpPr>
        <p:spPr>
          <a:xfrm>
            <a:off x="3685382" y="475602"/>
            <a:ext cx="4079631"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65844B2-D720-6E41-BD7B-20A316C30EE2}"/>
              </a:ext>
            </a:extLst>
          </p:cNvPr>
          <p:cNvCxnSpPr/>
          <p:nvPr/>
        </p:nvCxnSpPr>
        <p:spPr>
          <a:xfrm>
            <a:off x="3645877" y="6435969"/>
            <a:ext cx="4079631" cy="0"/>
          </a:xfrm>
          <a:prstGeom prst="line">
            <a:avLst/>
          </a:prstGeom>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FA5AC02A-3E16-7744-840A-D8BEA544F88E}"/>
              </a:ext>
            </a:extLst>
          </p:cNvPr>
          <p:cNvSpPr/>
          <p:nvPr/>
        </p:nvSpPr>
        <p:spPr>
          <a:xfrm>
            <a:off x="3685382" y="773742"/>
            <a:ext cx="4079631"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Travel </a:t>
            </a:r>
            <a:r>
              <a:rPr lang="en-US" sz="5400" b="1" dirty="0" err="1">
                <a:ln w="9525">
                  <a:solidFill>
                    <a:schemeClr val="bg1"/>
                  </a:solidFill>
                  <a:prstDash val="solid"/>
                </a:ln>
                <a:effectLst>
                  <a:outerShdw blurRad="12700" dist="38100" dir="2700000" algn="tl" rotWithShape="0">
                    <a:schemeClr val="bg1">
                      <a:lumMod val="50000"/>
                    </a:schemeClr>
                  </a:outerShdw>
                </a:effectLst>
              </a:rPr>
              <a:t>Ezi</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TextBox 24">
            <a:extLst>
              <a:ext uri="{FF2B5EF4-FFF2-40B4-BE49-F238E27FC236}">
                <a16:creationId xmlns:a16="http://schemas.microsoft.com/office/drawing/2014/main" id="{F001BE10-C231-6E4E-AEFF-62F2CF5CFBB1}"/>
              </a:ext>
            </a:extLst>
          </p:cNvPr>
          <p:cNvSpPr txBox="1"/>
          <p:nvPr/>
        </p:nvSpPr>
        <p:spPr>
          <a:xfrm>
            <a:off x="8030308" y="562708"/>
            <a:ext cx="3399692" cy="369332"/>
          </a:xfrm>
          <a:prstGeom prst="rect">
            <a:avLst/>
          </a:prstGeom>
          <a:noFill/>
        </p:spPr>
        <p:txBody>
          <a:bodyPr wrap="square" rtlCol="0">
            <a:spAutoFit/>
          </a:bodyPr>
          <a:lstStyle/>
          <a:p>
            <a:r>
              <a:rPr lang="en-US" dirty="0"/>
              <a:t>11</a:t>
            </a:r>
          </a:p>
        </p:txBody>
      </p:sp>
      <p:sp>
        <p:nvSpPr>
          <p:cNvPr id="30" name="TextBox 29">
            <a:extLst>
              <a:ext uri="{FF2B5EF4-FFF2-40B4-BE49-F238E27FC236}">
                <a16:creationId xmlns:a16="http://schemas.microsoft.com/office/drawing/2014/main" id="{08D7C928-2FD4-4641-99F1-BFD684B7C19A}"/>
              </a:ext>
            </a:extLst>
          </p:cNvPr>
          <p:cNvSpPr txBox="1"/>
          <p:nvPr/>
        </p:nvSpPr>
        <p:spPr>
          <a:xfrm>
            <a:off x="287370" y="1600200"/>
            <a:ext cx="2793983" cy="1754326"/>
          </a:xfrm>
          <a:prstGeom prst="rect">
            <a:avLst/>
          </a:prstGeom>
          <a:noFill/>
        </p:spPr>
        <p:txBody>
          <a:bodyPr wrap="square" rtlCol="0">
            <a:spAutoFit/>
          </a:bodyPr>
          <a:lstStyle/>
          <a:p>
            <a:r>
              <a:rPr lang="en-US" dirty="0">
                <a:solidFill>
                  <a:schemeClr val="bg1"/>
                </a:solidFill>
              </a:rPr>
              <a:t>1.Profile </a:t>
            </a:r>
          </a:p>
          <a:p>
            <a:r>
              <a:rPr lang="en-US" dirty="0">
                <a:solidFill>
                  <a:schemeClr val="bg1"/>
                </a:solidFill>
              </a:rPr>
              <a:t>2. Connect</a:t>
            </a:r>
          </a:p>
          <a:p>
            <a:r>
              <a:rPr lang="en-US" dirty="0">
                <a:solidFill>
                  <a:schemeClr val="bg1"/>
                </a:solidFill>
              </a:rPr>
              <a:t>3. Future Connect</a:t>
            </a:r>
          </a:p>
          <a:p>
            <a:r>
              <a:rPr lang="en-US" dirty="0">
                <a:solidFill>
                  <a:schemeClr val="bg1"/>
                </a:solidFill>
              </a:rPr>
              <a:t>4. Places of Interests</a:t>
            </a:r>
          </a:p>
          <a:p>
            <a:r>
              <a:rPr lang="en-US" dirty="0">
                <a:solidFill>
                  <a:schemeClr val="bg1"/>
                </a:solidFill>
              </a:rPr>
              <a:t>5. My Trip</a:t>
            </a:r>
          </a:p>
          <a:p>
            <a:r>
              <a:rPr lang="en-US" dirty="0">
                <a:solidFill>
                  <a:schemeClr val="bg1"/>
                </a:solidFill>
              </a:rPr>
              <a:t>6. Emergency</a:t>
            </a:r>
          </a:p>
        </p:txBody>
      </p:sp>
      <p:sp>
        <p:nvSpPr>
          <p:cNvPr id="34" name="TextBox 33">
            <a:extLst>
              <a:ext uri="{FF2B5EF4-FFF2-40B4-BE49-F238E27FC236}">
                <a16:creationId xmlns:a16="http://schemas.microsoft.com/office/drawing/2014/main" id="{4786D602-0AF2-D64B-A956-388368FEAD6E}"/>
              </a:ext>
            </a:extLst>
          </p:cNvPr>
          <p:cNvSpPr txBox="1"/>
          <p:nvPr/>
        </p:nvSpPr>
        <p:spPr>
          <a:xfrm>
            <a:off x="287370" y="475602"/>
            <a:ext cx="2793996" cy="646331"/>
          </a:xfrm>
          <a:prstGeom prst="rect">
            <a:avLst/>
          </a:prstGeom>
          <a:solidFill>
            <a:srgbClr val="BFE44C"/>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bg1"/>
                </a:solidFill>
              </a:rPr>
              <a:t>Dashboard </a:t>
            </a:r>
          </a:p>
          <a:p>
            <a:r>
              <a:rPr lang="en-US" dirty="0">
                <a:solidFill>
                  <a:schemeClr val="bg1"/>
                </a:solidFill>
              </a:rPr>
              <a:t>Green and Gold </a:t>
            </a:r>
          </a:p>
        </p:txBody>
      </p:sp>
    </p:spTree>
    <p:extLst>
      <p:ext uri="{BB962C8B-B14F-4D97-AF65-F5344CB8AC3E}">
        <p14:creationId xmlns:p14="http://schemas.microsoft.com/office/powerpoint/2010/main" val="27133836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A333B6-5279-BA4E-B1F4-7E2EB0F2C15F}"/>
              </a:ext>
            </a:extLst>
          </p:cNvPr>
          <p:cNvSpPr txBox="1"/>
          <p:nvPr/>
        </p:nvSpPr>
        <p:spPr>
          <a:xfrm>
            <a:off x="671732" y="548815"/>
            <a:ext cx="2740538" cy="369332"/>
          </a:xfrm>
          <a:prstGeom prst="rect">
            <a:avLst/>
          </a:prstGeom>
          <a:solidFill>
            <a:srgbClr val="BFE44C"/>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a:t>
            </a:r>
            <a:r>
              <a:rPr lang="en-US" dirty="0">
                <a:solidFill>
                  <a:schemeClr val="tx1"/>
                </a:solidFill>
              </a:rPr>
              <a:t>PROFILE (1)</a:t>
            </a:r>
          </a:p>
        </p:txBody>
      </p:sp>
      <p:sp>
        <p:nvSpPr>
          <p:cNvPr id="3" name="TextBox 2">
            <a:extLst>
              <a:ext uri="{FF2B5EF4-FFF2-40B4-BE49-F238E27FC236}">
                <a16:creationId xmlns:a16="http://schemas.microsoft.com/office/drawing/2014/main" id="{20D6EB2D-F8D9-6649-97C3-FE813EBBB590}"/>
              </a:ext>
            </a:extLst>
          </p:cNvPr>
          <p:cNvSpPr txBox="1"/>
          <p:nvPr/>
        </p:nvSpPr>
        <p:spPr>
          <a:xfrm>
            <a:off x="808892" y="1160585"/>
            <a:ext cx="7924800" cy="2585323"/>
          </a:xfrm>
          <a:prstGeom prst="rect">
            <a:avLst/>
          </a:prstGeom>
          <a:noFill/>
        </p:spPr>
        <p:txBody>
          <a:bodyPr wrap="square" rtlCol="0">
            <a:spAutoFit/>
          </a:bodyPr>
          <a:lstStyle/>
          <a:p>
            <a:r>
              <a:rPr lang="en-US" dirty="0"/>
              <a:t>Country</a:t>
            </a:r>
          </a:p>
          <a:p>
            <a:r>
              <a:rPr lang="en-US" dirty="0"/>
              <a:t>City/Town</a:t>
            </a:r>
          </a:p>
          <a:p>
            <a:r>
              <a:rPr lang="en-US" dirty="0"/>
              <a:t>Gender</a:t>
            </a:r>
          </a:p>
          <a:p>
            <a:r>
              <a:rPr lang="en-US" dirty="0"/>
              <a:t>Interests </a:t>
            </a:r>
          </a:p>
          <a:p>
            <a:r>
              <a:rPr lang="en-US" dirty="0"/>
              <a:t>Photos</a:t>
            </a:r>
          </a:p>
          <a:p>
            <a:r>
              <a:rPr lang="en-US" dirty="0"/>
              <a:t>Avatar.  </a:t>
            </a:r>
          </a:p>
          <a:p>
            <a:r>
              <a:rPr lang="en-US" dirty="0"/>
              <a:t>Fitters-Settings</a:t>
            </a:r>
          </a:p>
          <a:p>
            <a:endParaRPr lang="en-US" dirty="0"/>
          </a:p>
          <a:p>
            <a:endParaRPr lang="en-US" dirty="0"/>
          </a:p>
        </p:txBody>
      </p:sp>
    </p:spTree>
    <p:extLst>
      <p:ext uri="{BB962C8B-B14F-4D97-AF65-F5344CB8AC3E}">
        <p14:creationId xmlns:p14="http://schemas.microsoft.com/office/powerpoint/2010/main" val="277466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1D93AD-5842-974B-8FD5-3563D09C3D19}"/>
              </a:ext>
            </a:extLst>
          </p:cNvPr>
          <p:cNvSpPr/>
          <p:nvPr/>
        </p:nvSpPr>
        <p:spPr>
          <a:xfrm>
            <a:off x="3048000" y="3105835"/>
            <a:ext cx="6096000" cy="646331"/>
          </a:xfrm>
          <a:prstGeom prst="rect">
            <a:avLst/>
          </a:prstGeom>
        </p:spPr>
        <p:txBody>
          <a:bodyPr>
            <a:spAutoFit/>
          </a:bodyPr>
          <a:lstStyle/>
          <a:p>
            <a:r>
              <a:rPr lang="en-AU" dirty="0">
                <a:solidFill>
                  <a:srgbClr val="454545"/>
                </a:solidFill>
                <a:latin typeface="Helvetica Neue" panose="02000503000000020004" pitchFamily="2" charset="0"/>
              </a:rPr>
              <a:t> </a:t>
            </a:r>
            <a:r>
              <a:rPr lang="en-AU" dirty="0">
                <a:solidFill>
                  <a:srgbClr val="E4AF0A"/>
                </a:solidFill>
                <a:latin typeface="Helvetica Neue" panose="02000503000000020004" pitchFamily="2" charset="0"/>
                <a:hlinkClick r:id="rId2"/>
              </a:rPr>
              <a:t>https://www.youtube.com/watch?v=ajkmop-QV20&amp;feature=youtu.be</a:t>
            </a:r>
            <a:endParaRPr lang="en-AU" dirty="0">
              <a:solidFill>
                <a:srgbClr val="E4AF0A"/>
              </a:solidFill>
              <a:effectLst/>
              <a:latin typeface="Helvetica Neue" panose="02000503000000020004" pitchFamily="2" charset="0"/>
            </a:endParaRPr>
          </a:p>
        </p:txBody>
      </p:sp>
      <p:sp>
        <p:nvSpPr>
          <p:cNvPr id="3" name="TextBox 2">
            <a:extLst>
              <a:ext uri="{FF2B5EF4-FFF2-40B4-BE49-F238E27FC236}">
                <a16:creationId xmlns:a16="http://schemas.microsoft.com/office/drawing/2014/main" id="{17FCFE0B-FBC7-AB4D-886B-102287BC22B7}"/>
              </a:ext>
            </a:extLst>
          </p:cNvPr>
          <p:cNvSpPr txBox="1"/>
          <p:nvPr/>
        </p:nvSpPr>
        <p:spPr>
          <a:xfrm>
            <a:off x="698500" y="1087836"/>
            <a:ext cx="5537200" cy="1200329"/>
          </a:xfrm>
          <a:prstGeom prst="rect">
            <a:avLst/>
          </a:prstGeom>
          <a:noFill/>
        </p:spPr>
        <p:txBody>
          <a:bodyPr wrap="square" rtlCol="0">
            <a:spAutoFit/>
          </a:bodyPr>
          <a:lstStyle/>
          <a:p>
            <a:endParaRPr lang="en-US" dirty="0"/>
          </a:p>
          <a:p>
            <a:endParaRPr lang="en-US" dirty="0"/>
          </a:p>
          <a:p>
            <a:r>
              <a:rPr lang="en-US" dirty="0"/>
              <a:t>Icons 2 and 3 are the same as the </a:t>
            </a:r>
            <a:r>
              <a:rPr lang="en-US" dirty="0" err="1"/>
              <a:t>Youtube</a:t>
            </a:r>
            <a:r>
              <a:rPr lang="en-US" dirty="0"/>
              <a:t> video TRAVELBUDS below.  </a:t>
            </a:r>
          </a:p>
        </p:txBody>
      </p:sp>
      <p:sp>
        <p:nvSpPr>
          <p:cNvPr id="4" name="TextBox 3">
            <a:extLst>
              <a:ext uri="{FF2B5EF4-FFF2-40B4-BE49-F238E27FC236}">
                <a16:creationId xmlns:a16="http://schemas.microsoft.com/office/drawing/2014/main" id="{B01903E3-1B75-6442-B065-F56D77462A88}"/>
              </a:ext>
            </a:extLst>
          </p:cNvPr>
          <p:cNvSpPr txBox="1"/>
          <p:nvPr/>
        </p:nvSpPr>
        <p:spPr>
          <a:xfrm>
            <a:off x="698500" y="876300"/>
            <a:ext cx="2959100" cy="369332"/>
          </a:xfrm>
          <a:prstGeom prst="rect">
            <a:avLst/>
          </a:prstGeom>
          <a:solidFill>
            <a:srgbClr val="BFE44C"/>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Connect Levels (2 and 3)</a:t>
            </a:r>
          </a:p>
        </p:txBody>
      </p:sp>
    </p:spTree>
    <p:extLst>
      <p:ext uri="{BB962C8B-B14F-4D97-AF65-F5344CB8AC3E}">
        <p14:creationId xmlns:p14="http://schemas.microsoft.com/office/powerpoint/2010/main" val="89333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746DF-B7B6-5D47-AFC0-75243E703FE8}"/>
              </a:ext>
            </a:extLst>
          </p:cNvPr>
          <p:cNvSpPr txBox="1"/>
          <p:nvPr/>
        </p:nvSpPr>
        <p:spPr>
          <a:xfrm>
            <a:off x="520700" y="1409699"/>
            <a:ext cx="10581054" cy="2308324"/>
          </a:xfrm>
          <a:prstGeom prst="rect">
            <a:avLst/>
          </a:prstGeom>
          <a:noFill/>
        </p:spPr>
        <p:txBody>
          <a:bodyPr wrap="square" rtlCol="0">
            <a:spAutoFit/>
          </a:bodyPr>
          <a:lstStyle/>
          <a:p>
            <a:endParaRPr lang="en-US" dirty="0"/>
          </a:p>
          <a:p>
            <a:endParaRPr lang="en-US" dirty="0"/>
          </a:p>
          <a:p>
            <a:r>
              <a:rPr lang="en-US" dirty="0"/>
              <a:t>Places of interests can be taken from google maps and modified using (</a:t>
            </a:r>
            <a:r>
              <a:rPr lang="en-US" dirty="0" err="1"/>
              <a:t>Mapbox</a:t>
            </a:r>
            <a:r>
              <a:rPr lang="en-US" dirty="0"/>
              <a:t>).</a:t>
            </a:r>
          </a:p>
          <a:p>
            <a:endParaRPr lang="en-US" dirty="0"/>
          </a:p>
          <a:p>
            <a:r>
              <a:rPr lang="en-US" dirty="0"/>
              <a:t>The customer can have preselected places of interest and can add or remove favorites and modify the map if you are in a new area.</a:t>
            </a:r>
          </a:p>
          <a:p>
            <a:endParaRPr lang="en-US" dirty="0"/>
          </a:p>
          <a:p>
            <a:r>
              <a:rPr lang="en-US" dirty="0"/>
              <a:t>The 2 Apps that have these features are POLARSTEPS and WIKICAMPS.  </a:t>
            </a:r>
          </a:p>
        </p:txBody>
      </p:sp>
      <p:sp>
        <p:nvSpPr>
          <p:cNvPr id="2" name="TextBox 1">
            <a:extLst>
              <a:ext uri="{FF2B5EF4-FFF2-40B4-BE49-F238E27FC236}">
                <a16:creationId xmlns:a16="http://schemas.microsoft.com/office/drawing/2014/main" id="{490706CD-EB30-F141-A71E-601192EB61DF}"/>
              </a:ext>
            </a:extLst>
          </p:cNvPr>
          <p:cNvSpPr txBox="1"/>
          <p:nvPr/>
        </p:nvSpPr>
        <p:spPr>
          <a:xfrm>
            <a:off x="622300" y="635000"/>
            <a:ext cx="3822700" cy="369332"/>
          </a:xfrm>
          <a:prstGeom prst="rect">
            <a:avLst/>
          </a:prstGeom>
          <a:solidFill>
            <a:srgbClr val="BFE44C"/>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Places of Interests (4) </a:t>
            </a:r>
          </a:p>
        </p:txBody>
      </p:sp>
    </p:spTree>
    <p:extLst>
      <p:ext uri="{BB962C8B-B14F-4D97-AF65-F5344CB8AC3E}">
        <p14:creationId xmlns:p14="http://schemas.microsoft.com/office/powerpoint/2010/main" val="65702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AD1E1-4030-1244-8127-34B16CDE81A6}"/>
              </a:ext>
            </a:extLst>
          </p:cNvPr>
          <p:cNvSpPr txBox="1"/>
          <p:nvPr/>
        </p:nvSpPr>
        <p:spPr>
          <a:xfrm>
            <a:off x="495300" y="1409699"/>
            <a:ext cx="10805746" cy="4801314"/>
          </a:xfrm>
          <a:prstGeom prst="rect">
            <a:avLst/>
          </a:prstGeom>
          <a:noFill/>
        </p:spPr>
        <p:txBody>
          <a:bodyPr wrap="square" rtlCol="0">
            <a:spAutoFit/>
          </a:bodyPr>
          <a:lstStyle/>
          <a:p>
            <a:endParaRPr lang="en-US" dirty="0"/>
          </a:p>
          <a:p>
            <a:r>
              <a:rPr lang="en-US" dirty="0"/>
              <a:t>This section is inspired from 2  APP’s called </a:t>
            </a:r>
            <a:r>
              <a:rPr lang="en-US" dirty="0" err="1"/>
              <a:t>Polarsteps</a:t>
            </a:r>
            <a:r>
              <a:rPr lang="en-US" dirty="0"/>
              <a:t> and </a:t>
            </a:r>
            <a:r>
              <a:rPr lang="en-US" dirty="0" err="1"/>
              <a:t>Geospike</a:t>
            </a:r>
            <a:r>
              <a:rPr lang="en-US" dirty="0"/>
              <a:t>.</a:t>
            </a:r>
          </a:p>
          <a:p>
            <a:endParaRPr lang="en-US" dirty="0"/>
          </a:p>
          <a:p>
            <a:r>
              <a:rPr lang="en-US" dirty="0"/>
              <a:t>You are able to introduce a trip.</a:t>
            </a:r>
          </a:p>
          <a:p>
            <a:r>
              <a:rPr lang="en-US" dirty="0"/>
              <a:t>Date and time</a:t>
            </a:r>
          </a:p>
          <a:p>
            <a:r>
              <a:rPr lang="en-US" dirty="0"/>
              <a:t>Starting point. </a:t>
            </a:r>
          </a:p>
          <a:p>
            <a:r>
              <a:rPr lang="en-US" dirty="0"/>
              <a:t>Upload photos of places you have visited </a:t>
            </a:r>
          </a:p>
          <a:p>
            <a:r>
              <a:rPr lang="en-US" dirty="0"/>
              <a:t>Make comments</a:t>
            </a:r>
          </a:p>
          <a:p>
            <a:endParaRPr lang="en-US" dirty="0"/>
          </a:p>
          <a:p>
            <a:r>
              <a:rPr lang="en-US" dirty="0"/>
              <a:t>From the starting point the APP will track and map your trip.  As the customer travels and arrives at a place of interest they are able to take a photo and it will upload the images to the trip map. (</a:t>
            </a:r>
            <a:r>
              <a:rPr lang="en-US" dirty="0" err="1"/>
              <a:t>Iphone</a:t>
            </a:r>
            <a:r>
              <a:rPr lang="en-US" dirty="0"/>
              <a:t> and Android) </a:t>
            </a:r>
          </a:p>
          <a:p>
            <a:r>
              <a:rPr lang="en-US" dirty="0"/>
              <a:t>The customer and there predetermined followers are able to track the trip and few the images.</a:t>
            </a:r>
          </a:p>
          <a:p>
            <a:r>
              <a:rPr lang="en-US" dirty="0"/>
              <a:t> The customer is able to make a comments along the trip. </a:t>
            </a:r>
          </a:p>
          <a:p>
            <a:endParaRPr lang="en-US" dirty="0"/>
          </a:p>
          <a:p>
            <a:r>
              <a:rPr lang="en-US" dirty="0"/>
              <a:t>You have the current trip on the screen. The customer is able to scroll down and see past trips. (</a:t>
            </a:r>
            <a:r>
              <a:rPr lang="en-US" dirty="0" err="1"/>
              <a:t>Geospike</a:t>
            </a:r>
            <a:r>
              <a:rPr lang="en-US" dirty="0"/>
              <a:t>).   </a:t>
            </a:r>
          </a:p>
          <a:p>
            <a:endParaRPr lang="en-US" dirty="0"/>
          </a:p>
          <a:p>
            <a:endParaRPr lang="en-US" dirty="0"/>
          </a:p>
        </p:txBody>
      </p:sp>
      <p:sp>
        <p:nvSpPr>
          <p:cNvPr id="3" name="TextBox 2">
            <a:extLst>
              <a:ext uri="{FF2B5EF4-FFF2-40B4-BE49-F238E27FC236}">
                <a16:creationId xmlns:a16="http://schemas.microsoft.com/office/drawing/2014/main" id="{60927635-67C5-BB43-A6F5-27B2EC9BFD28}"/>
              </a:ext>
            </a:extLst>
          </p:cNvPr>
          <p:cNvSpPr txBox="1"/>
          <p:nvPr/>
        </p:nvSpPr>
        <p:spPr>
          <a:xfrm>
            <a:off x="495300" y="739320"/>
            <a:ext cx="3657600" cy="369332"/>
          </a:xfrm>
          <a:prstGeom prst="rect">
            <a:avLst/>
          </a:prstGeom>
          <a:solidFill>
            <a:srgbClr val="BFE44C"/>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My Trip (5)</a:t>
            </a:r>
          </a:p>
        </p:txBody>
      </p:sp>
    </p:spTree>
    <p:extLst>
      <p:ext uri="{BB962C8B-B14F-4D97-AF65-F5344CB8AC3E}">
        <p14:creationId xmlns:p14="http://schemas.microsoft.com/office/powerpoint/2010/main" val="142967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AC8561-B40B-EE4A-A490-B1326BD59B7D}"/>
              </a:ext>
            </a:extLst>
          </p:cNvPr>
          <p:cNvSpPr txBox="1"/>
          <p:nvPr/>
        </p:nvSpPr>
        <p:spPr>
          <a:xfrm>
            <a:off x="844061" y="364002"/>
            <a:ext cx="3138853" cy="369332"/>
          </a:xfrm>
          <a:prstGeom prst="rect">
            <a:avLst/>
          </a:prstGeom>
          <a:solidFill>
            <a:srgbClr val="BFE44C"/>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Emergency</a:t>
            </a:r>
            <a:r>
              <a:rPr lang="en-US" dirty="0"/>
              <a:t> </a:t>
            </a:r>
            <a:r>
              <a:rPr lang="en-US" dirty="0">
                <a:solidFill>
                  <a:schemeClr val="tx1"/>
                </a:solidFill>
              </a:rPr>
              <a:t>Button (6)</a:t>
            </a:r>
            <a:r>
              <a:rPr lang="en-US" dirty="0"/>
              <a:t> </a:t>
            </a:r>
          </a:p>
        </p:txBody>
      </p:sp>
      <p:sp>
        <p:nvSpPr>
          <p:cNvPr id="3" name="TextBox 2">
            <a:extLst>
              <a:ext uri="{FF2B5EF4-FFF2-40B4-BE49-F238E27FC236}">
                <a16:creationId xmlns:a16="http://schemas.microsoft.com/office/drawing/2014/main" id="{6020FDB4-28C1-E944-B35E-61ABA66E4B29}"/>
              </a:ext>
            </a:extLst>
          </p:cNvPr>
          <p:cNvSpPr txBox="1"/>
          <p:nvPr/>
        </p:nvSpPr>
        <p:spPr>
          <a:xfrm>
            <a:off x="844061" y="1230923"/>
            <a:ext cx="9683261" cy="3416320"/>
          </a:xfrm>
          <a:prstGeom prst="rect">
            <a:avLst/>
          </a:prstGeom>
          <a:noFill/>
        </p:spPr>
        <p:txBody>
          <a:bodyPr wrap="square" rtlCol="0">
            <a:spAutoFit/>
          </a:bodyPr>
          <a:lstStyle/>
          <a:p>
            <a:r>
              <a:rPr lang="en-US" dirty="0"/>
              <a:t>This section is an emergency call button with different levels. From asking for help due to breakdown or injury through to calling for help if the user is threatened or attacked.</a:t>
            </a:r>
          </a:p>
          <a:p>
            <a:r>
              <a:rPr lang="en-US" dirty="0"/>
              <a:t>In the settings you are able to set who is notified. </a:t>
            </a:r>
          </a:p>
          <a:p>
            <a:endParaRPr lang="en-US" dirty="0"/>
          </a:p>
          <a:p>
            <a:r>
              <a:rPr lang="en-US" dirty="0"/>
              <a:t> These are the apps to look at</a:t>
            </a:r>
          </a:p>
          <a:p>
            <a:r>
              <a:rPr lang="en-US" dirty="0"/>
              <a:t> </a:t>
            </a:r>
          </a:p>
          <a:p>
            <a:r>
              <a:rPr lang="en-US" dirty="0"/>
              <a:t>Kinetic Global</a:t>
            </a:r>
          </a:p>
          <a:p>
            <a:r>
              <a:rPr lang="en-US" dirty="0"/>
              <a:t>Safety App- For silent Beacon </a:t>
            </a:r>
          </a:p>
          <a:p>
            <a:r>
              <a:rPr lang="en-US" dirty="0"/>
              <a:t>SOS Button </a:t>
            </a:r>
          </a:p>
          <a:p>
            <a:r>
              <a:rPr lang="en-US" dirty="0"/>
              <a:t>Help- Smart panic button </a:t>
            </a:r>
          </a:p>
          <a:p>
            <a:endParaRPr lang="en-US" dirty="0"/>
          </a:p>
          <a:p>
            <a:endParaRPr lang="en-US" dirty="0"/>
          </a:p>
        </p:txBody>
      </p:sp>
    </p:spTree>
    <p:extLst>
      <p:ext uri="{BB962C8B-B14F-4D97-AF65-F5344CB8AC3E}">
        <p14:creationId xmlns:p14="http://schemas.microsoft.com/office/powerpoint/2010/main" val="161036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81151-BA2F-C641-9B2B-E735840C0F03}"/>
              </a:ext>
            </a:extLst>
          </p:cNvPr>
          <p:cNvSpPr txBox="1"/>
          <p:nvPr/>
        </p:nvSpPr>
        <p:spPr>
          <a:xfrm>
            <a:off x="457200" y="422910"/>
            <a:ext cx="2880360" cy="369332"/>
          </a:xfrm>
          <a:prstGeom prst="rect">
            <a:avLst/>
          </a:prstGeom>
          <a:solidFill>
            <a:srgbClr val="BFE44C"/>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Notes</a:t>
            </a:r>
            <a:r>
              <a:rPr lang="en-US" dirty="0"/>
              <a:t> </a:t>
            </a:r>
          </a:p>
        </p:txBody>
      </p:sp>
      <p:sp>
        <p:nvSpPr>
          <p:cNvPr id="3" name="TextBox 2">
            <a:extLst>
              <a:ext uri="{FF2B5EF4-FFF2-40B4-BE49-F238E27FC236}">
                <a16:creationId xmlns:a16="http://schemas.microsoft.com/office/drawing/2014/main" id="{F46C2395-76DC-0642-A76B-9E2722A13B14}"/>
              </a:ext>
            </a:extLst>
          </p:cNvPr>
          <p:cNvSpPr txBox="1"/>
          <p:nvPr/>
        </p:nvSpPr>
        <p:spPr>
          <a:xfrm>
            <a:off x="457200" y="1085850"/>
            <a:ext cx="11361420" cy="3416320"/>
          </a:xfrm>
          <a:prstGeom prst="rect">
            <a:avLst/>
          </a:prstGeom>
          <a:noFill/>
        </p:spPr>
        <p:txBody>
          <a:bodyPr wrap="square" rtlCol="0">
            <a:spAutoFit/>
          </a:bodyPr>
          <a:lstStyle/>
          <a:p>
            <a:r>
              <a:rPr lang="en-US" b="1" u="sng" dirty="0"/>
              <a:t>Stage 1</a:t>
            </a:r>
          </a:p>
          <a:p>
            <a:endParaRPr lang="en-US" dirty="0"/>
          </a:p>
          <a:p>
            <a:r>
              <a:rPr lang="en-US" dirty="0"/>
              <a:t>Set up profile (1) </a:t>
            </a:r>
          </a:p>
          <a:p>
            <a:r>
              <a:rPr lang="en-US" dirty="0"/>
              <a:t>Set up Icons (2 and 3) from Travel Buds</a:t>
            </a:r>
          </a:p>
          <a:p>
            <a:r>
              <a:rPr lang="en-US" dirty="0"/>
              <a:t>Set up My trip. (5)</a:t>
            </a:r>
          </a:p>
          <a:p>
            <a:r>
              <a:rPr lang="en-US" dirty="0"/>
              <a:t>How to </a:t>
            </a:r>
            <a:r>
              <a:rPr lang="en-US" dirty="0" err="1"/>
              <a:t>Monitise</a:t>
            </a:r>
            <a:r>
              <a:rPr lang="en-US" dirty="0"/>
              <a:t>  - .The site is subscription charge of Au $5/month. This will block the       </a:t>
            </a:r>
          </a:p>
          <a:p>
            <a:r>
              <a:rPr lang="en-US" dirty="0"/>
              <a:t>                              sale and sharing of personal information and advertising by       </a:t>
            </a:r>
          </a:p>
          <a:p>
            <a:r>
              <a:rPr lang="en-US" dirty="0"/>
              <a:t>                              third party companies. </a:t>
            </a:r>
          </a:p>
          <a:p>
            <a:r>
              <a:rPr lang="en-US" dirty="0"/>
              <a:t>                              Further charges can be introduced to access more features.      </a:t>
            </a:r>
          </a:p>
          <a:p>
            <a:endParaRPr lang="en-US" dirty="0"/>
          </a:p>
          <a:p>
            <a:r>
              <a:rPr lang="en-US" dirty="0"/>
              <a:t> </a:t>
            </a:r>
          </a:p>
          <a:p>
            <a:r>
              <a:rPr lang="en-US" dirty="0"/>
              <a:t> </a:t>
            </a:r>
          </a:p>
        </p:txBody>
      </p:sp>
    </p:spTree>
    <p:extLst>
      <p:ext uri="{BB962C8B-B14F-4D97-AF65-F5344CB8AC3E}">
        <p14:creationId xmlns:p14="http://schemas.microsoft.com/office/powerpoint/2010/main" val="22067175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4764</TotalTime>
  <Words>414</Words>
  <Application>Microsoft Macintosh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Helvetica Neue</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Ezi</dc:title>
  <dc:creator>Roy Parisotto</dc:creator>
  <cp:lastModifiedBy>Roy Parisotto</cp:lastModifiedBy>
  <cp:revision>60</cp:revision>
  <dcterms:created xsi:type="dcterms:W3CDTF">2020-12-07T03:32:20Z</dcterms:created>
  <dcterms:modified xsi:type="dcterms:W3CDTF">2020-12-23T23:12:08Z</dcterms:modified>
</cp:coreProperties>
</file>