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56" r:id="rId2"/>
    <p:sldId id="257" r:id="rId3"/>
    <p:sldId id="260"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AD0828-E777-4686-85AF-2FB578DF1A30}" v="492" dt="2023-01-22T20:32:16.258"/>
    <p1510:client id="{8233D468-B921-4858-B537-A8241D3A29F8}" v="51" dt="2023-01-23T11:11:21.736"/>
    <p1510:client id="{857DCF48-CE33-4A1C-95DA-D105DDC07C7D}" v="17" dt="2023-01-23T09:43:03.717"/>
    <p1510:client id="{A50D9FB4-65B1-4FEC-A6BC-22450451BEE3}" v="787" dt="2023-01-22T17:23:06.697"/>
    <p1510:client id="{B381A2D9-7CC9-4753-AFFC-1D5E5070B56B}" v="97" dt="2023-01-22T20:57:49.497"/>
    <p1510:client id="{C19A31B7-6AD7-4DB5-850D-9465582FF87B}" v="888" dt="2023-02-11T11:41:58.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1/2/2024</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601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1/2/2024</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015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1/2/2024</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8641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1/2/2024</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7843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1/2/2024</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312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1/2/2024</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074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1/2/2024</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3879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1/2/2024</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944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1/2/2024</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63028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1/2/2024</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976452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1/2/2024</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5677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1/2/2024</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5132117"/>
      </p:ext>
    </p:extLst>
  </p:cSld>
  <p:clrMap bg1="lt1" tx1="dk1" bg2="lt2" tx2="dk2" accent1="accent1" accent2="accent2" accent3="accent3" accent4="accent4" accent5="accent5" accent6="accent6" hlink="hlink" folHlink="folHlink"/>
  <p:sldLayoutIdLst>
    <p:sldLayoutId id="2147483719" r:id="rId1"/>
    <p:sldLayoutId id="2147483718" r:id="rId2"/>
    <p:sldLayoutId id="2147483717" r:id="rId3"/>
    <p:sldLayoutId id="2147483716"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79386A25-AD8E-BA4D-A21C-2B3402A817D9}"/>
              </a:ext>
            </a:extLst>
          </p:cNvPr>
          <p:cNvPicPr>
            <a:picLocks noChangeAspect="1"/>
          </p:cNvPicPr>
          <p:nvPr/>
        </p:nvPicPr>
        <p:blipFill rotWithShape="1">
          <a:blip r:embed="rId2">
            <a:alphaModFix amt="40000"/>
          </a:blip>
          <a:srcRect r="6" b="3338"/>
          <a:stretch/>
        </p:blipFill>
        <p:spPr>
          <a:xfrm>
            <a:off x="20" y="10"/>
            <a:ext cx="12188932" cy="6857990"/>
          </a:xfrm>
          <a:prstGeom prst="rect">
            <a:avLst/>
          </a:prstGeom>
        </p:spPr>
      </p:pic>
      <p:sp>
        <p:nvSpPr>
          <p:cNvPr id="2" name="Title 1"/>
          <p:cNvSpPr>
            <a:spLocks noGrp="1"/>
          </p:cNvSpPr>
          <p:nvPr>
            <p:ph type="ctrTitle"/>
          </p:nvPr>
        </p:nvSpPr>
        <p:spPr>
          <a:xfrm>
            <a:off x="482600" y="732032"/>
            <a:ext cx="6900839" cy="2736390"/>
          </a:xfrm>
        </p:spPr>
        <p:txBody>
          <a:bodyPr anchor="t">
            <a:normAutofit fontScale="90000"/>
          </a:bodyPr>
          <a:lstStyle/>
          <a:p>
            <a:r>
              <a:rPr lang="en-US" sz="8000" dirty="0">
                <a:solidFill>
                  <a:srgbClr val="FFFFFF"/>
                </a:solidFill>
              </a:rPr>
              <a:t>Electronic Workshop</a:t>
            </a:r>
            <a:br>
              <a:rPr lang="en-US" sz="8000" dirty="0">
                <a:solidFill>
                  <a:srgbClr val="FFFFFF"/>
                </a:solidFill>
              </a:rPr>
            </a:br>
            <a:r>
              <a:rPr lang="en-US" sz="8000" dirty="0">
                <a:solidFill>
                  <a:srgbClr val="FFFFFF"/>
                </a:solidFill>
              </a:rPr>
              <a:t>Project</a:t>
            </a:r>
          </a:p>
        </p:txBody>
      </p:sp>
      <p:sp>
        <p:nvSpPr>
          <p:cNvPr id="3" name="Subtitle 2"/>
          <p:cNvSpPr>
            <a:spLocks noGrp="1"/>
          </p:cNvSpPr>
          <p:nvPr>
            <p:ph type="subTitle" idx="1"/>
          </p:nvPr>
        </p:nvSpPr>
        <p:spPr>
          <a:xfrm>
            <a:off x="6596565" y="4201721"/>
            <a:ext cx="4986084" cy="1949813"/>
          </a:xfrm>
        </p:spPr>
        <p:txBody>
          <a:bodyPr anchor="b">
            <a:normAutofit/>
          </a:bodyPr>
          <a:lstStyle/>
          <a:p>
            <a:pPr algn="r"/>
            <a:r>
              <a:rPr lang="en-US" sz="6000" dirty="0">
                <a:solidFill>
                  <a:srgbClr val="FFFFFF"/>
                </a:solidFill>
              </a:rPr>
              <a:t>Electronic Stethoscope</a:t>
            </a: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F3AF9-B6B9-275B-445A-7D74384DA5CA}"/>
              </a:ext>
            </a:extLst>
          </p:cNvPr>
          <p:cNvSpPr>
            <a:spLocks noGrp="1"/>
          </p:cNvSpPr>
          <p:nvPr>
            <p:ph type="title"/>
          </p:nvPr>
        </p:nvSpPr>
        <p:spPr/>
        <p:txBody>
          <a:bodyPr/>
          <a:lstStyle/>
          <a:p>
            <a:r>
              <a:rPr lang="en-US" sz="4800" u="sng" dirty="0">
                <a:solidFill>
                  <a:schemeClr val="accent4"/>
                </a:solidFill>
              </a:rPr>
              <a:t>PROJECT DESCRIPTION</a:t>
            </a:r>
          </a:p>
        </p:txBody>
      </p:sp>
      <p:sp>
        <p:nvSpPr>
          <p:cNvPr id="3" name="Content Placeholder 2">
            <a:extLst>
              <a:ext uri="{FF2B5EF4-FFF2-40B4-BE49-F238E27FC236}">
                <a16:creationId xmlns:a16="http://schemas.microsoft.com/office/drawing/2014/main" id="{05AAC16F-B402-FB06-8A17-3621A2DDA3AB}"/>
              </a:ext>
            </a:extLst>
          </p:cNvPr>
          <p:cNvSpPr>
            <a:spLocks noGrp="1"/>
          </p:cNvSpPr>
          <p:nvPr>
            <p:ph idx="1"/>
          </p:nvPr>
        </p:nvSpPr>
        <p:spPr/>
        <p:txBody>
          <a:bodyPr vert="horz" lIns="91440" tIns="45720" rIns="91440" bIns="45720" rtlCol="0" anchor="t">
            <a:normAutofit fontScale="92500"/>
          </a:bodyPr>
          <a:lstStyle/>
          <a:p>
            <a:r>
              <a:rPr lang="en-US" dirty="0"/>
              <a:t>Electronic Stethoscope is an audio amplifier that uses physical amplification.</a:t>
            </a:r>
          </a:p>
          <a:p>
            <a:r>
              <a:rPr lang="en-US" dirty="0"/>
              <a:t>The stethoscope basically receives the input of our heartbeat, forwards it to the microphone circuit, which is further connected to the amplifier circuit, then we connect it to the low pass filter circuit to remove noise, after that we connect it to the audio amplifier circuit which is further connected to the speaker and we can then observe the amplified version of our heartbeat in a waveform which will be displayed on the oscilloscope and listen to it via speaker.</a:t>
            </a:r>
          </a:p>
          <a:p>
            <a:endParaRPr lang="en-US" dirty="0"/>
          </a:p>
          <a:p>
            <a:pPr marL="342900" indent="-342900">
              <a:buChar char="•"/>
            </a:pPr>
            <a:endParaRPr lang="en-US" b="1" u="sng" dirty="0"/>
          </a:p>
          <a:p>
            <a:endParaRPr lang="en-US" b="1" u="sng" dirty="0"/>
          </a:p>
          <a:p>
            <a:pPr marL="342900" indent="-342900">
              <a:buChar char="•"/>
            </a:pPr>
            <a:endParaRPr lang="en-US" b="1" u="sng" dirty="0"/>
          </a:p>
        </p:txBody>
      </p:sp>
    </p:spTree>
    <p:extLst>
      <p:ext uri="{BB962C8B-B14F-4D97-AF65-F5344CB8AC3E}">
        <p14:creationId xmlns:p14="http://schemas.microsoft.com/office/powerpoint/2010/main" val="420365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D9D6-1E00-460A-E5F3-1B02B9F12641}"/>
              </a:ext>
            </a:extLst>
          </p:cNvPr>
          <p:cNvSpPr>
            <a:spLocks noGrp="1"/>
          </p:cNvSpPr>
          <p:nvPr>
            <p:ph type="title"/>
          </p:nvPr>
        </p:nvSpPr>
        <p:spPr>
          <a:xfrm>
            <a:off x="482600" y="978408"/>
            <a:ext cx="10634472" cy="1530455"/>
          </a:xfrm>
        </p:spPr>
        <p:txBody>
          <a:bodyPr/>
          <a:lstStyle/>
          <a:p>
            <a:r>
              <a:rPr lang="en-US" u="sng" dirty="0">
                <a:solidFill>
                  <a:schemeClr val="accent4"/>
                </a:solidFill>
              </a:rPr>
              <a:t>COMPONENTS REQUIRED</a:t>
            </a:r>
          </a:p>
        </p:txBody>
      </p:sp>
      <p:sp>
        <p:nvSpPr>
          <p:cNvPr id="3" name="Content Placeholder 2">
            <a:extLst>
              <a:ext uri="{FF2B5EF4-FFF2-40B4-BE49-F238E27FC236}">
                <a16:creationId xmlns:a16="http://schemas.microsoft.com/office/drawing/2014/main" id="{4162FA0C-83E9-F7B7-1AD8-57D04E0C533F}"/>
              </a:ext>
            </a:extLst>
          </p:cNvPr>
          <p:cNvSpPr>
            <a:spLocks noGrp="1"/>
          </p:cNvSpPr>
          <p:nvPr>
            <p:ph idx="1"/>
          </p:nvPr>
        </p:nvSpPr>
        <p:spPr>
          <a:xfrm>
            <a:off x="550985" y="2798008"/>
            <a:ext cx="10506991" cy="2645129"/>
          </a:xfrm>
        </p:spPr>
        <p:txBody>
          <a:bodyPr vert="horz" lIns="91440" tIns="45720" rIns="91440" bIns="45720" rtlCol="0" anchor="t">
            <a:normAutofit fontScale="25000" lnSpcReduction="20000"/>
          </a:bodyPr>
          <a:lstStyle/>
          <a:p>
            <a:r>
              <a:rPr lang="en-US" sz="5400" dirty="0">
                <a:ea typeface="+mn-lt"/>
                <a:cs typeface="+mn-lt"/>
              </a:rPr>
              <a:t>• Resistors 1 k ohm and 100 k ohm</a:t>
            </a:r>
          </a:p>
          <a:p>
            <a:r>
              <a:rPr lang="en-US" sz="5400" dirty="0">
                <a:ea typeface="+mn-lt"/>
                <a:cs typeface="+mn-lt"/>
              </a:rPr>
              <a:t> • Capacitors 1uF , 2 100uF,  1 1000uF, 2 4.7uF</a:t>
            </a:r>
          </a:p>
          <a:p>
            <a:r>
              <a:rPr lang="en-US" sz="5400" dirty="0">
                <a:ea typeface="+mn-lt"/>
                <a:cs typeface="+mn-lt"/>
              </a:rPr>
              <a:t>• Breadboard(s) </a:t>
            </a:r>
          </a:p>
          <a:p>
            <a:r>
              <a:rPr lang="en-US" sz="5400" dirty="0">
                <a:ea typeface="+mn-lt"/>
                <a:cs typeface="+mn-lt"/>
              </a:rPr>
              <a:t>• Connecting wires</a:t>
            </a:r>
          </a:p>
          <a:p>
            <a:r>
              <a:rPr lang="en-US" sz="5400" dirty="0">
                <a:ea typeface="+mn-lt"/>
                <a:cs typeface="+mn-lt"/>
              </a:rPr>
              <a:t> • Amplifier LF 353 or alternative</a:t>
            </a:r>
          </a:p>
          <a:p>
            <a:r>
              <a:rPr lang="en-US" sz="5400" dirty="0">
                <a:ea typeface="+mn-lt"/>
                <a:cs typeface="+mn-lt"/>
              </a:rPr>
              <a:t> • Power supply</a:t>
            </a:r>
          </a:p>
          <a:p>
            <a:r>
              <a:rPr lang="en-US" sz="5400" dirty="0">
                <a:ea typeface="+mn-lt"/>
                <a:cs typeface="+mn-lt"/>
              </a:rPr>
              <a:t> • Resistors two 10 k ohm </a:t>
            </a:r>
          </a:p>
          <a:p>
            <a:r>
              <a:rPr lang="en-US" sz="5400" dirty="0">
                <a:ea typeface="+mn-lt"/>
                <a:cs typeface="+mn-lt"/>
              </a:rPr>
              <a:t>• Electret Microphone</a:t>
            </a:r>
          </a:p>
          <a:p>
            <a:r>
              <a:rPr lang="en-US" sz="5400" dirty="0">
                <a:ea typeface="+mn-lt"/>
                <a:cs typeface="+mn-lt"/>
              </a:rPr>
              <a:t>• Oscilloscope </a:t>
            </a:r>
          </a:p>
          <a:p>
            <a:r>
              <a:rPr lang="en-US" sz="5400" dirty="0">
                <a:ea typeface="+mn-lt"/>
                <a:cs typeface="+mn-lt"/>
              </a:rPr>
              <a:t>• Function Generator</a:t>
            </a:r>
          </a:p>
          <a:p>
            <a:r>
              <a:rPr lang="en-US" sz="5400" dirty="0">
                <a:ea typeface="+mn-lt"/>
                <a:cs typeface="+mn-lt"/>
              </a:rPr>
              <a:t>• Speaker</a:t>
            </a:r>
            <a:endParaRPr lang="en-US" sz="5400"/>
          </a:p>
          <a:p>
            <a:r>
              <a:rPr lang="en-US" sz="5400" dirty="0">
                <a:ea typeface="+mn-lt"/>
                <a:cs typeface="+mn-lt"/>
              </a:rPr>
              <a:t>• LM 386 Audio Amplifier</a:t>
            </a:r>
            <a:endParaRPr lang="en-US" sz="5400"/>
          </a:p>
          <a:p>
            <a:endParaRPr lang="en-US" sz="5400" dirty="0">
              <a:ea typeface="+mn-lt"/>
              <a:cs typeface="+mn-lt"/>
            </a:endParaRPr>
          </a:p>
          <a:p>
            <a:endParaRPr lang="en-US" sz="5400" dirty="0">
              <a:ea typeface="+mn-lt"/>
              <a:cs typeface="+mn-lt"/>
            </a:endParaRPr>
          </a:p>
          <a:p>
            <a:br>
              <a:rPr lang="en-US" dirty="0">
                <a:ea typeface="+mn-lt"/>
                <a:cs typeface="+mn-lt"/>
              </a:rPr>
            </a:br>
            <a:endParaRPr lang="en-US" sz="5400" dirty="0">
              <a:ea typeface="+mn-lt"/>
              <a:cs typeface="+mn-lt"/>
            </a:endParaRPr>
          </a:p>
        </p:txBody>
      </p:sp>
    </p:spTree>
    <p:extLst>
      <p:ext uri="{BB962C8B-B14F-4D97-AF65-F5344CB8AC3E}">
        <p14:creationId xmlns:p14="http://schemas.microsoft.com/office/powerpoint/2010/main" val="185782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098A-127C-CB45-E6A1-1A7CDC38504C}"/>
              </a:ext>
            </a:extLst>
          </p:cNvPr>
          <p:cNvSpPr>
            <a:spLocks noGrp="1"/>
          </p:cNvSpPr>
          <p:nvPr>
            <p:ph type="title"/>
          </p:nvPr>
        </p:nvSpPr>
        <p:spPr/>
        <p:txBody>
          <a:bodyPr/>
          <a:lstStyle/>
          <a:p>
            <a:r>
              <a:rPr lang="en-US" u="sng" dirty="0">
                <a:solidFill>
                  <a:schemeClr val="accent4"/>
                </a:solidFill>
              </a:rPr>
              <a:t>PROJECT PROCEDURE</a:t>
            </a:r>
          </a:p>
        </p:txBody>
      </p:sp>
      <p:sp>
        <p:nvSpPr>
          <p:cNvPr id="3" name="Content Placeholder 2">
            <a:extLst>
              <a:ext uri="{FF2B5EF4-FFF2-40B4-BE49-F238E27FC236}">
                <a16:creationId xmlns:a16="http://schemas.microsoft.com/office/drawing/2014/main" id="{68FE37D3-004D-B417-B90E-5606E3FCE5BA}"/>
              </a:ext>
            </a:extLst>
          </p:cNvPr>
          <p:cNvSpPr>
            <a:spLocks noGrp="1"/>
          </p:cNvSpPr>
          <p:nvPr>
            <p:ph idx="1"/>
          </p:nvPr>
        </p:nvSpPr>
        <p:spPr>
          <a:xfrm>
            <a:off x="482600" y="2515563"/>
            <a:ext cx="10506991" cy="3745028"/>
          </a:xfrm>
        </p:spPr>
        <p:txBody>
          <a:bodyPr vert="horz" lIns="91440" tIns="45720" rIns="91440" bIns="45720" rtlCol="0" anchor="t">
            <a:normAutofit fontScale="92500"/>
          </a:bodyPr>
          <a:lstStyle/>
          <a:p>
            <a:r>
              <a:rPr lang="en-US" dirty="0"/>
              <a:t>The idea of the project is to take the input of the heartbeat and listen it via speaker.</a:t>
            </a:r>
          </a:p>
          <a:p>
            <a:r>
              <a:rPr lang="en-US" dirty="0"/>
              <a:t>-We firstly connect the microphone to the electronic stethoscope and design the corresponding microphone circuit and verify it's working on the oscilloscope.</a:t>
            </a:r>
          </a:p>
          <a:p>
            <a:r>
              <a:rPr lang="en-US" dirty="0"/>
              <a:t>-Then we design an amplifier circuit and verify it's working. After verification, the microphone circuit is connected to the amplifier circuit.</a:t>
            </a:r>
          </a:p>
          <a:p>
            <a:r>
              <a:rPr lang="en-US" dirty="0"/>
              <a:t>-After this we make a low pass filter circuit to remove the sound of unwanted high frequencies( basically noise).</a:t>
            </a:r>
          </a:p>
          <a:p>
            <a:r>
              <a:rPr lang="en-US" dirty="0"/>
              <a:t>-Further, an audio amplifier circuit is designed to amplify the frequency of the input heartbeat and listen to it using speaker.</a:t>
            </a:r>
          </a:p>
        </p:txBody>
      </p:sp>
    </p:spTree>
    <p:extLst>
      <p:ext uri="{BB962C8B-B14F-4D97-AF65-F5344CB8AC3E}">
        <p14:creationId xmlns:p14="http://schemas.microsoft.com/office/powerpoint/2010/main" val="2910965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53C7-F2E1-A10A-A9E7-434EB5CB8B3F}"/>
              </a:ext>
            </a:extLst>
          </p:cNvPr>
          <p:cNvSpPr>
            <a:spLocks noGrp="1"/>
          </p:cNvSpPr>
          <p:nvPr>
            <p:ph type="title"/>
          </p:nvPr>
        </p:nvSpPr>
        <p:spPr>
          <a:xfrm>
            <a:off x="482600" y="978408"/>
            <a:ext cx="10634472" cy="1649984"/>
          </a:xfrm>
        </p:spPr>
        <p:txBody>
          <a:bodyPr/>
          <a:lstStyle/>
          <a:p>
            <a:r>
              <a:rPr lang="en-US" u="sng" dirty="0">
                <a:solidFill>
                  <a:schemeClr val="accent4"/>
                </a:solidFill>
              </a:rPr>
              <a:t>CIRCUIT DIAGRAM</a:t>
            </a:r>
          </a:p>
        </p:txBody>
      </p:sp>
      <p:pic>
        <p:nvPicPr>
          <p:cNvPr id="6" name="Picture 6" descr="Diagram, schematic&#10;&#10;Description automatically generated">
            <a:extLst>
              <a:ext uri="{FF2B5EF4-FFF2-40B4-BE49-F238E27FC236}">
                <a16:creationId xmlns:a16="http://schemas.microsoft.com/office/drawing/2014/main" id="{53554639-1C7C-2533-4466-63645FBCFC71}"/>
              </a:ext>
            </a:extLst>
          </p:cNvPr>
          <p:cNvPicPr>
            <a:picLocks noGrp="1" noChangeAspect="1"/>
          </p:cNvPicPr>
          <p:nvPr>
            <p:ph idx="1"/>
          </p:nvPr>
        </p:nvPicPr>
        <p:blipFill>
          <a:blip r:embed="rId2"/>
          <a:stretch>
            <a:fillRect/>
          </a:stretch>
        </p:blipFill>
        <p:spPr>
          <a:xfrm>
            <a:off x="3398079" y="2780194"/>
            <a:ext cx="5225121" cy="3099397"/>
          </a:xfrm>
        </p:spPr>
      </p:pic>
    </p:spTree>
    <p:extLst>
      <p:ext uri="{BB962C8B-B14F-4D97-AF65-F5344CB8AC3E}">
        <p14:creationId xmlns:p14="http://schemas.microsoft.com/office/powerpoint/2010/main" val="354024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EF3C-4A6C-4005-8E1B-8D63759BD945}"/>
              </a:ext>
            </a:extLst>
          </p:cNvPr>
          <p:cNvSpPr>
            <a:spLocks noGrp="1"/>
          </p:cNvSpPr>
          <p:nvPr>
            <p:ph type="title"/>
          </p:nvPr>
        </p:nvSpPr>
        <p:spPr/>
        <p:txBody>
          <a:bodyPr/>
          <a:lstStyle/>
          <a:p>
            <a:r>
              <a:rPr lang="en-US" u="sng" dirty="0">
                <a:solidFill>
                  <a:schemeClr val="accent3"/>
                </a:solidFill>
              </a:rPr>
              <a:t>Timeline For The Project</a:t>
            </a:r>
          </a:p>
        </p:txBody>
      </p:sp>
      <p:graphicFrame>
        <p:nvGraphicFramePr>
          <p:cNvPr id="4" name="Table 4">
            <a:extLst>
              <a:ext uri="{FF2B5EF4-FFF2-40B4-BE49-F238E27FC236}">
                <a16:creationId xmlns:a16="http://schemas.microsoft.com/office/drawing/2014/main" id="{09F1FDAD-9656-4A6B-E820-1E3741E31569}"/>
              </a:ext>
            </a:extLst>
          </p:cNvPr>
          <p:cNvGraphicFramePr>
            <a:graphicFrameLocks noGrp="1"/>
          </p:cNvGraphicFramePr>
          <p:nvPr>
            <p:ph idx="1"/>
            <p:extLst>
              <p:ext uri="{D42A27DB-BD31-4B8C-83A1-F6EECF244321}">
                <p14:modId xmlns:p14="http://schemas.microsoft.com/office/powerpoint/2010/main" val="3554758647"/>
              </p:ext>
            </p:extLst>
          </p:nvPr>
        </p:nvGraphicFramePr>
        <p:xfrm>
          <a:off x="478692" y="2852615"/>
          <a:ext cx="10507662" cy="3712766"/>
        </p:xfrm>
        <a:graphic>
          <a:graphicData uri="http://schemas.openxmlformats.org/drawingml/2006/table">
            <a:tbl>
              <a:tblPr firstRow="1" bandRow="1">
                <a:tableStyleId>{5C22544A-7EE6-4342-B048-85BDC9FD1C3A}</a:tableStyleId>
              </a:tblPr>
              <a:tblGrid>
                <a:gridCol w="3502554">
                  <a:extLst>
                    <a:ext uri="{9D8B030D-6E8A-4147-A177-3AD203B41FA5}">
                      <a16:colId xmlns:a16="http://schemas.microsoft.com/office/drawing/2014/main" val="3569112011"/>
                    </a:ext>
                  </a:extLst>
                </a:gridCol>
                <a:gridCol w="3502554">
                  <a:extLst>
                    <a:ext uri="{9D8B030D-6E8A-4147-A177-3AD203B41FA5}">
                      <a16:colId xmlns:a16="http://schemas.microsoft.com/office/drawing/2014/main" val="480179039"/>
                    </a:ext>
                  </a:extLst>
                </a:gridCol>
                <a:gridCol w="3502554">
                  <a:extLst>
                    <a:ext uri="{9D8B030D-6E8A-4147-A177-3AD203B41FA5}">
                      <a16:colId xmlns:a16="http://schemas.microsoft.com/office/drawing/2014/main" val="3485693853"/>
                    </a:ext>
                  </a:extLst>
                </a:gridCol>
              </a:tblGrid>
              <a:tr h="431160">
                <a:tc>
                  <a:txBody>
                    <a:bodyPr/>
                    <a:lstStyle/>
                    <a:p>
                      <a:r>
                        <a:rPr lang="en-US" dirty="0"/>
                        <a:t>Task List</a:t>
                      </a:r>
                    </a:p>
                  </a:txBody>
                  <a:tcPr/>
                </a:tc>
                <a:tc>
                  <a:txBody>
                    <a:bodyPr/>
                    <a:lstStyle/>
                    <a:p>
                      <a:r>
                        <a:rPr lang="en-US" dirty="0"/>
                        <a:t>Required Time</a:t>
                      </a:r>
                    </a:p>
                  </a:txBody>
                  <a:tcPr/>
                </a:tc>
                <a:tc>
                  <a:txBody>
                    <a:bodyPr/>
                    <a:lstStyle/>
                    <a:p>
                      <a:r>
                        <a:rPr lang="en-US" dirty="0"/>
                        <a:t>Final Date</a:t>
                      </a:r>
                    </a:p>
                  </a:txBody>
                  <a:tcPr/>
                </a:tc>
                <a:extLst>
                  <a:ext uri="{0D108BD9-81ED-4DB2-BD59-A6C34878D82A}">
                    <a16:rowId xmlns:a16="http://schemas.microsoft.com/office/drawing/2014/main" val="3498742227"/>
                  </a:ext>
                </a:extLst>
              </a:tr>
              <a:tr h="431160">
                <a:tc>
                  <a:txBody>
                    <a:bodyPr/>
                    <a:lstStyle/>
                    <a:p>
                      <a:r>
                        <a:rPr lang="en-US" dirty="0"/>
                        <a:t>Project Proposal Presentation</a:t>
                      </a:r>
                    </a:p>
                  </a:txBody>
                  <a:tcPr/>
                </a:tc>
                <a:tc>
                  <a:txBody>
                    <a:bodyPr/>
                    <a:lstStyle/>
                    <a:p>
                      <a:r>
                        <a:rPr lang="en-US" dirty="0"/>
                        <a:t>5 minutes</a:t>
                      </a:r>
                      <a:endParaRPr lang="en-US" dirty="0" err="1"/>
                    </a:p>
                  </a:txBody>
                  <a:tcPr/>
                </a:tc>
                <a:tc>
                  <a:txBody>
                    <a:bodyPr/>
                    <a:lstStyle/>
                    <a:p>
                      <a:r>
                        <a:rPr lang="en-US" dirty="0"/>
                        <a:t>23/01/2023</a:t>
                      </a:r>
                    </a:p>
                  </a:txBody>
                  <a:tcPr/>
                </a:tc>
                <a:extLst>
                  <a:ext uri="{0D108BD9-81ED-4DB2-BD59-A6C34878D82A}">
                    <a16:rowId xmlns:a16="http://schemas.microsoft.com/office/drawing/2014/main" val="3304459539"/>
                  </a:ext>
                </a:extLst>
              </a:tr>
              <a:tr h="431160">
                <a:tc>
                  <a:txBody>
                    <a:bodyPr/>
                    <a:lstStyle/>
                    <a:p>
                      <a:r>
                        <a:rPr lang="en-US" dirty="0"/>
                        <a:t>Electronic Hardware Design</a:t>
                      </a:r>
                    </a:p>
                  </a:txBody>
                  <a:tcPr/>
                </a:tc>
                <a:tc>
                  <a:txBody>
                    <a:bodyPr/>
                    <a:lstStyle/>
                    <a:p>
                      <a:r>
                        <a:rPr lang="en-US" dirty="0"/>
                        <a:t>1 day, </a:t>
                      </a:r>
                      <a:r>
                        <a:rPr lang="en-US" dirty="0" err="1"/>
                        <a:t>approx</a:t>
                      </a:r>
                      <a:r>
                        <a:rPr lang="en-US" dirty="0"/>
                        <a:t> 3 </a:t>
                      </a:r>
                      <a:r>
                        <a:rPr lang="en-US" dirty="0" err="1"/>
                        <a:t>Hrs</a:t>
                      </a:r>
                    </a:p>
                  </a:txBody>
                  <a:tcPr/>
                </a:tc>
                <a:tc>
                  <a:txBody>
                    <a:bodyPr/>
                    <a:lstStyle/>
                    <a:p>
                      <a:endParaRPr lang="en-US"/>
                    </a:p>
                  </a:txBody>
                  <a:tcPr/>
                </a:tc>
                <a:extLst>
                  <a:ext uri="{0D108BD9-81ED-4DB2-BD59-A6C34878D82A}">
                    <a16:rowId xmlns:a16="http://schemas.microsoft.com/office/drawing/2014/main" val="593782358"/>
                  </a:ext>
                </a:extLst>
              </a:tr>
              <a:tr h="431160">
                <a:tc>
                  <a:txBody>
                    <a:bodyPr/>
                    <a:lstStyle/>
                    <a:p>
                      <a:r>
                        <a:rPr lang="en-US" dirty="0"/>
                        <a:t>Microphone circuit</a:t>
                      </a:r>
                    </a:p>
                  </a:txBody>
                  <a:tcPr/>
                </a:tc>
                <a:tc>
                  <a:txBody>
                    <a:bodyPr/>
                    <a:lstStyle/>
                    <a:p>
                      <a:r>
                        <a:rPr lang="en-US" dirty="0"/>
                        <a:t>1 </a:t>
                      </a:r>
                      <a:r>
                        <a:rPr lang="en-US" err="1"/>
                        <a:t>hr</a:t>
                      </a:r>
                    </a:p>
                  </a:txBody>
                  <a:tcPr/>
                </a:tc>
                <a:tc>
                  <a:txBody>
                    <a:bodyPr/>
                    <a:lstStyle/>
                    <a:p>
                      <a:endParaRPr lang="en-US"/>
                    </a:p>
                  </a:txBody>
                  <a:tcPr/>
                </a:tc>
                <a:extLst>
                  <a:ext uri="{0D108BD9-81ED-4DB2-BD59-A6C34878D82A}">
                    <a16:rowId xmlns:a16="http://schemas.microsoft.com/office/drawing/2014/main" val="3855344969"/>
                  </a:ext>
                </a:extLst>
              </a:tr>
              <a:tr h="431160">
                <a:tc>
                  <a:txBody>
                    <a:bodyPr/>
                    <a:lstStyle/>
                    <a:p>
                      <a:r>
                        <a:rPr lang="en-US" dirty="0"/>
                        <a:t>Amplifier circuit</a:t>
                      </a:r>
                    </a:p>
                  </a:txBody>
                  <a:tcPr/>
                </a:tc>
                <a:tc>
                  <a:txBody>
                    <a:bodyPr/>
                    <a:lstStyle/>
                    <a:p>
                      <a:r>
                        <a:rPr lang="en-US" dirty="0"/>
                        <a:t>1 </a:t>
                      </a:r>
                      <a:r>
                        <a:rPr lang="en-US" err="1"/>
                        <a:t>hr</a:t>
                      </a:r>
                    </a:p>
                  </a:txBody>
                  <a:tcPr/>
                </a:tc>
                <a:tc>
                  <a:txBody>
                    <a:bodyPr/>
                    <a:lstStyle/>
                    <a:p>
                      <a:endParaRPr lang="en-US"/>
                    </a:p>
                  </a:txBody>
                  <a:tcPr/>
                </a:tc>
                <a:extLst>
                  <a:ext uri="{0D108BD9-81ED-4DB2-BD59-A6C34878D82A}">
                    <a16:rowId xmlns:a16="http://schemas.microsoft.com/office/drawing/2014/main" val="3197388359"/>
                  </a:ext>
                </a:extLst>
              </a:tr>
              <a:tr h="431160">
                <a:tc>
                  <a:txBody>
                    <a:bodyPr/>
                    <a:lstStyle/>
                    <a:p>
                      <a:r>
                        <a:rPr lang="en-US" dirty="0"/>
                        <a:t>Connecting the circuit</a:t>
                      </a:r>
                    </a:p>
                  </a:txBody>
                  <a:tcPr/>
                </a:tc>
                <a:tc>
                  <a:txBody>
                    <a:bodyPr/>
                    <a:lstStyle/>
                    <a:p>
                      <a:r>
                        <a:rPr lang="en-US" dirty="0"/>
                        <a:t>½ </a:t>
                      </a:r>
                      <a:r>
                        <a:rPr lang="en-US" err="1"/>
                        <a:t>hr</a:t>
                      </a:r>
                    </a:p>
                  </a:txBody>
                  <a:tcPr/>
                </a:tc>
                <a:tc>
                  <a:txBody>
                    <a:bodyPr/>
                    <a:lstStyle/>
                    <a:p>
                      <a:endParaRPr lang="en-US"/>
                    </a:p>
                  </a:txBody>
                  <a:tcPr/>
                </a:tc>
                <a:extLst>
                  <a:ext uri="{0D108BD9-81ED-4DB2-BD59-A6C34878D82A}">
                    <a16:rowId xmlns:a16="http://schemas.microsoft.com/office/drawing/2014/main" val="2319707802"/>
                  </a:ext>
                </a:extLst>
              </a:tr>
              <a:tr h="694646">
                <a:tc>
                  <a:txBody>
                    <a:bodyPr/>
                    <a:lstStyle/>
                    <a:p>
                      <a:r>
                        <a:rPr lang="en-US" dirty="0"/>
                        <a:t>Final Amplification &amp; Mid Evaluations</a:t>
                      </a:r>
                    </a:p>
                  </a:txBody>
                  <a:tcPr/>
                </a:tc>
                <a:tc>
                  <a:txBody>
                    <a:bodyPr/>
                    <a:lstStyle/>
                    <a:p>
                      <a:r>
                        <a:rPr lang="en-US" dirty="0"/>
                        <a:t>1.5 </a:t>
                      </a:r>
                      <a:r>
                        <a:rPr lang="en-US" err="1"/>
                        <a:t>hr</a:t>
                      </a:r>
                    </a:p>
                  </a:txBody>
                  <a:tcPr/>
                </a:tc>
                <a:tc>
                  <a:txBody>
                    <a:bodyPr/>
                    <a:lstStyle/>
                    <a:p>
                      <a:r>
                        <a:rPr lang="en-US" dirty="0"/>
                        <a:t>30/01/2023</a:t>
                      </a:r>
                    </a:p>
                  </a:txBody>
                  <a:tcPr/>
                </a:tc>
                <a:extLst>
                  <a:ext uri="{0D108BD9-81ED-4DB2-BD59-A6C34878D82A}">
                    <a16:rowId xmlns:a16="http://schemas.microsoft.com/office/drawing/2014/main" val="407511407"/>
                  </a:ext>
                </a:extLst>
              </a:tr>
              <a:tr h="431160">
                <a:tc>
                  <a:txBody>
                    <a:bodyPr/>
                    <a:lstStyle/>
                    <a:p>
                      <a:r>
                        <a:rPr lang="en-US" dirty="0"/>
                        <a:t>Final Presentation</a:t>
                      </a:r>
                    </a:p>
                  </a:txBody>
                  <a:tcPr/>
                </a:tc>
                <a:tc>
                  <a:txBody>
                    <a:bodyPr/>
                    <a:lstStyle/>
                    <a:p>
                      <a:endParaRPr lang="en-US"/>
                    </a:p>
                  </a:txBody>
                  <a:tcPr/>
                </a:tc>
                <a:tc>
                  <a:txBody>
                    <a:bodyPr/>
                    <a:lstStyle/>
                    <a:p>
                      <a:r>
                        <a:rPr lang="en-US" dirty="0"/>
                        <a:t>13/02/2023 or before if possible</a:t>
                      </a:r>
                    </a:p>
                  </a:txBody>
                  <a:tcPr/>
                </a:tc>
                <a:extLst>
                  <a:ext uri="{0D108BD9-81ED-4DB2-BD59-A6C34878D82A}">
                    <a16:rowId xmlns:a16="http://schemas.microsoft.com/office/drawing/2014/main" val="4275574396"/>
                  </a:ext>
                </a:extLst>
              </a:tr>
            </a:tbl>
          </a:graphicData>
        </a:graphic>
      </p:graphicFrame>
    </p:spTree>
    <p:extLst>
      <p:ext uri="{BB962C8B-B14F-4D97-AF65-F5344CB8AC3E}">
        <p14:creationId xmlns:p14="http://schemas.microsoft.com/office/powerpoint/2010/main" val="107682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9926-3AC0-CD70-22B4-4045036ACD70}"/>
              </a:ext>
            </a:extLst>
          </p:cNvPr>
          <p:cNvSpPr>
            <a:spLocks noGrp="1"/>
          </p:cNvSpPr>
          <p:nvPr>
            <p:ph type="title"/>
          </p:nvPr>
        </p:nvSpPr>
        <p:spPr/>
        <p:txBody>
          <a:bodyPr/>
          <a:lstStyle/>
          <a:p>
            <a:r>
              <a:rPr lang="en-US" dirty="0"/>
              <a:t>Team Members:-</a:t>
            </a:r>
            <a:br>
              <a:rPr lang="en-US" dirty="0">
                <a:solidFill>
                  <a:schemeClr val="accent1">
                    <a:lumMod val="75000"/>
                  </a:schemeClr>
                </a:solidFill>
              </a:rPr>
            </a:br>
            <a:r>
              <a:rPr lang="en-US" dirty="0">
                <a:solidFill>
                  <a:schemeClr val="accent1">
                    <a:lumMod val="75000"/>
                  </a:schemeClr>
                </a:solidFill>
              </a:rPr>
              <a:t>The Euphoria in Electronics</a:t>
            </a:r>
          </a:p>
        </p:txBody>
      </p:sp>
      <p:sp>
        <p:nvSpPr>
          <p:cNvPr id="3" name="Content Placeholder 2">
            <a:extLst>
              <a:ext uri="{FF2B5EF4-FFF2-40B4-BE49-F238E27FC236}">
                <a16:creationId xmlns:a16="http://schemas.microsoft.com/office/drawing/2014/main" id="{4B584E11-FDC0-01F1-5428-DC75FC7776B5}"/>
              </a:ext>
            </a:extLst>
          </p:cNvPr>
          <p:cNvSpPr>
            <a:spLocks noGrp="1"/>
          </p:cNvSpPr>
          <p:nvPr>
            <p:ph idx="1"/>
          </p:nvPr>
        </p:nvSpPr>
        <p:spPr/>
        <p:txBody>
          <a:bodyPr vert="horz" lIns="91440" tIns="45720" rIns="91440" bIns="45720" rtlCol="0" anchor="t">
            <a:normAutofit/>
          </a:bodyPr>
          <a:lstStyle/>
          <a:p>
            <a:r>
              <a:rPr lang="en-US" sz="4400" dirty="0">
                <a:solidFill>
                  <a:srgbClr val="FF0000"/>
                </a:solidFill>
              </a:rPr>
              <a:t>Kripi Singla(2022102063)</a:t>
            </a:r>
          </a:p>
          <a:p>
            <a:r>
              <a:rPr lang="en-US" sz="4400" dirty="0">
                <a:solidFill>
                  <a:srgbClr val="FF0000"/>
                </a:solidFill>
              </a:rPr>
              <a:t>Janya Gupta(2022102033)</a:t>
            </a:r>
          </a:p>
          <a:p>
            <a:r>
              <a:rPr lang="en-US" sz="4400" dirty="0">
                <a:solidFill>
                  <a:srgbClr val="FF0000"/>
                </a:solidFill>
              </a:rPr>
              <a:t>(Table No. 2)</a:t>
            </a:r>
          </a:p>
        </p:txBody>
      </p:sp>
    </p:spTree>
    <p:extLst>
      <p:ext uri="{BB962C8B-B14F-4D97-AF65-F5344CB8AC3E}">
        <p14:creationId xmlns:p14="http://schemas.microsoft.com/office/powerpoint/2010/main" val="2180446152"/>
      </p:ext>
    </p:extLst>
  </p:cSld>
  <p:clrMapOvr>
    <a:masterClrMapping/>
  </p:clrMapOvr>
</p:sld>
</file>

<file path=ppt/theme/theme1.xml><?xml version="1.0" encoding="utf-8"?>
<a:theme xmlns:a="http://schemas.openxmlformats.org/drawingml/2006/main" name="LevelVTI">
  <a:themeElements>
    <a:clrScheme name="AnalogousFromDarkSeedLeftStep">
      <a:dk1>
        <a:srgbClr val="000000"/>
      </a:dk1>
      <a:lt1>
        <a:srgbClr val="FFFFFF"/>
      </a:lt1>
      <a:dk2>
        <a:srgbClr val="1B2130"/>
      </a:dk2>
      <a:lt2>
        <a:srgbClr val="F0F3F1"/>
      </a:lt2>
      <a:accent1>
        <a:srgbClr val="D937B0"/>
      </a:accent1>
      <a:accent2>
        <a:srgbClr val="AD25C7"/>
      </a:accent2>
      <a:accent3>
        <a:srgbClr val="7B37D9"/>
      </a:accent3>
      <a:accent4>
        <a:srgbClr val="3A3ACC"/>
      </a:accent4>
      <a:accent5>
        <a:srgbClr val="377AD9"/>
      </a:accent5>
      <a:accent6>
        <a:srgbClr val="25ABC7"/>
      </a:accent6>
      <a:hlink>
        <a:srgbClr val="3F5EBF"/>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TotalTime>7</TotalTime>
  <Words>365</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Seaford</vt:lpstr>
      <vt:lpstr>LevelVTI</vt:lpstr>
      <vt:lpstr>Electronic Workshop Project</vt:lpstr>
      <vt:lpstr>PROJECT DESCRIPTION</vt:lpstr>
      <vt:lpstr>COMPONENTS REQUIRED</vt:lpstr>
      <vt:lpstr>PROJECT PROCEDURE</vt:lpstr>
      <vt:lpstr>CIRCUIT DIAGRAM</vt:lpstr>
      <vt:lpstr>Timeline For The Project</vt:lpstr>
      <vt:lpstr>Team Members:- The Euphoria in Electronics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Kripi Singla</cp:lastModifiedBy>
  <cp:revision>370</cp:revision>
  <dcterms:created xsi:type="dcterms:W3CDTF">2023-01-22T16:49:58Z</dcterms:created>
  <dcterms:modified xsi:type="dcterms:W3CDTF">2024-01-02T11:41:28Z</dcterms:modified>
</cp:coreProperties>
</file>