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8" r:id="rId3"/>
    <p:sldId id="269" r:id="rId4"/>
    <p:sldId id="266" r:id="rId5"/>
    <p:sldId id="270" r:id="rId6"/>
    <p:sldId id="267"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6/21/2023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6/21/2023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6/21/2023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r>
              <a:rPr lang="en-US" sz="4000" dirty="0">
                <a:solidFill>
                  <a:schemeClr val="accent2"/>
                </a:solidFill>
                <a:latin typeface="Franklin Gothic Book" panose="020B0503020102020204" pitchFamily="34" charset="0"/>
                <a:cs typeface="Segoe UI" panose="020B0502040204020203" pitchFamily="34" charset="0"/>
              </a:rPr>
              <a:t>PageRank Algorithm for Web Indexing</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Autofit/>
          </a:bodyPr>
          <a:lstStyle/>
          <a:p>
            <a:r>
              <a:rPr lang="en-US" sz="3600" b="1" u="sng" dirty="0">
                <a:latin typeface="Franklin Gothic Book" panose="020B0503020102020204" pitchFamily="34" charset="0"/>
              </a:rPr>
              <a:t>LA PROJECT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          </a:t>
            </a:r>
            <a:br>
              <a:rPr lang="en-US" b="1" dirty="0">
                <a:latin typeface="Segoe UI" panose="020B0502040204020203" pitchFamily="34" charset="0"/>
                <a:cs typeface="Segoe UI" panose="020B0502040204020203" pitchFamily="34" charset="0"/>
              </a:rPr>
            </a:br>
            <a:endParaRPr lang="en-US" dirty="0">
              <a:latin typeface="Franklin Gothic Book" panose="020B0503020102020204"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463766" y="35879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3" name="TextBox 2">
            <a:extLst>
              <a:ext uri="{FF2B5EF4-FFF2-40B4-BE49-F238E27FC236}">
                <a16:creationId xmlns:a16="http://schemas.microsoft.com/office/drawing/2014/main" id="{E8EB4366-F8D7-1893-B366-DDCDBFB87B05}"/>
              </a:ext>
            </a:extLst>
          </p:cNvPr>
          <p:cNvSpPr txBox="1"/>
          <p:nvPr/>
        </p:nvSpPr>
        <p:spPr>
          <a:xfrm>
            <a:off x="1393794" y="358795"/>
            <a:ext cx="10031767" cy="584775"/>
          </a:xfrm>
          <a:prstGeom prst="rect">
            <a:avLst/>
          </a:prstGeom>
          <a:noFill/>
        </p:spPr>
        <p:txBody>
          <a:bodyPr wrap="square" rtlCol="0">
            <a:spAutoFit/>
          </a:bodyPr>
          <a:lstStyle/>
          <a:p>
            <a:pPr algn="ctr"/>
            <a:r>
              <a:rPr lang="en-US" sz="3200" b="1" u="sng" dirty="0"/>
              <a:t>INTRODUCTION</a:t>
            </a:r>
            <a:endParaRPr lang="en-IN" sz="3200" b="1" u="sng" dirty="0"/>
          </a:p>
        </p:txBody>
      </p:sp>
      <p:sp>
        <p:nvSpPr>
          <p:cNvPr id="10" name="TextBox 9">
            <a:extLst>
              <a:ext uri="{FF2B5EF4-FFF2-40B4-BE49-F238E27FC236}">
                <a16:creationId xmlns:a16="http://schemas.microsoft.com/office/drawing/2014/main" id="{88152068-CCCE-C02C-A21E-073479B005D6}"/>
              </a:ext>
            </a:extLst>
          </p:cNvPr>
          <p:cNvSpPr txBox="1"/>
          <p:nvPr/>
        </p:nvSpPr>
        <p:spPr>
          <a:xfrm>
            <a:off x="390617" y="1322773"/>
            <a:ext cx="11301274" cy="2092881"/>
          </a:xfrm>
          <a:prstGeom prst="rect">
            <a:avLst/>
          </a:prstGeom>
          <a:noFill/>
        </p:spPr>
        <p:txBody>
          <a:bodyPr wrap="square" rtlCol="0">
            <a:spAutoFit/>
          </a:bodyPr>
          <a:lstStyle/>
          <a:p>
            <a:r>
              <a:rPr lang="en-US" sz="2800" dirty="0">
                <a:solidFill>
                  <a:schemeClr val="accent1">
                    <a:lumMod val="75000"/>
                  </a:schemeClr>
                </a:solidFill>
              </a:rPr>
              <a:t>Google PageRank is an algorithm developed by Larry Page and Sergey Brin, the founders of Google, to measure the importance and relevance of web pages. It was one of the key factors that contributed to Google’s early success as a search engine.</a:t>
            </a:r>
          </a:p>
          <a:p>
            <a:endParaRPr lang="en-IN" dirty="0"/>
          </a:p>
        </p:txBody>
      </p:sp>
      <p:sp>
        <p:nvSpPr>
          <p:cNvPr id="11" name="TextBox 10">
            <a:extLst>
              <a:ext uri="{FF2B5EF4-FFF2-40B4-BE49-F238E27FC236}">
                <a16:creationId xmlns:a16="http://schemas.microsoft.com/office/drawing/2014/main" id="{8A3D9EF6-270F-BB3B-FDE9-308543C0388A}"/>
              </a:ext>
            </a:extLst>
          </p:cNvPr>
          <p:cNvSpPr txBox="1"/>
          <p:nvPr/>
        </p:nvSpPr>
        <p:spPr>
          <a:xfrm>
            <a:off x="390617" y="3275860"/>
            <a:ext cx="11301274" cy="954107"/>
          </a:xfrm>
          <a:prstGeom prst="rect">
            <a:avLst/>
          </a:prstGeom>
          <a:noFill/>
        </p:spPr>
        <p:txBody>
          <a:bodyPr wrap="square" rtlCol="0">
            <a:spAutoFit/>
          </a:bodyPr>
          <a:lstStyle/>
          <a:p>
            <a:r>
              <a:rPr lang="en-US" sz="2800" b="0" i="0" u="none" strike="noStrike" dirty="0">
                <a:solidFill>
                  <a:schemeClr val="accent2"/>
                </a:solidFill>
                <a:effectLst/>
                <a:latin typeface="Lexend"/>
              </a:rPr>
              <a:t>In essence, PageRank treats a link from one page to another as a vote of confidence or endorsement and this is how it assists in web indexing.</a:t>
            </a:r>
            <a:endParaRPr lang="en-IN" sz="2800" dirty="0">
              <a:solidFill>
                <a:schemeClr val="accent2"/>
              </a:solidFill>
            </a:endParaRPr>
          </a:p>
        </p:txBody>
      </p:sp>
      <p:pic>
        <p:nvPicPr>
          <p:cNvPr id="13" name="Picture 12">
            <a:extLst>
              <a:ext uri="{FF2B5EF4-FFF2-40B4-BE49-F238E27FC236}">
                <a16:creationId xmlns:a16="http://schemas.microsoft.com/office/drawing/2014/main" id="{9AF49D7A-12D5-59D2-DE37-5D848F2BD084}"/>
              </a:ext>
            </a:extLst>
          </p:cNvPr>
          <p:cNvPicPr>
            <a:picLocks noChangeAspect="1"/>
          </p:cNvPicPr>
          <p:nvPr/>
        </p:nvPicPr>
        <p:blipFill>
          <a:blip r:embed="rId3"/>
          <a:stretch>
            <a:fillRect/>
          </a:stretch>
        </p:blipFill>
        <p:spPr>
          <a:xfrm>
            <a:off x="3062287" y="4367814"/>
            <a:ext cx="6067425" cy="2131391"/>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pPr algn="ctr"/>
            <a:r>
              <a:rPr lang="en-US" b="1" u="sng" dirty="0">
                <a:solidFill>
                  <a:schemeClr val="accent6"/>
                </a:solidFill>
              </a:rPr>
              <a:t>How PageRank works?</a:t>
            </a:r>
          </a:p>
        </p:txBody>
      </p:sp>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9" name="TextBox 8">
            <a:extLst>
              <a:ext uri="{FF2B5EF4-FFF2-40B4-BE49-F238E27FC236}">
                <a16:creationId xmlns:a16="http://schemas.microsoft.com/office/drawing/2014/main" id="{B777ADD5-CFDF-C0A2-2135-97CD04804951}"/>
              </a:ext>
            </a:extLst>
          </p:cNvPr>
          <p:cNvSpPr txBox="1"/>
          <p:nvPr/>
        </p:nvSpPr>
        <p:spPr>
          <a:xfrm>
            <a:off x="372862" y="1571348"/>
            <a:ext cx="11407806" cy="2585323"/>
          </a:xfrm>
          <a:prstGeom prst="rect">
            <a:avLst/>
          </a:prstGeom>
          <a:noFill/>
        </p:spPr>
        <p:txBody>
          <a:bodyPr wrap="square" rtlCol="0">
            <a:spAutoFit/>
          </a:bodyPr>
          <a:lstStyle/>
          <a:p>
            <a:r>
              <a:rPr lang="en-US" sz="1800" b="0" i="0" u="none" strike="noStrike" dirty="0">
                <a:solidFill>
                  <a:srgbClr val="434343"/>
                </a:solidFill>
                <a:effectLst/>
                <a:latin typeface="Lexend"/>
              </a:rPr>
              <a:t>The algorithm works by iteratively calculating the PageRank scores for all web pages in a large graph of interconnected pages. Initially, each page is assigned an equal score. In each iteration, the PageRank score of a page is updated based on the scores of the pages that link to it. Pages with higher scores are considered more important and influential.</a:t>
            </a:r>
          </a:p>
          <a:p>
            <a:endParaRPr lang="en-US" dirty="0">
              <a:solidFill>
                <a:srgbClr val="434343"/>
              </a:solidFill>
              <a:latin typeface="Lexend"/>
            </a:endParaRPr>
          </a:p>
          <a:p>
            <a:r>
              <a:rPr lang="en-US" sz="1800" b="0" i="0" u="none" strike="noStrike" dirty="0">
                <a:solidFill>
                  <a:srgbClr val="434343"/>
                </a:solidFill>
                <a:effectLst/>
                <a:latin typeface="Lexend"/>
              </a:rPr>
              <a:t>PageRank also takes into account the concept of "damping factor" or "random surfer model." It assumes that a user randomly clicks on links while browsing the web and incorporates this randomness into the calculation. This helps prevent manipulation and ensures a more accurate representation of a page's importance.</a:t>
            </a:r>
          </a:p>
          <a:p>
            <a:endParaRPr lang="en-US" dirty="0">
              <a:solidFill>
                <a:srgbClr val="434343"/>
              </a:solidFill>
              <a:latin typeface="Lexend"/>
            </a:endParaRPr>
          </a:p>
          <a:p>
            <a:endParaRPr lang="en-IN" dirty="0"/>
          </a:p>
        </p:txBody>
      </p:sp>
      <p:pic>
        <p:nvPicPr>
          <p:cNvPr id="11" name="Picture 10">
            <a:extLst>
              <a:ext uri="{FF2B5EF4-FFF2-40B4-BE49-F238E27FC236}">
                <a16:creationId xmlns:a16="http://schemas.microsoft.com/office/drawing/2014/main" id="{BC1713B2-BCCC-DBF4-13ED-FC5AC6D638B5}"/>
              </a:ext>
            </a:extLst>
          </p:cNvPr>
          <p:cNvPicPr>
            <a:picLocks noChangeAspect="1"/>
          </p:cNvPicPr>
          <p:nvPr/>
        </p:nvPicPr>
        <p:blipFill rotWithShape="1">
          <a:blip r:embed="rId3"/>
          <a:srcRect t="12368"/>
          <a:stretch/>
        </p:blipFill>
        <p:spPr>
          <a:xfrm>
            <a:off x="1714500" y="4156670"/>
            <a:ext cx="8763000" cy="2403927"/>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86869" y="221943"/>
            <a:ext cx="9074708" cy="843378"/>
          </a:xfrm>
        </p:spPr>
        <p:txBody>
          <a:bodyPr anchor="ctr">
            <a:normAutofit/>
          </a:bodyPr>
          <a:lstStyle/>
          <a:p>
            <a:pPr algn="ctr"/>
            <a:r>
              <a:rPr lang="en-US" sz="3600" b="1" u="sng" dirty="0">
                <a:solidFill>
                  <a:schemeClr val="accent6">
                    <a:lumMod val="75000"/>
                  </a:schemeClr>
                </a:solidFill>
                <a:latin typeface="Franklin Gothic Book" panose="020B0503020102020204" pitchFamily="34" charset="0"/>
                <a:cs typeface="Segoe UI" panose="020B0502040204020203" pitchFamily="34" charset="0"/>
              </a:rPr>
              <a:t>Utilization of linear Algebra</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886" y="75016"/>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26129" y="1287262"/>
            <a:ext cx="11319028" cy="5131293"/>
          </a:xfrm>
        </p:spPr>
        <p:txBody>
          <a:bodyPr vert="horz" lIns="91440" tIns="45720" rIns="91440" bIns="45720" rtlCol="0" anchor="t">
            <a:normAutofit/>
          </a:bodyPr>
          <a:lstStyle/>
          <a:p>
            <a:pPr marL="0" indent="0" rtl="0">
              <a:spcBef>
                <a:spcPts val="0"/>
              </a:spcBef>
              <a:spcAft>
                <a:spcPts val="0"/>
              </a:spcAft>
              <a:buNone/>
            </a:pPr>
            <a:r>
              <a:rPr lang="en-US" sz="2000" b="1" i="0" u="sng" strike="noStrike" dirty="0">
                <a:solidFill>
                  <a:schemeClr val="accent6">
                    <a:lumMod val="75000"/>
                  </a:schemeClr>
                </a:solidFill>
                <a:effectLst/>
                <a:latin typeface="Lexend"/>
              </a:rPr>
              <a:t>Matrix representation</a:t>
            </a:r>
            <a:r>
              <a:rPr lang="en-US" sz="2000" b="0" i="0" u="none" strike="noStrike" dirty="0">
                <a:solidFill>
                  <a:schemeClr val="accent6">
                    <a:lumMod val="75000"/>
                  </a:schemeClr>
                </a:solidFill>
                <a:effectLst/>
                <a:latin typeface="Lexend"/>
              </a:rPr>
              <a:t>:</a:t>
            </a:r>
            <a:br>
              <a:rPr lang="en-US" sz="2000" b="0" dirty="0">
                <a:solidFill>
                  <a:schemeClr val="accent6">
                    <a:lumMod val="75000"/>
                  </a:schemeClr>
                </a:solidFill>
                <a:effectLst/>
              </a:rPr>
            </a:br>
            <a:r>
              <a:rPr lang="en-US" sz="2000" b="0" i="0" u="none" strike="noStrike" dirty="0">
                <a:solidFill>
                  <a:schemeClr val="accent6">
                    <a:lumMod val="75000"/>
                  </a:schemeClr>
                </a:solidFill>
                <a:effectLst/>
                <a:latin typeface="Lexend"/>
              </a:rPr>
              <a:t>The web graph can be represented as a directed graph, where web pages are represented as nodes, and the links between them are represented as directed edges. This graph can be transformed into a matrix called the link matrix or transition matrix.</a:t>
            </a:r>
          </a:p>
          <a:p>
            <a:pPr marL="0" indent="0" rtl="0">
              <a:spcBef>
                <a:spcPts val="0"/>
              </a:spcBef>
              <a:spcAft>
                <a:spcPts val="0"/>
              </a:spcAft>
              <a:buNone/>
            </a:pPr>
            <a:r>
              <a:rPr lang="en-US" sz="2000" b="1" u="sng" dirty="0">
                <a:solidFill>
                  <a:schemeClr val="accent6">
                    <a:lumMod val="75000"/>
                  </a:schemeClr>
                </a:solidFill>
                <a:latin typeface="Lexend"/>
                <a:cs typeface="Segoe UI" panose="020B0502040204020203" pitchFamily="34" charset="0"/>
              </a:rPr>
              <a:t>Eigenvector Calculation</a:t>
            </a:r>
          </a:p>
          <a:p>
            <a:pPr marL="0" indent="0">
              <a:spcBef>
                <a:spcPts val="0"/>
              </a:spcBef>
              <a:buNone/>
            </a:pPr>
            <a:r>
              <a:rPr lang="en-US" sz="2000" b="0" i="0" u="none" strike="noStrike" dirty="0">
                <a:solidFill>
                  <a:schemeClr val="accent6">
                    <a:lumMod val="75000"/>
                  </a:schemeClr>
                </a:solidFill>
                <a:effectLst/>
                <a:latin typeface="Segoe UI" panose="020B0502040204020203" pitchFamily="34" charset="0"/>
                <a:cs typeface="Segoe UI" panose="020B0502040204020203" pitchFamily="34" charset="0"/>
              </a:rPr>
              <a:t>The PageRank algorithm involves finding the principal eigenvector of the link matrix. The principal eigenvector         corresponds to the PageRank vector corresponds to the PageRank vector, which contains the PageRank scores of all web pages.</a:t>
            </a:r>
          </a:p>
          <a:p>
            <a:pPr marL="0" indent="0" rtl="0">
              <a:spcBef>
                <a:spcPts val="0"/>
              </a:spcBef>
              <a:spcAft>
                <a:spcPts val="0"/>
              </a:spcAft>
              <a:buNone/>
            </a:pPr>
            <a:r>
              <a:rPr lang="en-US" sz="2000" b="1" i="0" u="sng" strike="noStrike" dirty="0">
                <a:solidFill>
                  <a:schemeClr val="accent6">
                    <a:lumMod val="75000"/>
                  </a:schemeClr>
                </a:solidFill>
                <a:effectLst/>
                <a:latin typeface="Lexend"/>
              </a:rPr>
              <a:t>Random Surfer Model</a:t>
            </a:r>
            <a:br>
              <a:rPr lang="en-US" sz="2000" b="0" dirty="0">
                <a:solidFill>
                  <a:schemeClr val="accent6">
                    <a:lumMod val="75000"/>
                  </a:schemeClr>
                </a:solidFill>
                <a:effectLst/>
              </a:rPr>
            </a:br>
            <a:r>
              <a:rPr lang="en-US" sz="2000" b="0" i="0" u="none" strike="noStrike" dirty="0">
                <a:solidFill>
                  <a:schemeClr val="accent6">
                    <a:lumMod val="75000"/>
                  </a:schemeClr>
                </a:solidFill>
                <a:effectLst/>
                <a:latin typeface="Lexend"/>
              </a:rPr>
              <a:t>The PageRank algorithm incorporates the concept of a random surfer who randomly clicks on links while browsing the web. This is modelled using a damping factor, typically denoted as "d” which determines its probability. The damping factor introduces a Markov chain model.</a:t>
            </a:r>
            <a:br>
              <a:rPr lang="en-US" sz="2000" b="0" dirty="0">
                <a:solidFill>
                  <a:schemeClr val="accent6">
                    <a:lumMod val="75000"/>
                  </a:schemeClr>
                </a:solidFill>
                <a:effectLst/>
              </a:rPr>
            </a:br>
            <a:r>
              <a:rPr lang="en-US" sz="2000" b="1" i="0" u="sng" strike="noStrike" dirty="0">
                <a:solidFill>
                  <a:schemeClr val="accent6">
                    <a:lumMod val="75000"/>
                  </a:schemeClr>
                </a:solidFill>
                <a:effectLst/>
                <a:latin typeface="Lexend"/>
              </a:rPr>
              <a:t>Solving Linear Equations</a:t>
            </a:r>
            <a:r>
              <a:rPr lang="en-US" sz="2000" b="0" i="0" u="none" strike="noStrike" dirty="0">
                <a:solidFill>
                  <a:schemeClr val="accent6">
                    <a:lumMod val="75000"/>
                  </a:schemeClr>
                </a:solidFill>
                <a:effectLst/>
                <a:latin typeface="Lexend"/>
              </a:rPr>
              <a:t>: </a:t>
            </a:r>
            <a:br>
              <a:rPr lang="en-US" sz="2000" b="0" dirty="0">
                <a:solidFill>
                  <a:schemeClr val="accent6">
                    <a:lumMod val="75000"/>
                  </a:schemeClr>
                </a:solidFill>
                <a:effectLst/>
              </a:rPr>
            </a:br>
            <a:r>
              <a:rPr lang="en-US" sz="2000" b="0" i="0" u="none" strike="noStrike" dirty="0">
                <a:solidFill>
                  <a:schemeClr val="accent6">
                    <a:lumMod val="75000"/>
                  </a:schemeClr>
                </a:solidFill>
                <a:effectLst/>
                <a:latin typeface="Lexend"/>
              </a:rPr>
              <a:t>The PageRank algorithm involves solving a system of linear equations to calculate the PageRank scores. The algorithm iteratively updates the PageRank scores until convergence is reached, providing a ranking of web pages that reflects their relative importance in the network.</a:t>
            </a:r>
            <a:endParaRPr lang="en-US" sz="2000" b="0" dirty="0">
              <a:solidFill>
                <a:schemeClr val="accent6">
                  <a:lumMod val="75000"/>
                </a:schemeClr>
              </a:solidFill>
              <a:effectLst/>
            </a:endParaRPr>
          </a:p>
          <a:p>
            <a:pPr marL="0" indent="0">
              <a:buNone/>
            </a:pPr>
            <a:endParaRPr lang="en-US" sz="2000" b="0" i="0" u="none" strike="noStrike" dirty="0">
              <a:solidFill>
                <a:schemeClr val="accent6">
                  <a:lumMod val="75000"/>
                </a:schemeClr>
              </a:solidFill>
              <a:effectLst/>
              <a:latin typeface="Segoe UI" panose="020B0502040204020203" pitchFamily="34" charset="0"/>
              <a:cs typeface="Segoe UI" panose="020B0502040204020203" pitchFamily="34" charset="0"/>
            </a:endParaRPr>
          </a:p>
          <a:p>
            <a:pPr rtl="0">
              <a:spcBef>
                <a:spcPts val="0"/>
              </a:spcBef>
              <a:spcAft>
                <a:spcPts val="0"/>
              </a:spcAft>
            </a:pPr>
            <a:endParaRPr lang="en-US" sz="1400" b="0" dirty="0">
              <a:effectLst/>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988598" y="514905"/>
            <a:ext cx="9694416" cy="755046"/>
          </a:xfrm>
        </p:spPr>
        <p:txBody>
          <a:bodyPr anchor="ctr">
            <a:normAutofit/>
          </a:bodyPr>
          <a:lstStyle/>
          <a:p>
            <a:pPr algn="ctr"/>
            <a:r>
              <a:rPr lang="en-US" u="sng" dirty="0">
                <a:solidFill>
                  <a:schemeClr val="accent6">
                    <a:lumMod val="75000"/>
                  </a:schemeClr>
                </a:solidFill>
                <a:latin typeface="Franklin Gothic Book" panose="020B0503020102020204" pitchFamily="34" charset="0"/>
                <a:cs typeface="Segoe UI" panose="020B0502040204020203" pitchFamily="34" charset="0"/>
              </a:rPr>
              <a:t>State of the Art Literature</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172671"/>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559294" y="1571383"/>
            <a:ext cx="10901778" cy="4705130"/>
          </a:xfrm>
        </p:spPr>
        <p:txBody>
          <a:bodyPr vert="horz" lIns="91440" tIns="45720" rIns="91440" bIns="45720" rtlCol="0" anchor="t">
            <a:normAutofit lnSpcReduction="10000"/>
          </a:bodyPr>
          <a:lstStyle/>
          <a:p>
            <a:pPr marL="0" indent="0">
              <a:buNone/>
            </a:pPr>
            <a:r>
              <a:rPr lang="en-US" sz="2000" dirty="0">
                <a:solidFill>
                  <a:schemeClr val="accent1">
                    <a:lumMod val="75000"/>
                  </a:schemeClr>
                </a:solidFill>
                <a:latin typeface="Lexend"/>
                <a:cs typeface="Segoe UI" panose="020B0502040204020203" pitchFamily="34" charset="0"/>
              </a:rPr>
              <a:t>In our project, we focused majorly on two research papers which were </a:t>
            </a:r>
          </a:p>
          <a:p>
            <a:r>
              <a:rPr lang="en-US" sz="2000" dirty="0">
                <a:solidFill>
                  <a:schemeClr val="accent1">
                    <a:lumMod val="75000"/>
                  </a:schemeClr>
                </a:solidFill>
                <a:latin typeface="Lexend"/>
                <a:cs typeface="Segoe UI" panose="020B0502040204020203" pitchFamily="34" charset="0"/>
              </a:rPr>
              <a:t>GeneRank</a:t>
            </a:r>
          </a:p>
          <a:p>
            <a:r>
              <a:rPr lang="en-US" sz="2000" dirty="0">
                <a:solidFill>
                  <a:schemeClr val="accent1">
                    <a:lumMod val="75000"/>
                  </a:schemeClr>
                </a:solidFill>
                <a:latin typeface="Lexend"/>
                <a:cs typeface="Segoe UI" panose="020B0502040204020203" pitchFamily="34" charset="0"/>
              </a:rPr>
              <a:t>Systemic Risk Measure</a:t>
            </a:r>
          </a:p>
          <a:p>
            <a:pPr marL="0" indent="0">
              <a:buNone/>
            </a:pPr>
            <a:r>
              <a:rPr lang="en-US" sz="2000" dirty="0">
                <a:solidFill>
                  <a:schemeClr val="accent1">
                    <a:lumMod val="75000"/>
                  </a:schemeClr>
                </a:solidFill>
                <a:latin typeface="Lexend"/>
                <a:cs typeface="Segoe UI" panose="020B0502040204020203" pitchFamily="34" charset="0"/>
              </a:rPr>
              <a:t>Both of the research papers reflected the versatility of the PageRank Algorithm and how it can be implemented across various fields and produce important results.</a:t>
            </a:r>
          </a:p>
          <a:p>
            <a:pPr marL="0" indent="0">
              <a:buNone/>
            </a:pPr>
            <a:r>
              <a:rPr lang="en-US" sz="2000" dirty="0">
                <a:solidFill>
                  <a:schemeClr val="accent1">
                    <a:lumMod val="75000"/>
                  </a:schemeClr>
                </a:solidFill>
                <a:latin typeface="Lexend"/>
                <a:cs typeface="Segoe UI" panose="020B0502040204020203" pitchFamily="34" charset="0"/>
              </a:rPr>
              <a:t>Here’s a brief summary:-</a:t>
            </a:r>
          </a:p>
          <a:p>
            <a:pPr marL="0" indent="0">
              <a:buNone/>
            </a:pPr>
            <a:r>
              <a:rPr lang="en-US" sz="1800" b="0" i="0" u="none" strike="noStrike" dirty="0">
                <a:solidFill>
                  <a:srgbClr val="434343"/>
                </a:solidFill>
                <a:effectLst/>
                <a:latin typeface="Lexend"/>
              </a:rPr>
              <a:t>The ‘Gene Rank’ research paper published in 2022 provides deep insight as to how we can tweak the PageRank Algorithm to generate prioritized gene lists by exploiting biological information</a:t>
            </a:r>
            <a:endParaRPr lang="en-US" sz="2000" b="0" i="0" u="none" strike="noStrike" dirty="0">
              <a:solidFill>
                <a:srgbClr val="434343"/>
              </a:solidFill>
              <a:effectLst/>
              <a:latin typeface="Lexend"/>
              <a:cs typeface="Segoe UI" panose="020B0502040204020203" pitchFamily="34" charset="0"/>
            </a:endParaRPr>
          </a:p>
          <a:p>
            <a:pPr marL="0" indent="0" rtl="0">
              <a:spcBef>
                <a:spcPts val="0"/>
              </a:spcBef>
              <a:spcAft>
                <a:spcPts val="0"/>
              </a:spcAft>
              <a:buNone/>
            </a:pPr>
            <a:r>
              <a:rPr lang="en-US" sz="1800" b="0" i="0" u="none" strike="noStrike" dirty="0">
                <a:solidFill>
                  <a:srgbClr val="434343"/>
                </a:solidFill>
                <a:effectLst/>
                <a:latin typeface="Lexend"/>
              </a:rPr>
              <a:t>The “too central to fail” systemic measure uses the PageRank Algorithm to assess the potential impact of the failure of a specific entity within a networked system. It’s a link analysis algorithm that assigns importance scores to web pages based on their connectivity and incoming links. To apply the PageRank algorithm to measure systemic risk, we need to represent the interconnectedness of entities within a system as a network. Each entity is represented as a node, and the relationships or connections between entities are represented as edges. The strength of the connections can be based on factors such as financial interdependencies, operational dependencies, or other relevant measures.</a:t>
            </a:r>
            <a:br>
              <a:rPr lang="en-US" sz="1400" dirty="0">
                <a:latin typeface="Lexend"/>
              </a:rPr>
            </a:br>
            <a:endParaRPr lang="en-US" sz="2000" dirty="0">
              <a:latin typeface="Lexend"/>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363985"/>
            <a:ext cx="6948930" cy="861133"/>
          </a:xfrm>
        </p:spPr>
        <p:txBody>
          <a:bodyPr anchor="ctr">
            <a:normAutofit/>
          </a:bodyPr>
          <a:lstStyle/>
          <a:p>
            <a:pPr algn="ctr"/>
            <a:r>
              <a:rPr lang="en-US" dirty="0">
                <a:solidFill>
                  <a:schemeClr val="accent2"/>
                </a:solidFill>
                <a:latin typeface="Franklin Gothic Book" panose="020B0503020102020204" pitchFamily="34" charset="0"/>
                <a:cs typeface="Segoe UI" panose="020B0502040204020203" pitchFamily="34" charset="0"/>
              </a:rPr>
              <a:t>GeneRank</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168063"/>
            <a:ext cx="1527107" cy="1296548"/>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325242" y="1340528"/>
            <a:ext cx="11541515" cy="5024761"/>
          </a:xfrm>
        </p:spPr>
        <p:txBody>
          <a:bodyPr vert="horz" lIns="91440" tIns="45720" rIns="91440" bIns="45720" rtlCol="0" anchor="t">
            <a:normAutofit/>
          </a:bodyPr>
          <a:lstStyle/>
          <a:p>
            <a:pPr marL="0" indent="0" rtl="0">
              <a:spcBef>
                <a:spcPts val="0"/>
              </a:spcBef>
              <a:spcAft>
                <a:spcPts val="0"/>
              </a:spcAft>
              <a:buNone/>
            </a:pPr>
            <a:r>
              <a:rPr lang="en-US" sz="1800" b="0" i="0" u="none" strike="noStrike" dirty="0">
                <a:solidFill>
                  <a:schemeClr val="accent1"/>
                </a:solidFill>
                <a:effectLst/>
                <a:latin typeface="Arial" panose="020B0604020202020204" pitchFamily="34" charset="0"/>
              </a:rPr>
              <a:t>While PageRank uses hyperlinks between web pages, Gene Rank combines the expression measurements with external information, such as functional annotations, protein interaction data or previous experimental results.</a:t>
            </a:r>
            <a:br>
              <a:rPr lang="en-US" sz="1400" b="0" dirty="0">
                <a:solidFill>
                  <a:schemeClr val="accent1"/>
                </a:solidFill>
                <a:effectLst/>
              </a:rPr>
            </a:br>
            <a:r>
              <a:rPr lang="en-US" sz="1800" b="0" i="0" u="none" strike="noStrike" dirty="0">
                <a:solidFill>
                  <a:schemeClr val="accent1"/>
                </a:solidFill>
                <a:effectLst/>
                <a:latin typeface="Arial" panose="020B0604020202020204" pitchFamily="34" charset="0"/>
              </a:rPr>
              <a:t>The PageRank algorithm, used by the successful search engine Google, is based on the premise that a web page should be highly ranked if other highly ranked pages contain hyperlinks to it.</a:t>
            </a:r>
            <a:endParaRPr lang="en-US" sz="1400" b="0" dirty="0">
              <a:solidFill>
                <a:schemeClr val="accent1"/>
              </a:solidFill>
              <a:effectLst/>
            </a:endParaRPr>
          </a:p>
          <a:p>
            <a:pPr marL="0" indent="0" rtl="0">
              <a:spcBef>
                <a:spcPts val="0"/>
              </a:spcBef>
              <a:spcAft>
                <a:spcPts val="0"/>
              </a:spcAft>
              <a:buNone/>
            </a:pPr>
            <a:r>
              <a:rPr lang="en-US" sz="1800" b="0" i="0" u="none" strike="noStrike" dirty="0">
                <a:solidFill>
                  <a:schemeClr val="accent1"/>
                </a:solidFill>
                <a:effectLst/>
                <a:latin typeface="Arial" panose="020B0604020202020204" pitchFamily="34" charset="0"/>
              </a:rPr>
              <a:t>This idea naturally extends to analyzing the results of a microarray experiment, where we would like a gene to be highly ranked if it is linked to other highly ranked genes, even if its own position is lower. We can think of this as the "vote of confidence" principle.</a:t>
            </a:r>
          </a:p>
          <a:p>
            <a:pPr marL="0" indent="0" rtl="0">
              <a:spcBef>
                <a:spcPts val="0"/>
              </a:spcBef>
              <a:spcAft>
                <a:spcPts val="0"/>
              </a:spcAft>
              <a:buNone/>
            </a:pPr>
            <a:br>
              <a:rPr lang="en-US" sz="1400" dirty="0"/>
            </a:br>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71EBB148-40E5-388E-6F83-662439E7E6CE}"/>
              </a:ext>
            </a:extLst>
          </p:cNvPr>
          <p:cNvPicPr>
            <a:picLocks noChangeAspect="1"/>
          </p:cNvPicPr>
          <p:nvPr/>
        </p:nvPicPr>
        <p:blipFill>
          <a:blip r:embed="rId6"/>
          <a:stretch>
            <a:fillRect/>
          </a:stretch>
        </p:blipFill>
        <p:spPr>
          <a:xfrm>
            <a:off x="625058" y="3293616"/>
            <a:ext cx="2562025" cy="1500326"/>
          </a:xfrm>
          <a:prstGeom prst="rect">
            <a:avLst/>
          </a:prstGeom>
        </p:spPr>
      </p:pic>
      <p:sp>
        <p:nvSpPr>
          <p:cNvPr id="7" name="TextBox 6">
            <a:extLst>
              <a:ext uri="{FF2B5EF4-FFF2-40B4-BE49-F238E27FC236}">
                <a16:creationId xmlns:a16="http://schemas.microsoft.com/office/drawing/2014/main" id="{BE70652E-EAA6-1E70-FF4F-16C9946B7215}"/>
              </a:ext>
            </a:extLst>
          </p:cNvPr>
          <p:cNvSpPr txBox="1"/>
          <p:nvPr/>
        </p:nvSpPr>
        <p:spPr>
          <a:xfrm>
            <a:off x="4251982" y="3304713"/>
            <a:ext cx="7448366" cy="3293209"/>
          </a:xfrm>
          <a:prstGeom prst="rect">
            <a:avLst/>
          </a:prstGeom>
          <a:noFill/>
        </p:spPr>
        <p:txBody>
          <a:bodyPr wrap="square" rtlCol="0">
            <a:spAutoFit/>
          </a:bodyPr>
          <a:lstStyle/>
          <a:p>
            <a:r>
              <a:rPr lang="en-US" sz="1600" b="0" i="0" u="none" strike="noStrike" dirty="0">
                <a:solidFill>
                  <a:schemeClr val="accent6">
                    <a:lumMod val="75000"/>
                  </a:schemeClr>
                </a:solidFill>
                <a:effectLst/>
                <a:latin typeface="Arial" panose="020B0604020202020204" pitchFamily="34" charset="0"/>
              </a:rPr>
              <a:t>The algorithm views the web as a directed graph G(V, E), where the N nodes V are the web pages and the edges E represent the links between pages. This information can be stored in an adjacency matrix, W ∈ R^N × N, where w </a:t>
            </a:r>
            <a:r>
              <a:rPr lang="en-US" sz="1600" b="0" i="0" u="none" strike="noStrike" dirty="0" err="1">
                <a:solidFill>
                  <a:schemeClr val="accent6">
                    <a:lumMod val="75000"/>
                  </a:schemeClr>
                </a:solidFill>
                <a:effectLst/>
                <a:latin typeface="Arial" panose="020B0604020202020204" pitchFamily="34" charset="0"/>
              </a:rPr>
              <a:t>ij</a:t>
            </a:r>
            <a:r>
              <a:rPr lang="en-US" sz="1600" b="0" i="0" u="none" strike="noStrike" dirty="0">
                <a:solidFill>
                  <a:schemeClr val="accent6">
                    <a:lumMod val="75000"/>
                  </a:schemeClr>
                </a:solidFill>
                <a:effectLst/>
                <a:latin typeface="Arial" panose="020B0604020202020204" pitchFamily="34" charset="0"/>
              </a:rPr>
              <a:t> = 1 if there is a link from page </a:t>
            </a:r>
            <a:r>
              <a:rPr lang="en-US" sz="1600" b="0" i="0" u="none" strike="noStrike" dirty="0" err="1">
                <a:solidFill>
                  <a:schemeClr val="accent6">
                    <a:lumMod val="75000"/>
                  </a:schemeClr>
                </a:solidFill>
                <a:effectLst/>
                <a:latin typeface="Arial" panose="020B0604020202020204" pitchFamily="34" charset="0"/>
              </a:rPr>
              <a:t>i</a:t>
            </a:r>
            <a:r>
              <a:rPr lang="en-US" sz="1600" b="0" i="0" u="none" strike="noStrike" dirty="0">
                <a:solidFill>
                  <a:schemeClr val="accent6">
                    <a:lumMod val="75000"/>
                  </a:schemeClr>
                </a:solidFill>
                <a:effectLst/>
                <a:latin typeface="Arial" panose="020B0604020202020204" pitchFamily="34" charset="0"/>
              </a:rPr>
              <a:t> to page j and w </a:t>
            </a:r>
            <a:r>
              <a:rPr lang="en-US" sz="1600" b="0" i="0" u="none" strike="noStrike" dirty="0" err="1">
                <a:solidFill>
                  <a:schemeClr val="accent6">
                    <a:lumMod val="75000"/>
                  </a:schemeClr>
                </a:solidFill>
                <a:effectLst/>
                <a:latin typeface="Arial" panose="020B0604020202020204" pitchFamily="34" charset="0"/>
              </a:rPr>
              <a:t>ij</a:t>
            </a:r>
            <a:r>
              <a:rPr lang="en-US" sz="1600" b="0" i="0" u="none" strike="noStrike" dirty="0">
                <a:solidFill>
                  <a:schemeClr val="accent6">
                    <a:lumMod val="75000"/>
                  </a:schemeClr>
                </a:solidFill>
                <a:effectLst/>
                <a:latin typeface="Arial" panose="020B0604020202020204" pitchFamily="34" charset="0"/>
              </a:rPr>
              <a:t> = 0 otherwise.</a:t>
            </a:r>
          </a:p>
          <a:p>
            <a:pPr rtl="0">
              <a:spcBef>
                <a:spcPts val="0"/>
              </a:spcBef>
              <a:spcAft>
                <a:spcPts val="0"/>
              </a:spcAft>
            </a:pPr>
            <a:r>
              <a:rPr lang="en-US" sz="1600" b="0" i="0" u="none" strike="noStrike" dirty="0">
                <a:solidFill>
                  <a:schemeClr val="accent6">
                    <a:lumMod val="75000"/>
                  </a:schemeClr>
                </a:solidFill>
                <a:effectLst/>
                <a:latin typeface="Arial" panose="020B0604020202020204" pitchFamily="34" charset="0"/>
              </a:rPr>
              <a:t>d= 0.85 is the value which is used by google.</a:t>
            </a:r>
            <a:endParaRPr lang="en-US" sz="1600" b="0" dirty="0">
              <a:solidFill>
                <a:schemeClr val="accent6">
                  <a:lumMod val="75000"/>
                </a:schemeClr>
              </a:solidFill>
              <a:effectLst/>
            </a:endParaRPr>
          </a:p>
          <a:p>
            <a:pPr rtl="0">
              <a:spcBef>
                <a:spcPts val="0"/>
              </a:spcBef>
              <a:spcAft>
                <a:spcPts val="0"/>
              </a:spcAft>
            </a:pPr>
            <a:r>
              <a:rPr lang="en-US" sz="1600" b="0" i="0" u="none" strike="noStrike" dirty="0">
                <a:solidFill>
                  <a:schemeClr val="accent6">
                    <a:lumMod val="75000"/>
                  </a:schemeClr>
                </a:solidFill>
                <a:effectLst/>
                <a:latin typeface="Arial" panose="020B0604020202020204" pitchFamily="34" charset="0"/>
              </a:rPr>
              <a:t>From the above formula, it is clear that the rank of a page depends on the rank of all pages that are linked to it.</a:t>
            </a:r>
            <a:endParaRPr lang="en-US" sz="1600" b="0" dirty="0">
              <a:solidFill>
                <a:schemeClr val="accent6">
                  <a:lumMod val="75000"/>
                </a:schemeClr>
              </a:solidFill>
              <a:effectLst/>
            </a:endParaRPr>
          </a:p>
          <a:p>
            <a:pPr rtl="0">
              <a:spcBef>
                <a:spcPts val="0"/>
              </a:spcBef>
              <a:spcAft>
                <a:spcPts val="0"/>
              </a:spcAft>
            </a:pPr>
            <a:r>
              <a:rPr lang="en-US" sz="1600" b="0" i="0" u="none" strike="noStrike" dirty="0">
                <a:solidFill>
                  <a:schemeClr val="accent6">
                    <a:lumMod val="75000"/>
                  </a:schemeClr>
                </a:solidFill>
                <a:effectLst/>
                <a:latin typeface="Arial" panose="020B0604020202020204" pitchFamily="34" charset="0"/>
              </a:rPr>
              <a:t>Multiplying by 1/</a:t>
            </a:r>
            <a:r>
              <a:rPr lang="en-US" sz="1600" b="0" i="0" u="none" strike="noStrike" dirty="0" err="1">
                <a:solidFill>
                  <a:schemeClr val="accent6">
                    <a:lumMod val="75000"/>
                  </a:schemeClr>
                </a:solidFill>
                <a:effectLst/>
                <a:latin typeface="Arial" panose="020B0604020202020204" pitchFamily="34" charset="0"/>
              </a:rPr>
              <a:t>degi</a:t>
            </a:r>
            <a:r>
              <a:rPr lang="en-US" sz="1600" b="0" i="0" u="none" strike="noStrike" dirty="0">
                <a:solidFill>
                  <a:schemeClr val="accent6">
                    <a:lumMod val="75000"/>
                  </a:schemeClr>
                </a:solidFill>
                <a:effectLst/>
                <a:latin typeface="Arial" panose="020B0604020202020204" pitchFamily="34" charset="0"/>
              </a:rPr>
              <a:t> ensures that each page has equal influence in the voting procedure.</a:t>
            </a:r>
            <a:endParaRPr lang="en-US" sz="1600" b="0" dirty="0">
              <a:solidFill>
                <a:schemeClr val="accent6">
                  <a:lumMod val="75000"/>
                </a:schemeClr>
              </a:solidFill>
              <a:effectLst/>
            </a:endParaRPr>
          </a:p>
          <a:p>
            <a:pPr rtl="0">
              <a:spcBef>
                <a:spcPts val="0"/>
              </a:spcBef>
              <a:spcAft>
                <a:spcPts val="0"/>
              </a:spcAft>
            </a:pPr>
            <a:r>
              <a:rPr lang="en-US" sz="1600" b="0" i="0" u="none" strike="noStrike" dirty="0">
                <a:solidFill>
                  <a:schemeClr val="accent6">
                    <a:lumMod val="75000"/>
                  </a:schemeClr>
                </a:solidFill>
                <a:effectLst/>
                <a:latin typeface="Arial" panose="020B0604020202020204" pitchFamily="34" charset="0"/>
              </a:rPr>
              <a:t>Each page gets a rank of 1 - d automatically and also gets d times the votes given by other pages.</a:t>
            </a:r>
            <a:endParaRPr lang="en-US" sz="1600" b="0" dirty="0">
              <a:solidFill>
                <a:schemeClr val="accent6">
                  <a:lumMod val="75000"/>
                </a:schemeClr>
              </a:solidFill>
              <a:effectLst/>
            </a:endParaRPr>
          </a:p>
          <a:p>
            <a:br>
              <a:rPr lang="en-US" sz="1600" dirty="0"/>
            </a:br>
            <a:endParaRPr lang="en-IN" sz="1600" dirty="0"/>
          </a:p>
        </p:txBody>
      </p:sp>
      <p:pic>
        <p:nvPicPr>
          <p:cNvPr id="10" name="Picture 9">
            <a:extLst>
              <a:ext uri="{FF2B5EF4-FFF2-40B4-BE49-F238E27FC236}">
                <a16:creationId xmlns:a16="http://schemas.microsoft.com/office/drawing/2014/main" id="{CC543BC1-C00D-3F56-AB44-FEE49047345F}"/>
              </a:ext>
            </a:extLst>
          </p:cNvPr>
          <p:cNvPicPr>
            <a:picLocks noChangeAspect="1"/>
          </p:cNvPicPr>
          <p:nvPr/>
        </p:nvPicPr>
        <p:blipFill>
          <a:blip r:embed="rId7"/>
          <a:stretch>
            <a:fillRect/>
          </a:stretch>
        </p:blipFill>
        <p:spPr>
          <a:xfrm>
            <a:off x="257266" y="5047942"/>
            <a:ext cx="3790950" cy="825623"/>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2" y="381740"/>
            <a:ext cx="9242273" cy="870011"/>
          </a:xfrm>
        </p:spPr>
        <p:txBody>
          <a:bodyPr anchor="ctr">
            <a:normAutofit/>
          </a:bodyPr>
          <a:lstStyle/>
          <a:p>
            <a:pPr algn="ctr"/>
            <a:r>
              <a:rPr lang="en-US" b="1" u="sng" dirty="0">
                <a:solidFill>
                  <a:schemeClr val="accent5">
                    <a:lumMod val="75000"/>
                  </a:schemeClr>
                </a:solidFill>
                <a:latin typeface="Franklin Gothic Book" panose="020B0503020102020204" pitchFamily="34" charset="0"/>
                <a:cs typeface="Segoe UI" panose="020B0502040204020203" pitchFamily="34" charset="0"/>
              </a:rPr>
              <a:t>Systemic Risk Measure</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76" y="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325242" y="1411549"/>
            <a:ext cx="11082563" cy="4918229"/>
          </a:xfrm>
        </p:spPr>
        <p:txBody>
          <a:bodyPr vert="horz" lIns="91440" tIns="45720" rIns="91440" bIns="45720" rtlCol="0" anchor="t">
            <a:normAutofit/>
          </a:bodyPr>
          <a:lstStyle/>
          <a:p>
            <a:pPr marL="0" indent="0">
              <a:buNone/>
            </a:pPr>
            <a:r>
              <a:rPr lang="en-US" sz="2000" dirty="0"/>
              <a:t>Systemic Risk Measure is basically  based on the fact that if institutions, deeply connected to many other institutions, have to face a loss then the connected institutions have to face a great loss too.</a:t>
            </a:r>
          </a:p>
          <a:p>
            <a:pPr marL="0" indent="0">
              <a:buNone/>
            </a:pPr>
            <a:r>
              <a:rPr lang="en-US" sz="2000" dirty="0"/>
              <a:t> The "Too Central to Fail" (TCF) systemic risk measure using the PageRank algorithm is a method to assess the potential impact of the failure of a specific entity within a networked system.</a:t>
            </a:r>
          </a:p>
          <a:p>
            <a:pPr marL="0" indent="0">
              <a:buNone/>
            </a:pPr>
            <a:r>
              <a:rPr lang="en-US" sz="2000" dirty="0"/>
              <a:t>To apply the PageRank algorithm to measure systemic risk, we need to represent the interconnectedness of entities within a system as a network. Each entity is represented as a node, and the relationships or connections between entities are represented as edges. The strength of the connections can be based on factors such as financial interdependencies, operational dependencies, or other relevant measures.</a:t>
            </a:r>
          </a:p>
          <a:p>
            <a:pPr marL="0" indent="0">
              <a:buNone/>
            </a:pPr>
            <a:r>
              <a:rPr lang="en-US" sz="2000" dirty="0"/>
              <a:t>By applying the PageRank algorithm to the network representing the interconnectedness of entities, the TCF systemic risk measure provides a quantitative assessment of the potential systemic risk associated with each entity. This measure can help policymakers, regulators, and financial institutions in identifying and addressing the risks posed by highly interconnected entities within a system.</a:t>
            </a:r>
            <a:endParaRPr lang="en-US" sz="1800" dirty="0">
              <a:latin typeface="Segoe UI" panose="020B0502040204020203" pitchFamily="34" charset="0"/>
              <a:cs typeface="Segoe UI" panose="020B0502040204020203" pitchFamily="34" charset="0"/>
            </a:endParaRPr>
          </a:p>
          <a:p>
            <a:pPr marL="0" indent="0">
              <a:buNone/>
            </a:pPr>
            <a:r>
              <a:rPr lang="en-US" sz="1800" dirty="0">
                <a:latin typeface="Segoe UI" panose="020B0502040204020203" pitchFamily="34" charset="0"/>
                <a:cs typeface="Segoe UI" panose="020B0502040204020203" pitchFamily="34" charset="0"/>
              </a:rPr>
              <a:t>The basic steps followed are similar to the PageRank Algorithm, which involves defining the network, assigning initial scores, iterative computation, convergence of the results and the final calculation of the TCF measure.</a:t>
            </a:r>
            <a:endParaRPr lang="en-US" sz="2000" dirty="0"/>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102</TotalTime>
  <Words>2449</Words>
  <Application>Microsoft Office PowerPoint</Application>
  <PresentationFormat>Widescreen</PresentationFormat>
  <Paragraphs>115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Franklin Gothic Book</vt:lpstr>
      <vt:lpstr>Lexend</vt:lpstr>
      <vt:lpstr>Segoe UI</vt:lpstr>
      <vt:lpstr>Office Theme</vt:lpstr>
      <vt:lpstr>PageRank Algorithm for Web Indexing</vt:lpstr>
      <vt:lpstr>           </vt:lpstr>
      <vt:lpstr>How PageRank works?</vt:lpstr>
      <vt:lpstr>Utilization of linear Algebra</vt:lpstr>
      <vt:lpstr>State of the Art Literature</vt:lpstr>
      <vt:lpstr>GeneRank</vt:lpstr>
      <vt:lpstr>Systemic Risk Measure</vt:lpstr>
      <vt:lpstr>Present Your Research</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Algorithm for Web Indexing</dc:title>
  <dc:creator>kripisingla@outlook.com</dc:creator>
  <cp:lastModifiedBy>kripisingla@outlook.com</cp:lastModifiedBy>
  <cp:revision>1</cp:revision>
  <dcterms:created xsi:type="dcterms:W3CDTF">2023-06-21T10:04:09Z</dcterms:created>
  <dcterms:modified xsi:type="dcterms:W3CDTF">2023-06-21T11:46:25Z</dcterms:modified>
</cp:coreProperties>
</file>