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8" r:id="rId3"/>
    <p:sldId id="269" r:id="rId4"/>
    <p:sldId id="266" r:id="rId5"/>
    <p:sldId id="270" r:id="rId6"/>
    <p:sldId id="267" r:id="rId7"/>
    <p:sldId id="263" r:id="rId8"/>
    <p:sldId id="271" r:id="rId9"/>
    <p:sldId id="262" r:id="rId10"/>
    <p:sldId id="27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6/20/2023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6/20/2023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6/20/2023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jpe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jpe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r>
              <a:rPr lang="en-US" sz="4400" dirty="0">
                <a:latin typeface="Franklin Gothic Book" panose="020B0503020102020204" pitchFamily="34" charset="0"/>
                <a:cs typeface="Segoe UI" panose="020B0502040204020203" pitchFamily="34" charset="0"/>
              </a:rPr>
              <a:t>AEC PROJECT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r>
              <a:rPr lang="en-US" sz="2000" dirty="0">
                <a:latin typeface="Franklin Gothic Book" panose="020B0503020102020204" pitchFamily="34" charset="0"/>
              </a:rPr>
              <a:t>QUADRATURE DOWN CONVERTOR</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D33E-2CC8-1E46-7272-3D68F13E32E1}"/>
              </a:ext>
            </a:extLst>
          </p:cNvPr>
          <p:cNvSpPr>
            <a:spLocks noGrp="1"/>
          </p:cNvSpPr>
          <p:nvPr>
            <p:ph type="title"/>
          </p:nvPr>
        </p:nvSpPr>
        <p:spPr/>
        <p:txBody>
          <a:bodyPr>
            <a:normAutofit/>
          </a:bodyPr>
          <a:lstStyle/>
          <a:p>
            <a:pPr algn="ctr"/>
            <a:r>
              <a:rPr lang="en-US" sz="3600" b="1" u="sng" dirty="0">
                <a:solidFill>
                  <a:schemeClr val="accent1"/>
                </a:solidFill>
              </a:rPr>
              <a:t>CONTRIBUTIONS</a:t>
            </a:r>
            <a:endParaRPr lang="en-IN" sz="3600" b="1" u="sng" dirty="0">
              <a:solidFill>
                <a:schemeClr val="accent1"/>
              </a:solidFill>
            </a:endParaRPr>
          </a:p>
        </p:txBody>
      </p:sp>
      <p:sp>
        <p:nvSpPr>
          <p:cNvPr id="3" name="Content Placeholder 2">
            <a:extLst>
              <a:ext uri="{FF2B5EF4-FFF2-40B4-BE49-F238E27FC236}">
                <a16:creationId xmlns:a16="http://schemas.microsoft.com/office/drawing/2014/main" id="{E7B5D49D-ED16-35DD-F78D-2724FE7DB21B}"/>
              </a:ext>
            </a:extLst>
          </p:cNvPr>
          <p:cNvSpPr>
            <a:spLocks noGrp="1"/>
          </p:cNvSpPr>
          <p:nvPr>
            <p:ph idx="1"/>
          </p:nvPr>
        </p:nvSpPr>
        <p:spPr>
          <a:xfrm>
            <a:off x="838200" y="1482570"/>
            <a:ext cx="10515600" cy="4918230"/>
          </a:xfrm>
        </p:spPr>
        <p:txBody>
          <a:bodyPr/>
          <a:lstStyle/>
          <a:p>
            <a:pPr marL="0" indent="0">
              <a:buNone/>
            </a:pPr>
            <a:r>
              <a:rPr lang="en-US" u="sng" dirty="0">
                <a:solidFill>
                  <a:schemeClr val="accent2"/>
                </a:solidFill>
              </a:rPr>
              <a:t>Kripi Singla (2022102063)</a:t>
            </a:r>
          </a:p>
          <a:p>
            <a:r>
              <a:rPr lang="en-US" dirty="0">
                <a:solidFill>
                  <a:schemeClr val="accent2"/>
                </a:solidFill>
              </a:rPr>
              <a:t>Figuring out the Circuit Design and component values </a:t>
            </a:r>
          </a:p>
          <a:p>
            <a:r>
              <a:rPr lang="en-US" dirty="0">
                <a:solidFill>
                  <a:schemeClr val="accent2"/>
                </a:solidFill>
              </a:rPr>
              <a:t>Simulating the circuits on LTSpice</a:t>
            </a:r>
          </a:p>
          <a:p>
            <a:r>
              <a:rPr lang="en-US" dirty="0">
                <a:solidFill>
                  <a:schemeClr val="accent2"/>
                </a:solidFill>
              </a:rPr>
              <a:t>Compiling the complete data into a PPT</a:t>
            </a:r>
          </a:p>
          <a:p>
            <a:r>
              <a:rPr lang="en-US" dirty="0">
                <a:solidFill>
                  <a:schemeClr val="accent2"/>
                </a:solidFill>
              </a:rPr>
              <a:t>Testing the hardware modules</a:t>
            </a:r>
          </a:p>
          <a:p>
            <a:pPr marL="0" indent="0">
              <a:buNone/>
            </a:pPr>
            <a:r>
              <a:rPr lang="en-US" u="sng" dirty="0">
                <a:solidFill>
                  <a:schemeClr val="accent2"/>
                </a:solidFill>
              </a:rPr>
              <a:t>Srivarshitha Medrametla ( 2022102030)</a:t>
            </a:r>
          </a:p>
          <a:p>
            <a:r>
              <a:rPr lang="en-US" dirty="0">
                <a:solidFill>
                  <a:schemeClr val="accent2"/>
                </a:solidFill>
              </a:rPr>
              <a:t>Designing the hardware components</a:t>
            </a:r>
          </a:p>
          <a:p>
            <a:pPr marL="0" indent="0">
              <a:buNone/>
            </a:pPr>
            <a:endParaRPr lang="en-IN" dirty="0"/>
          </a:p>
        </p:txBody>
      </p:sp>
    </p:spTree>
    <p:extLst>
      <p:ext uri="{BB962C8B-B14F-4D97-AF65-F5344CB8AC3E}">
        <p14:creationId xmlns:p14="http://schemas.microsoft.com/office/powerpoint/2010/main" val="143344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Progress till Now</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AEC PROJECT</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pPr algn="ctr"/>
            <a:r>
              <a:rPr lang="en-US" dirty="0">
                <a:solidFill>
                  <a:srgbClr val="FF0000"/>
                </a:solidFill>
                <a:latin typeface="Franklin Gothic Book" panose="020B0503020102020204" pitchFamily="34" charset="0"/>
                <a:cs typeface="Segoe UI" panose="020B0502040204020203" pitchFamily="34" charset="0"/>
              </a:rPr>
              <a:t>Main Aim of the Project</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3" name="TextBox 2">
            <a:extLst>
              <a:ext uri="{FF2B5EF4-FFF2-40B4-BE49-F238E27FC236}">
                <a16:creationId xmlns:a16="http://schemas.microsoft.com/office/drawing/2014/main" id="{69B090D4-745A-AC34-EFDA-214C95B9966D}"/>
              </a:ext>
            </a:extLst>
          </p:cNvPr>
          <p:cNvSpPr txBox="1"/>
          <p:nvPr/>
        </p:nvSpPr>
        <p:spPr>
          <a:xfrm>
            <a:off x="1225118" y="1615736"/>
            <a:ext cx="2885243" cy="4401205"/>
          </a:xfrm>
          <a:prstGeom prst="rect">
            <a:avLst/>
          </a:prstGeom>
          <a:noFill/>
        </p:spPr>
        <p:txBody>
          <a:bodyPr wrap="square" rtlCol="0">
            <a:spAutoFit/>
          </a:bodyPr>
          <a:lstStyle/>
          <a:p>
            <a:r>
              <a:rPr lang="en-US" sz="2000" dirty="0"/>
              <a:t>Quadrature Down Convertor (QDC) is commonly used in modern day wireless receivers such as Bluetooth, Wi-Fi and WLAN. Quadrature down conversion helps in Interference mitigation and improves the quality of communication.</a:t>
            </a:r>
          </a:p>
          <a:p>
            <a:r>
              <a:rPr lang="en-US" sz="2000" dirty="0"/>
              <a:t>The main Aim of the Project is to implement a prototype of QDC.</a:t>
            </a:r>
            <a:endParaRPr lang="en-IN" sz="2000" dirty="0"/>
          </a:p>
        </p:txBody>
      </p:sp>
      <p:sp>
        <p:nvSpPr>
          <p:cNvPr id="11" name="TextBox 10">
            <a:extLst>
              <a:ext uri="{FF2B5EF4-FFF2-40B4-BE49-F238E27FC236}">
                <a16:creationId xmlns:a16="http://schemas.microsoft.com/office/drawing/2014/main" id="{2DEFADAB-13C4-1C5A-71CF-46B0ACC3EF41}"/>
              </a:ext>
            </a:extLst>
          </p:cNvPr>
          <p:cNvSpPr txBox="1"/>
          <p:nvPr/>
        </p:nvSpPr>
        <p:spPr>
          <a:xfrm>
            <a:off x="5157926" y="1393794"/>
            <a:ext cx="6750766" cy="1938992"/>
          </a:xfrm>
          <a:prstGeom prst="rect">
            <a:avLst/>
          </a:prstGeom>
          <a:noFill/>
        </p:spPr>
        <p:txBody>
          <a:bodyPr wrap="square" rtlCol="0">
            <a:spAutoFit/>
          </a:bodyPr>
          <a:lstStyle/>
          <a:p>
            <a:r>
              <a:rPr lang="en-US" sz="2000" dirty="0"/>
              <a:t>The Project can be majorly divided into the following 4 parts:-</a:t>
            </a:r>
          </a:p>
          <a:p>
            <a:pPr marL="342900" indent="-342900">
              <a:buFont typeface="Wingdings" panose="05000000000000000000" pitchFamily="2" charset="2"/>
              <a:buChar char="Ø"/>
            </a:pPr>
            <a:r>
              <a:rPr lang="en-IN" sz="2000" dirty="0">
                <a:solidFill>
                  <a:schemeClr val="accent1"/>
                </a:solidFill>
              </a:rPr>
              <a:t>Quadrature Oscillator Design </a:t>
            </a:r>
            <a:r>
              <a:rPr lang="en-IN" sz="2000" dirty="0"/>
              <a:t>using </a:t>
            </a:r>
            <a:r>
              <a:rPr lang="en-IN" sz="2000" dirty="0" err="1"/>
              <a:t>opamps</a:t>
            </a:r>
            <a:r>
              <a:rPr lang="en-IN" sz="2000" dirty="0"/>
              <a:t>.</a:t>
            </a:r>
            <a:endParaRPr lang="en-IN" sz="2000" dirty="0">
              <a:solidFill>
                <a:schemeClr val="accent1"/>
              </a:solidFill>
            </a:endParaRPr>
          </a:p>
          <a:p>
            <a:pPr marL="342900" indent="-342900">
              <a:buFont typeface="Wingdings" panose="05000000000000000000" pitchFamily="2" charset="2"/>
              <a:buChar char="Ø"/>
            </a:pPr>
            <a:r>
              <a:rPr lang="en-IN" sz="2000" dirty="0">
                <a:solidFill>
                  <a:schemeClr val="accent1"/>
                </a:solidFill>
              </a:rPr>
              <a:t>Switch Design </a:t>
            </a:r>
            <a:r>
              <a:rPr lang="en-IN" sz="2000" dirty="0"/>
              <a:t>using MOSFET.</a:t>
            </a:r>
            <a:endParaRPr lang="en-IN" sz="2000" dirty="0">
              <a:solidFill>
                <a:schemeClr val="accent1"/>
              </a:solidFill>
            </a:endParaRPr>
          </a:p>
          <a:p>
            <a:pPr marL="342900" indent="-342900">
              <a:buFont typeface="Wingdings" panose="05000000000000000000" pitchFamily="2" charset="2"/>
              <a:buChar char="Ø"/>
            </a:pPr>
            <a:r>
              <a:rPr lang="en-IN" sz="2000" dirty="0">
                <a:solidFill>
                  <a:schemeClr val="accent1"/>
                </a:solidFill>
              </a:rPr>
              <a:t>Low Pass Filter Design </a:t>
            </a:r>
          </a:p>
          <a:p>
            <a:pPr marL="342900" indent="-342900">
              <a:buFont typeface="Wingdings" panose="05000000000000000000" pitchFamily="2" charset="2"/>
              <a:buChar char="Ø"/>
            </a:pPr>
            <a:r>
              <a:rPr lang="en-IN" sz="2000" dirty="0">
                <a:solidFill>
                  <a:schemeClr val="accent1"/>
                </a:solidFill>
              </a:rPr>
              <a:t>Complete Circuit Prototype Design </a:t>
            </a:r>
            <a:r>
              <a:rPr lang="en-IN" sz="2000" dirty="0"/>
              <a:t>connecting all the above three building blocks.</a:t>
            </a:r>
            <a:endParaRPr lang="en-IN" sz="2000" dirty="0">
              <a:solidFill>
                <a:schemeClr val="accent1"/>
              </a:solidFill>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pPr algn="ctr"/>
            <a:r>
              <a:rPr lang="en-US" dirty="0">
                <a:solidFill>
                  <a:schemeClr val="accent2"/>
                </a:solidFill>
              </a:rPr>
              <a:t>BASIC CIRCUIT FOR QDC</a:t>
            </a:r>
            <a:br>
              <a:rPr lang="en-US" dirty="0">
                <a:solidFill>
                  <a:schemeClr val="accent2"/>
                </a:solidFill>
              </a:rPr>
            </a:br>
            <a:endParaRPr lang="en-US" dirty="0">
              <a:solidFill>
                <a:schemeClr val="accent2"/>
              </a:solidFill>
            </a:endParaRPr>
          </a:p>
        </p:txBody>
      </p:sp>
      <p:pic>
        <p:nvPicPr>
          <p:cNvPr id="11" name="Picture 10">
            <a:extLst>
              <a:ext uri="{FF2B5EF4-FFF2-40B4-BE49-F238E27FC236}">
                <a16:creationId xmlns:a16="http://schemas.microsoft.com/office/drawing/2014/main" id="{B3E4D79E-48A1-5979-F78A-0A5F02D201F0}"/>
              </a:ext>
            </a:extLst>
          </p:cNvPr>
          <p:cNvPicPr>
            <a:picLocks noChangeAspect="1"/>
          </p:cNvPicPr>
          <p:nvPr/>
        </p:nvPicPr>
        <p:blipFill>
          <a:blip r:embed="rId3"/>
          <a:stretch>
            <a:fillRect/>
          </a:stretch>
        </p:blipFill>
        <p:spPr>
          <a:xfrm>
            <a:off x="0" y="1282206"/>
            <a:ext cx="12192000" cy="4293588"/>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674463" y="446192"/>
            <a:ext cx="8804363" cy="920969"/>
          </a:xfrm>
        </p:spPr>
        <p:txBody>
          <a:bodyPr anchor="ctr">
            <a:normAutofit/>
          </a:bodyPr>
          <a:lstStyle/>
          <a:p>
            <a:pPr algn="ctr"/>
            <a:r>
              <a:rPr lang="en-US" sz="3200" dirty="0">
                <a:solidFill>
                  <a:schemeClr val="accent6"/>
                </a:solidFill>
                <a:latin typeface="Franklin Gothic Book" panose="020B0503020102020204" pitchFamily="34" charset="0"/>
                <a:cs typeface="Segoe UI" panose="020B0502040204020203" pitchFamily="34" charset="0"/>
              </a:rPr>
              <a:t>How the Circuit Design Works?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253" y="83894"/>
            <a:ext cx="1097280" cy="1097280"/>
          </a:xfrm>
          <a:prstGeom prst="rect">
            <a:avLst/>
          </a:prstGeom>
        </p:spPr>
      </p:pic>
      <p:pic>
        <p:nvPicPr>
          <p:cNvPr id="6" name="Content Placeholder 5">
            <a:extLst>
              <a:ext uri="{FF2B5EF4-FFF2-40B4-BE49-F238E27FC236}">
                <a16:creationId xmlns:a16="http://schemas.microsoft.com/office/drawing/2014/main" id="{FBC22695-A5B5-7E12-F8E9-5E2341F1C99C}"/>
              </a:ext>
            </a:extLst>
          </p:cNvPr>
          <p:cNvPicPr>
            <a:picLocks noGrp="1" noChangeAspect="1"/>
          </p:cNvPicPr>
          <p:nvPr>
            <p:ph idx="1"/>
          </p:nvPr>
        </p:nvPicPr>
        <p:blipFill>
          <a:blip r:embed="rId5"/>
          <a:stretch>
            <a:fillRect/>
          </a:stretch>
        </p:blipFill>
        <p:spPr>
          <a:xfrm>
            <a:off x="325438" y="1774749"/>
            <a:ext cx="11668125" cy="4405465"/>
          </a:xfr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506028"/>
            <a:ext cx="9609544" cy="754601"/>
          </a:xfrm>
        </p:spPr>
        <p:txBody>
          <a:bodyPr anchor="ctr">
            <a:normAutofit/>
          </a:bodyPr>
          <a:lstStyle/>
          <a:p>
            <a:r>
              <a:rPr lang="en-US" dirty="0">
                <a:solidFill>
                  <a:schemeClr val="accent1"/>
                </a:solidFill>
                <a:latin typeface="Franklin Gothic Book" panose="020B0503020102020204" pitchFamily="34" charset="0"/>
                <a:cs typeface="Segoe UI" panose="020B0502040204020203" pitchFamily="34" charset="0"/>
              </a:rPr>
              <a:t>Quadrature Oscillator Design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86432"/>
            <a:ext cx="1097280" cy="1136342"/>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488272" y="1500326"/>
            <a:ext cx="11378486" cy="5171242"/>
          </a:xfrm>
        </p:spPr>
        <p:txBody>
          <a:bodyPr vert="horz" lIns="91440" tIns="45720" rIns="91440" bIns="45720" rtlCol="0" anchor="t">
            <a:normAutofit/>
          </a:bodyPr>
          <a:lstStyle/>
          <a:p>
            <a:pPr marL="0" indent="0">
              <a:buNone/>
            </a:pPr>
            <a:r>
              <a:rPr lang="en-US" sz="2000" dirty="0">
                <a:latin typeface="Segoe UI" panose="020B0502040204020203" pitchFamily="34" charset="0"/>
                <a:cs typeface="Segoe UI" panose="020B0502040204020203" pitchFamily="34" charset="0"/>
              </a:rPr>
              <a:t>Basic Circuit Diagram :-</a:t>
            </a: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586D58E7-4278-C25C-0ECA-22545F127A0A}"/>
              </a:ext>
            </a:extLst>
          </p:cNvPr>
          <p:cNvPicPr>
            <a:picLocks noChangeAspect="1"/>
          </p:cNvPicPr>
          <p:nvPr/>
        </p:nvPicPr>
        <p:blipFill>
          <a:blip r:embed="rId6"/>
          <a:stretch>
            <a:fillRect/>
          </a:stretch>
        </p:blipFill>
        <p:spPr>
          <a:xfrm>
            <a:off x="488273" y="2183907"/>
            <a:ext cx="5062298" cy="4012105"/>
          </a:xfrm>
          <a:prstGeom prst="rect">
            <a:avLst/>
          </a:prstGeom>
        </p:spPr>
      </p:pic>
      <p:pic>
        <p:nvPicPr>
          <p:cNvPr id="9" name="Picture 8">
            <a:extLst>
              <a:ext uri="{FF2B5EF4-FFF2-40B4-BE49-F238E27FC236}">
                <a16:creationId xmlns:a16="http://schemas.microsoft.com/office/drawing/2014/main" id="{D570F462-85DC-EB80-3AFC-F54ED69DBAB3}"/>
              </a:ext>
            </a:extLst>
          </p:cNvPr>
          <p:cNvPicPr>
            <a:picLocks noChangeAspect="1"/>
          </p:cNvPicPr>
          <p:nvPr/>
        </p:nvPicPr>
        <p:blipFill rotWithShape="1">
          <a:blip r:embed="rId7">
            <a:extLst>
              <a:ext uri="{28A0092B-C50C-407E-A947-70E740481C1C}">
                <a14:useLocalDpi xmlns:a14="http://schemas.microsoft.com/office/drawing/2010/main" val="0"/>
              </a:ext>
            </a:extLst>
          </a:blip>
          <a:srcRect l="7511" t="7885" r="5906" b="24556"/>
          <a:stretch/>
        </p:blipFill>
        <p:spPr>
          <a:xfrm>
            <a:off x="6641431" y="2225868"/>
            <a:ext cx="4411463" cy="3173768"/>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470278" y="639193"/>
            <a:ext cx="8493643" cy="923277"/>
          </a:xfrm>
        </p:spPr>
        <p:txBody>
          <a:bodyPr anchor="ctr">
            <a:normAutofit/>
          </a:bodyPr>
          <a:lstStyle/>
          <a:p>
            <a:r>
              <a:rPr lang="en-US" sz="3200" dirty="0">
                <a:latin typeface="Franklin Gothic Book" panose="020B0503020102020204" pitchFamily="34" charset="0"/>
                <a:cs typeface="Segoe UI" panose="020B0502040204020203" pitchFamily="34" charset="0"/>
              </a:rPr>
              <a:t>Simulation Results for Quadrature Oscillator</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394" y="408373"/>
            <a:ext cx="1083076" cy="1393794"/>
          </a:xfrm>
          <a:prstGeom prst="rect">
            <a:avLst/>
          </a:prstGeom>
        </p:spPr>
      </p:pic>
      <p:pic>
        <p:nvPicPr>
          <p:cNvPr id="6" name="Content Placeholder 5">
            <a:extLst>
              <a:ext uri="{FF2B5EF4-FFF2-40B4-BE49-F238E27FC236}">
                <a16:creationId xmlns:a16="http://schemas.microsoft.com/office/drawing/2014/main" id="{757FFD55-CD90-4EBA-6889-33C7C2E01B1D}"/>
              </a:ext>
            </a:extLst>
          </p:cNvPr>
          <p:cNvPicPr>
            <a:picLocks noGrp="1" noChangeAspect="1"/>
          </p:cNvPicPr>
          <p:nvPr>
            <p:ph idx="1"/>
          </p:nvPr>
        </p:nvPicPr>
        <p:blipFill>
          <a:blip r:embed="rId5"/>
          <a:stretch>
            <a:fillRect/>
          </a:stretch>
        </p:blipFill>
        <p:spPr>
          <a:xfrm>
            <a:off x="479425" y="1802168"/>
            <a:ext cx="11387138" cy="3009530"/>
          </a:xfr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id="{FF2EE4E0-5E8F-3A89-4502-0E909DC8C5BC}"/>
              </a:ext>
            </a:extLst>
          </p:cNvPr>
          <p:cNvSpPr txBox="1"/>
          <p:nvPr/>
        </p:nvSpPr>
        <p:spPr>
          <a:xfrm>
            <a:off x="479394" y="5242015"/>
            <a:ext cx="11387138" cy="646331"/>
          </a:xfrm>
          <a:prstGeom prst="rect">
            <a:avLst/>
          </a:prstGeom>
          <a:noFill/>
        </p:spPr>
        <p:txBody>
          <a:bodyPr wrap="square" rtlCol="0">
            <a:spAutoFit/>
          </a:bodyPr>
          <a:lstStyle/>
          <a:p>
            <a:r>
              <a:rPr lang="en-US" dirty="0"/>
              <a:t>The values for R and C are calculated using the formula f = ½ pi R C where f is the frequency where we want the quadrature oscillator to operate.</a:t>
            </a:r>
            <a:endParaRPr lang="en-IN" dirty="0"/>
          </a:p>
        </p:txBody>
      </p:sp>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2" y="559295"/>
            <a:ext cx="9242273" cy="896643"/>
          </a:xfrm>
        </p:spPr>
        <p:txBody>
          <a:bodyPr anchor="ctr">
            <a:normAutofit/>
          </a:bodyPr>
          <a:lstStyle/>
          <a:p>
            <a:pPr algn="ctr"/>
            <a:r>
              <a:rPr lang="en-US" sz="3200" dirty="0">
                <a:solidFill>
                  <a:schemeClr val="accent1"/>
                </a:solidFill>
                <a:latin typeface="Franklin Gothic Book" panose="020B0503020102020204" pitchFamily="34" charset="0"/>
                <a:cs typeface="Segoe UI" panose="020B0502040204020203" pitchFamily="34" charset="0"/>
              </a:rPr>
              <a:t>Switch Design using MOSFETs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74" y="119850"/>
            <a:ext cx="1162975" cy="1278384"/>
          </a:xfrm>
          <a:prstGeom prst="rect">
            <a:avLst/>
          </a:prstGeom>
        </p:spPr>
      </p:pic>
      <p:pic>
        <p:nvPicPr>
          <p:cNvPr id="5" name="Content Placeholder 4">
            <a:extLst>
              <a:ext uri="{FF2B5EF4-FFF2-40B4-BE49-F238E27FC236}">
                <a16:creationId xmlns:a16="http://schemas.microsoft.com/office/drawing/2014/main" id="{686D9D69-5AC5-ECDD-255D-81B35C3D767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30316" y="1961965"/>
            <a:ext cx="4136994" cy="2246051"/>
          </a:xfr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9" name="Picture 8">
            <a:extLst>
              <a:ext uri="{FF2B5EF4-FFF2-40B4-BE49-F238E27FC236}">
                <a16:creationId xmlns:a16="http://schemas.microsoft.com/office/drawing/2014/main" id="{3C34EA7D-3EF8-F463-2D9B-B5FDEF81C06C}"/>
              </a:ext>
            </a:extLst>
          </p:cNvPr>
          <p:cNvPicPr>
            <a:picLocks noChangeAspect="1"/>
          </p:cNvPicPr>
          <p:nvPr/>
        </p:nvPicPr>
        <p:blipFill>
          <a:blip r:embed="rId7"/>
          <a:stretch>
            <a:fillRect/>
          </a:stretch>
        </p:blipFill>
        <p:spPr>
          <a:xfrm>
            <a:off x="5326602" y="1571347"/>
            <a:ext cx="4358935" cy="2805344"/>
          </a:xfrm>
          <a:prstGeom prst="rect">
            <a:avLst/>
          </a:prstGeom>
        </p:spPr>
      </p:pic>
      <p:pic>
        <p:nvPicPr>
          <p:cNvPr id="11" name="Picture 10">
            <a:extLst>
              <a:ext uri="{FF2B5EF4-FFF2-40B4-BE49-F238E27FC236}">
                <a16:creationId xmlns:a16="http://schemas.microsoft.com/office/drawing/2014/main" id="{B485F54A-7628-1C46-C96E-DCCA07E7D859}"/>
              </a:ext>
            </a:extLst>
          </p:cNvPr>
          <p:cNvPicPr>
            <a:picLocks noChangeAspect="1"/>
          </p:cNvPicPr>
          <p:nvPr/>
        </p:nvPicPr>
        <p:blipFill>
          <a:blip r:embed="rId8"/>
          <a:stretch>
            <a:fillRect/>
          </a:stretch>
        </p:blipFill>
        <p:spPr>
          <a:xfrm>
            <a:off x="630316" y="4563121"/>
            <a:ext cx="4785065" cy="1976946"/>
          </a:xfrm>
          <a:prstGeom prst="rect">
            <a:avLst/>
          </a:prstGeom>
        </p:spPr>
      </p:pic>
      <p:sp>
        <p:nvSpPr>
          <p:cNvPr id="12" name="TextBox 11">
            <a:extLst>
              <a:ext uri="{FF2B5EF4-FFF2-40B4-BE49-F238E27FC236}">
                <a16:creationId xmlns:a16="http://schemas.microsoft.com/office/drawing/2014/main" id="{D7637DDB-EAD8-13D0-69C7-81040430FE30}"/>
              </a:ext>
            </a:extLst>
          </p:cNvPr>
          <p:cNvSpPr txBox="1"/>
          <p:nvPr/>
        </p:nvSpPr>
        <p:spPr>
          <a:xfrm>
            <a:off x="6025912" y="4305671"/>
            <a:ext cx="4989250" cy="2308324"/>
          </a:xfrm>
          <a:prstGeom prst="rect">
            <a:avLst/>
          </a:prstGeom>
          <a:noFill/>
        </p:spPr>
        <p:txBody>
          <a:bodyPr wrap="square" rtlCol="0">
            <a:spAutoFit/>
          </a:bodyPr>
          <a:lstStyle/>
          <a:p>
            <a:r>
              <a:rPr lang="en-US" dirty="0"/>
              <a:t>The values of Rbias for Cc were decided keeping in mind that value of Rbias needs to be high enough so that potential at the gate terminal is approximately equal to Vbias when we are observing the DC picture of the above circuit. Similarly a capacitor is introduced for the sinusoidal signal so that only AC signal reaches the gate terminal. (AC coupling)</a:t>
            </a:r>
            <a:endParaRPr lang="en-IN" dirty="0"/>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E07-DE93-F846-5CDE-74A8AB5E5CEC}"/>
              </a:ext>
            </a:extLst>
          </p:cNvPr>
          <p:cNvSpPr>
            <a:spLocks noGrp="1"/>
          </p:cNvSpPr>
          <p:nvPr>
            <p:ph type="title"/>
          </p:nvPr>
        </p:nvSpPr>
        <p:spPr>
          <a:xfrm>
            <a:off x="958788" y="365125"/>
            <a:ext cx="9596762" cy="877749"/>
          </a:xfrm>
        </p:spPr>
        <p:txBody>
          <a:bodyPr>
            <a:normAutofit/>
          </a:bodyPr>
          <a:lstStyle/>
          <a:p>
            <a:r>
              <a:rPr lang="en-US" sz="3200" dirty="0">
                <a:solidFill>
                  <a:schemeClr val="accent1"/>
                </a:solidFill>
              </a:rPr>
              <a:t>Testing of Switch Circuit in Lab</a:t>
            </a:r>
            <a:endParaRPr lang="en-IN" sz="3200" dirty="0">
              <a:solidFill>
                <a:schemeClr val="accent1"/>
              </a:solidFill>
            </a:endParaRPr>
          </a:p>
        </p:txBody>
      </p:sp>
      <p:pic>
        <p:nvPicPr>
          <p:cNvPr id="7" name="Content Placeholder 6">
            <a:extLst>
              <a:ext uri="{FF2B5EF4-FFF2-40B4-BE49-F238E27FC236}">
                <a16:creationId xmlns:a16="http://schemas.microsoft.com/office/drawing/2014/main" id="{2DF73D93-0331-C7F4-FB59-67A78F780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735" y="1242874"/>
            <a:ext cx="4464112" cy="3311232"/>
          </a:xfrm>
        </p:spPr>
      </p:pic>
      <p:pic>
        <p:nvPicPr>
          <p:cNvPr id="9" name="Picture 8">
            <a:extLst>
              <a:ext uri="{FF2B5EF4-FFF2-40B4-BE49-F238E27FC236}">
                <a16:creationId xmlns:a16="http://schemas.microsoft.com/office/drawing/2014/main" id="{C23256F2-BB8F-4B2D-A203-284543C68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09" y="1828799"/>
            <a:ext cx="6359371" cy="4301231"/>
          </a:xfrm>
          <a:prstGeom prst="rect">
            <a:avLst/>
          </a:prstGeom>
        </p:spPr>
      </p:pic>
      <p:sp>
        <p:nvSpPr>
          <p:cNvPr id="10" name="TextBox 9">
            <a:extLst>
              <a:ext uri="{FF2B5EF4-FFF2-40B4-BE49-F238E27FC236}">
                <a16:creationId xmlns:a16="http://schemas.microsoft.com/office/drawing/2014/main" id="{2BEC56B5-81B3-9F72-8EE4-20892EB65985}"/>
              </a:ext>
            </a:extLst>
          </p:cNvPr>
          <p:cNvSpPr txBox="1"/>
          <p:nvPr/>
        </p:nvSpPr>
        <p:spPr>
          <a:xfrm>
            <a:off x="630315" y="4962617"/>
            <a:ext cx="4464112" cy="923330"/>
          </a:xfrm>
          <a:prstGeom prst="rect">
            <a:avLst/>
          </a:prstGeom>
          <a:noFill/>
        </p:spPr>
        <p:txBody>
          <a:bodyPr wrap="square" rtlCol="0">
            <a:spAutoFit/>
          </a:bodyPr>
          <a:lstStyle/>
          <a:p>
            <a:r>
              <a:rPr lang="en-US" dirty="0"/>
              <a:t>Observing the FFT, at 5 Hz, the magnitude is around -48.227 dB which is similar to what is obtained in the LT Spice Simulation.</a:t>
            </a:r>
            <a:endParaRPr lang="en-IN" dirty="0"/>
          </a:p>
        </p:txBody>
      </p:sp>
    </p:spTree>
    <p:extLst>
      <p:ext uri="{BB962C8B-B14F-4D97-AF65-F5344CB8AC3E}">
        <p14:creationId xmlns:p14="http://schemas.microsoft.com/office/powerpoint/2010/main" val="173838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438183" y="337351"/>
            <a:ext cx="9925233" cy="958789"/>
          </a:xfrm>
        </p:spPr>
        <p:txBody>
          <a:bodyPr anchor="ctr">
            <a:normAutofit/>
          </a:bodyPr>
          <a:lstStyle/>
          <a:p>
            <a:pPr algn="ctr"/>
            <a:r>
              <a:rPr lang="en-US" sz="3200" dirty="0">
                <a:solidFill>
                  <a:schemeClr val="accent1"/>
                </a:solidFill>
                <a:latin typeface="Franklin Gothic Book" panose="020B0503020102020204" pitchFamily="34" charset="0"/>
                <a:cs typeface="Segoe UI" panose="020B0502040204020203" pitchFamily="34" charset="0"/>
              </a:rPr>
              <a:t>Low Pass Filter Design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497" y="0"/>
            <a:ext cx="1097280" cy="1097280"/>
          </a:xfrm>
          <a:prstGeom prst="rect">
            <a:avLst/>
          </a:prstGeom>
        </p:spPr>
      </p:pic>
      <p:pic>
        <p:nvPicPr>
          <p:cNvPr id="6" name="Content Placeholder 5">
            <a:extLst>
              <a:ext uri="{FF2B5EF4-FFF2-40B4-BE49-F238E27FC236}">
                <a16:creationId xmlns:a16="http://schemas.microsoft.com/office/drawing/2014/main" id="{7847386C-7459-9CF8-D5A5-EA743E35E40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1551" y="1296140"/>
            <a:ext cx="4395963" cy="2556769"/>
          </a:xfr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9" name="Picture 8">
            <a:extLst>
              <a:ext uri="{FF2B5EF4-FFF2-40B4-BE49-F238E27FC236}">
                <a16:creationId xmlns:a16="http://schemas.microsoft.com/office/drawing/2014/main" id="{FF4BE174-DCC9-3C19-43FD-E2B31B5ED5B2}"/>
              </a:ext>
            </a:extLst>
          </p:cNvPr>
          <p:cNvPicPr>
            <a:picLocks noChangeAspect="1"/>
          </p:cNvPicPr>
          <p:nvPr/>
        </p:nvPicPr>
        <p:blipFill>
          <a:blip r:embed="rId7"/>
          <a:stretch>
            <a:fillRect/>
          </a:stretch>
        </p:blipFill>
        <p:spPr>
          <a:xfrm>
            <a:off x="5757686" y="1228725"/>
            <a:ext cx="5366034" cy="2624184"/>
          </a:xfrm>
          <a:prstGeom prst="rect">
            <a:avLst/>
          </a:prstGeom>
        </p:spPr>
      </p:pic>
      <p:pic>
        <p:nvPicPr>
          <p:cNvPr id="11" name="Picture 10">
            <a:extLst>
              <a:ext uri="{FF2B5EF4-FFF2-40B4-BE49-F238E27FC236}">
                <a16:creationId xmlns:a16="http://schemas.microsoft.com/office/drawing/2014/main" id="{11E825A6-AB8E-0FF2-71AA-E6958B9A07F1}"/>
              </a:ext>
            </a:extLst>
          </p:cNvPr>
          <p:cNvPicPr>
            <a:picLocks noChangeAspect="1"/>
          </p:cNvPicPr>
          <p:nvPr/>
        </p:nvPicPr>
        <p:blipFill>
          <a:blip r:embed="rId8"/>
          <a:stretch>
            <a:fillRect/>
          </a:stretch>
        </p:blipFill>
        <p:spPr>
          <a:xfrm>
            <a:off x="781235" y="4145871"/>
            <a:ext cx="4233413" cy="2263807"/>
          </a:xfrm>
          <a:prstGeom prst="rect">
            <a:avLst/>
          </a:prstGeom>
        </p:spPr>
      </p:pic>
      <p:sp>
        <p:nvSpPr>
          <p:cNvPr id="12" name="TextBox 11">
            <a:extLst>
              <a:ext uri="{FF2B5EF4-FFF2-40B4-BE49-F238E27FC236}">
                <a16:creationId xmlns:a16="http://schemas.microsoft.com/office/drawing/2014/main" id="{E4D98767-DC76-0CD1-CA9D-5DE603768E7C}"/>
              </a:ext>
            </a:extLst>
          </p:cNvPr>
          <p:cNvSpPr txBox="1"/>
          <p:nvPr/>
        </p:nvSpPr>
        <p:spPr>
          <a:xfrm>
            <a:off x="5757686" y="4216893"/>
            <a:ext cx="5605730" cy="1477328"/>
          </a:xfrm>
          <a:prstGeom prst="rect">
            <a:avLst/>
          </a:prstGeom>
          <a:noFill/>
        </p:spPr>
        <p:txBody>
          <a:bodyPr wrap="square" rtlCol="0">
            <a:spAutoFit/>
          </a:bodyPr>
          <a:lstStyle/>
          <a:p>
            <a:r>
              <a:rPr lang="en-US" dirty="0"/>
              <a:t>For designing a Low Pass filter whose 3dB cutoff frequency is 2 KHz,  we again need to apply the formula f = ½*pi*RC, where f = 2 KHz.</a:t>
            </a:r>
          </a:p>
          <a:p>
            <a:r>
              <a:rPr lang="en-US" dirty="0"/>
              <a:t>The obtained values of R and C are approximately equal to 800 ohms and 0.1uF respectively.</a:t>
            </a:r>
            <a:endParaRPr lang="en-IN" dirty="0"/>
          </a:p>
        </p:txBody>
      </p:sp>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792</TotalTime>
  <Words>1662</Words>
  <Application>Microsoft Office PowerPoint</Application>
  <PresentationFormat>Widescreen</PresentationFormat>
  <Paragraphs>106</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Segoe UI</vt:lpstr>
      <vt:lpstr>Wingdings</vt:lpstr>
      <vt:lpstr>Office Theme</vt:lpstr>
      <vt:lpstr>AEC PROJECT</vt:lpstr>
      <vt:lpstr>Main Aim of the Project</vt:lpstr>
      <vt:lpstr>BASIC CIRCUIT FOR QDC </vt:lpstr>
      <vt:lpstr>How the Circuit Design Works?</vt:lpstr>
      <vt:lpstr>Quadrature Oscillator Design</vt:lpstr>
      <vt:lpstr>Simulation Results for Quadrature Oscillator</vt:lpstr>
      <vt:lpstr>Switch Design using MOSFETs</vt:lpstr>
      <vt:lpstr>Testing of Switch Circuit in Lab</vt:lpstr>
      <vt:lpstr>Low Pass Filter Design</vt:lpstr>
      <vt:lpstr>CONTRIBUTIONS</vt:lpstr>
      <vt:lpstr>Progress till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PROJECT</dc:title>
  <dc:creator>kripisingla@outlook.com</dc:creator>
  <cp:lastModifiedBy>kripisingla@outlook.com</cp:lastModifiedBy>
  <cp:revision>2</cp:revision>
  <dcterms:created xsi:type="dcterms:W3CDTF">2023-06-09T05:30:46Z</dcterms:created>
  <dcterms:modified xsi:type="dcterms:W3CDTF">2023-06-20T07:21:29Z</dcterms:modified>
</cp:coreProperties>
</file>