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3"/>
  </p:normalViewPr>
  <p:slideViewPr>
    <p:cSldViewPr>
      <p:cViewPr varScale="1">
        <p:scale>
          <a:sx n="93" d="100"/>
          <a:sy n="93" d="100"/>
        </p:scale>
        <p:origin x="17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3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69C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69C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47881"/>
            <a:ext cx="294767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07695"/>
            <a:ext cx="387489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136515" y="107695"/>
            <a:ext cx="387494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73100" y="2021065"/>
            <a:ext cx="3746500" cy="968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2765">
              <a:lnSpc>
                <a:spcPct val="105600"/>
              </a:lnSpc>
            </a:pPr>
            <a:r>
              <a:rPr lang="fr-FR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Avec ce guide, vous pouvez animer un atelier d’une heure en utilisant Scratch.</a:t>
            </a:r>
          </a:p>
          <a:p>
            <a:pPr marL="12700" marR="96520">
              <a:lnSpc>
                <a:spcPct val="105600"/>
              </a:lnSpc>
            </a:pP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Les p</a:t>
            </a:r>
            <a:r>
              <a:rPr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articipants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vont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faire un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où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ils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attrapent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choses qui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tombent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ciel</a:t>
            </a:r>
            <a:r>
              <a:rPr sz="1500" spc="-2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7418" y="847369"/>
            <a:ext cx="25983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Présentation</a:t>
            </a:r>
            <a:r>
              <a:rPr lang="en-US" b="1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b="1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l’atelier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843610"/>
            <a:ext cx="3329150" cy="838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MANUEL DE L’ENSEIGNANT</a:t>
            </a:r>
            <a:endParaRPr sz="20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00" b="1" spc="110" dirty="0">
                <a:solidFill>
                  <a:srgbClr val="4C9BB8"/>
                </a:solidFill>
                <a:latin typeface="Cambria"/>
                <a:cs typeface="Cambria"/>
              </a:rPr>
              <a:t>Catch</a:t>
            </a:r>
            <a:r>
              <a:rPr sz="2700" b="1" spc="75" dirty="0">
                <a:solidFill>
                  <a:srgbClr val="4C9BB8"/>
                </a:solidFill>
                <a:latin typeface="Cambria"/>
                <a:cs typeface="Cambria"/>
              </a:rPr>
              <a:t> </a:t>
            </a:r>
            <a:r>
              <a:rPr sz="2700" b="1" spc="30" dirty="0">
                <a:solidFill>
                  <a:srgbClr val="4C9BB8"/>
                </a:solidFill>
                <a:latin typeface="Cambria"/>
                <a:cs typeface="Cambria"/>
              </a:rPr>
              <a:t>Game</a:t>
            </a:r>
            <a:endParaRPr sz="2700" dirty="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0580" y="3430422"/>
            <a:ext cx="1900605" cy="14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4406" y="3430422"/>
            <a:ext cx="1900605" cy="14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580" y="4915331"/>
            <a:ext cx="1900605" cy="14288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94406" y="4915331"/>
            <a:ext cx="1900605" cy="1428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80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1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2967" y="7447881"/>
            <a:ext cx="29476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99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2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5E383D1F-EFD5-43A3-A228-D577F14A5CDD}"/>
              </a:ext>
            </a:extLst>
          </p:cNvPr>
          <p:cNvSpPr txBox="1"/>
          <p:nvPr/>
        </p:nvSpPr>
        <p:spPr>
          <a:xfrm>
            <a:off x="7117118" y="2475661"/>
            <a:ext cx="2223770" cy="716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D’abord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réfléchir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groupe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introduire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thème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faire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jaillir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idées</a:t>
            </a:r>
            <a:r>
              <a:rPr sz="1500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85FFE0CC-E868-4712-BFDF-C18DDBC573B7}"/>
              </a:ext>
            </a:extLst>
          </p:cNvPr>
          <p:cNvSpPr/>
          <p:nvPr/>
        </p:nvSpPr>
        <p:spPr>
          <a:xfrm>
            <a:off x="6051562" y="4056888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C301866D-3A89-4B81-8B65-B9E6EDF6EEDF}"/>
              </a:ext>
            </a:extLst>
          </p:cNvPr>
          <p:cNvSpPr/>
          <p:nvPr/>
        </p:nvSpPr>
        <p:spPr>
          <a:xfrm>
            <a:off x="5978397" y="4370438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6">
            <a:extLst>
              <a:ext uri="{FF2B5EF4-FFF2-40B4-BE49-F238E27FC236}">
                <a16:creationId xmlns:a16="http://schemas.microsoft.com/office/drawing/2014/main" id="{B0103225-1A4C-4ACD-9ABF-62B2C4091453}"/>
              </a:ext>
            </a:extLst>
          </p:cNvPr>
          <p:cNvSpPr/>
          <p:nvPr/>
        </p:nvSpPr>
        <p:spPr>
          <a:xfrm>
            <a:off x="6028778" y="447826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7">
            <a:extLst>
              <a:ext uri="{FF2B5EF4-FFF2-40B4-BE49-F238E27FC236}">
                <a16:creationId xmlns:a16="http://schemas.microsoft.com/office/drawing/2014/main" id="{A6AE35E1-FC87-4154-A872-C0730579A47B}"/>
              </a:ext>
            </a:extLst>
          </p:cNvPr>
          <p:cNvSpPr/>
          <p:nvPr/>
        </p:nvSpPr>
        <p:spPr>
          <a:xfrm>
            <a:off x="6058471" y="442805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D98E0AC8-AA4D-4539-886D-F44CE03C1AEC}"/>
              </a:ext>
            </a:extLst>
          </p:cNvPr>
          <p:cNvSpPr/>
          <p:nvPr/>
        </p:nvSpPr>
        <p:spPr>
          <a:xfrm>
            <a:off x="6124892" y="4142511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7AE9C6E9-532E-44E2-9A7D-4D46892F83BF}"/>
              </a:ext>
            </a:extLst>
          </p:cNvPr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0">
            <a:extLst>
              <a:ext uri="{FF2B5EF4-FFF2-40B4-BE49-F238E27FC236}">
                <a16:creationId xmlns:a16="http://schemas.microsoft.com/office/drawing/2014/main" id="{1400D3C8-BDCF-47D0-AF13-7FBF2E85B3AE}"/>
              </a:ext>
            </a:extLst>
          </p:cNvPr>
          <p:cNvSpPr/>
          <p:nvPr/>
        </p:nvSpPr>
        <p:spPr>
          <a:xfrm>
            <a:off x="6318605" y="4143590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1">
            <a:extLst>
              <a:ext uri="{FF2B5EF4-FFF2-40B4-BE49-F238E27FC236}">
                <a16:creationId xmlns:a16="http://schemas.microsoft.com/office/drawing/2014/main" id="{0FE78C74-3A19-4116-850B-8E3CD389B81B}"/>
              </a:ext>
            </a:extLst>
          </p:cNvPr>
          <p:cNvSpPr/>
          <p:nvPr/>
        </p:nvSpPr>
        <p:spPr>
          <a:xfrm>
            <a:off x="6309309" y="4244784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2">
            <a:extLst>
              <a:ext uri="{FF2B5EF4-FFF2-40B4-BE49-F238E27FC236}">
                <a16:creationId xmlns:a16="http://schemas.microsoft.com/office/drawing/2014/main" id="{0B8D49AF-7B6C-4103-AF2C-A86AC9412969}"/>
              </a:ext>
            </a:extLst>
          </p:cNvPr>
          <p:cNvSpPr/>
          <p:nvPr/>
        </p:nvSpPr>
        <p:spPr>
          <a:xfrm>
            <a:off x="6244539" y="4261878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3">
            <a:extLst>
              <a:ext uri="{FF2B5EF4-FFF2-40B4-BE49-F238E27FC236}">
                <a16:creationId xmlns:a16="http://schemas.microsoft.com/office/drawing/2014/main" id="{E344CE3C-6488-4E9A-8CA7-F0A8F17839D0}"/>
              </a:ext>
            </a:extLst>
          </p:cNvPr>
          <p:cNvSpPr/>
          <p:nvPr/>
        </p:nvSpPr>
        <p:spPr>
          <a:xfrm>
            <a:off x="6120269" y="4247743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4">
            <a:extLst>
              <a:ext uri="{FF2B5EF4-FFF2-40B4-BE49-F238E27FC236}">
                <a16:creationId xmlns:a16="http://schemas.microsoft.com/office/drawing/2014/main" id="{455528B1-9EF0-4C6B-8617-564474F633FC}"/>
              </a:ext>
            </a:extLst>
          </p:cNvPr>
          <p:cNvSpPr/>
          <p:nvPr/>
        </p:nvSpPr>
        <p:spPr>
          <a:xfrm>
            <a:off x="5881751" y="5686564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5">
            <a:extLst>
              <a:ext uri="{FF2B5EF4-FFF2-40B4-BE49-F238E27FC236}">
                <a16:creationId xmlns:a16="http://schemas.microsoft.com/office/drawing/2014/main" id="{6B9FCD7D-DD15-4E15-B3B9-704C7BA64BE0}"/>
              </a:ext>
            </a:extLst>
          </p:cNvPr>
          <p:cNvSpPr/>
          <p:nvPr/>
        </p:nvSpPr>
        <p:spPr>
          <a:xfrm>
            <a:off x="6220879" y="5730900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6">
            <a:extLst>
              <a:ext uri="{FF2B5EF4-FFF2-40B4-BE49-F238E27FC236}">
                <a16:creationId xmlns:a16="http://schemas.microsoft.com/office/drawing/2014/main" id="{19E008B3-F0EF-454E-ADB0-2CA7DA3ADC14}"/>
              </a:ext>
            </a:extLst>
          </p:cNvPr>
          <p:cNvSpPr txBox="1"/>
          <p:nvPr/>
        </p:nvSpPr>
        <p:spPr>
          <a:xfrm>
            <a:off x="5729548" y="6232723"/>
            <a:ext cx="1045222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90"/>
              </a:lnSpc>
            </a:pPr>
            <a:r>
              <a:rPr lang="en-US" sz="1400" b="1" spc="5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>
              <a:lnSpc>
                <a:spcPts val="1590"/>
              </a:lnSpc>
            </a:pPr>
            <a:r>
              <a:rPr sz="1400" i="1" spc="-5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10</a:t>
            </a:r>
            <a:r>
              <a:rPr sz="1400" i="1" spc="-7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400" i="1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minutes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8" name="object 27">
            <a:extLst>
              <a:ext uri="{FF2B5EF4-FFF2-40B4-BE49-F238E27FC236}">
                <a16:creationId xmlns:a16="http://schemas.microsoft.com/office/drawing/2014/main" id="{5411CC29-71D0-4021-9E25-238C43F3A447}"/>
              </a:ext>
            </a:extLst>
          </p:cNvPr>
          <p:cNvSpPr txBox="1"/>
          <p:nvPr/>
        </p:nvSpPr>
        <p:spPr>
          <a:xfrm>
            <a:off x="7117118" y="4145750"/>
            <a:ext cx="2449830" cy="723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Ensuite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aider les participants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durant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la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création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travaillant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leur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rythme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9" name="object 28">
            <a:extLst>
              <a:ext uri="{FF2B5EF4-FFF2-40B4-BE49-F238E27FC236}">
                <a16:creationId xmlns:a16="http://schemas.microsoft.com/office/drawing/2014/main" id="{A2B9EB89-FC0D-43DC-8DBF-B3B1A33A136B}"/>
              </a:ext>
            </a:extLst>
          </p:cNvPr>
          <p:cNvSpPr txBox="1"/>
          <p:nvPr/>
        </p:nvSpPr>
        <p:spPr>
          <a:xfrm>
            <a:off x="7125754" y="5760732"/>
            <a:ext cx="2449830" cy="716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la fin de la session, se </a:t>
            </a:r>
            <a:r>
              <a:rPr lang="en-US" sz="1500" spc="1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rassembler</a:t>
            </a: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500" spc="1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</a:t>
            </a:r>
            <a:r>
              <a:rPr lang="en-US" sz="1500" spc="1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réfléchir</a:t>
            </a: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ensemble.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0" name="object 29">
            <a:extLst>
              <a:ext uri="{FF2B5EF4-FFF2-40B4-BE49-F238E27FC236}">
                <a16:creationId xmlns:a16="http://schemas.microsoft.com/office/drawing/2014/main" id="{595B75E6-EDC4-42C1-829C-2C32F99826C7}"/>
              </a:ext>
            </a:extLst>
          </p:cNvPr>
          <p:cNvSpPr txBox="1"/>
          <p:nvPr/>
        </p:nvSpPr>
        <p:spPr>
          <a:xfrm>
            <a:off x="5854115" y="3018154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0"/>
              </a:lnSpc>
            </a:pPr>
            <a:r>
              <a:rPr sz="1400" b="1" spc="8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IMAGINE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10</a:t>
            </a:r>
            <a:r>
              <a:rPr sz="1400" i="1" spc="-7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400" i="1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minutes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1" name="object 30">
            <a:extLst>
              <a:ext uri="{FF2B5EF4-FFF2-40B4-BE49-F238E27FC236}">
                <a16:creationId xmlns:a16="http://schemas.microsoft.com/office/drawing/2014/main" id="{0F567668-22BA-424C-BB28-FE5F4286BCE9}"/>
              </a:ext>
            </a:extLst>
          </p:cNvPr>
          <p:cNvSpPr txBox="1"/>
          <p:nvPr/>
        </p:nvSpPr>
        <p:spPr>
          <a:xfrm>
            <a:off x="5793917" y="4646460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 algn="ctr">
              <a:lnSpc>
                <a:spcPts val="1590"/>
              </a:lnSpc>
            </a:pPr>
            <a:r>
              <a:rPr sz="1400" b="1" spc="3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</a:t>
            </a:r>
            <a:r>
              <a:rPr lang="en-US" sz="1400" b="1" spc="3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algn="ctr">
              <a:lnSpc>
                <a:spcPts val="1590"/>
              </a:lnSpc>
            </a:pPr>
            <a:r>
              <a:rPr sz="1400" i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40</a:t>
            </a:r>
            <a:r>
              <a:rPr sz="1400" i="1" spc="-7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400" i="1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minutes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2" name="object 31">
            <a:extLst>
              <a:ext uri="{FF2B5EF4-FFF2-40B4-BE49-F238E27FC236}">
                <a16:creationId xmlns:a16="http://schemas.microsoft.com/office/drawing/2014/main" id="{AEB34475-29AA-45FE-8BAA-3EF2884908D3}"/>
              </a:ext>
            </a:extLst>
          </p:cNvPr>
          <p:cNvSpPr/>
          <p:nvPr/>
        </p:nvSpPr>
        <p:spPr>
          <a:xfrm>
            <a:off x="6085639" y="2368973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2">
            <a:extLst>
              <a:ext uri="{FF2B5EF4-FFF2-40B4-BE49-F238E27FC236}">
                <a16:creationId xmlns:a16="http://schemas.microsoft.com/office/drawing/2014/main" id="{C9B7418C-81CC-4936-B20A-B625E06C845D}"/>
              </a:ext>
            </a:extLst>
          </p:cNvPr>
          <p:cNvSpPr/>
          <p:nvPr/>
        </p:nvSpPr>
        <p:spPr>
          <a:xfrm>
            <a:off x="6156490" y="279956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3">
            <a:extLst>
              <a:ext uri="{FF2B5EF4-FFF2-40B4-BE49-F238E27FC236}">
                <a16:creationId xmlns:a16="http://schemas.microsoft.com/office/drawing/2014/main" id="{B91DE74C-87AC-4062-8882-DE70B8E6860B}"/>
              </a:ext>
            </a:extLst>
          </p:cNvPr>
          <p:cNvSpPr/>
          <p:nvPr/>
        </p:nvSpPr>
        <p:spPr>
          <a:xfrm>
            <a:off x="6076200" y="2878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4">
            <a:extLst>
              <a:ext uri="{FF2B5EF4-FFF2-40B4-BE49-F238E27FC236}">
                <a16:creationId xmlns:a16="http://schemas.microsoft.com/office/drawing/2014/main" id="{B35AC582-5935-4808-940D-6A4B998E414A}"/>
              </a:ext>
            </a:extLst>
          </p:cNvPr>
          <p:cNvSpPr txBox="1"/>
          <p:nvPr/>
        </p:nvSpPr>
        <p:spPr>
          <a:xfrm>
            <a:off x="5695200" y="1308658"/>
            <a:ext cx="2788285" cy="47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Voici</a:t>
            </a:r>
            <a:r>
              <a:rPr lang="en-US" sz="15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5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suggestion de planning pour </a:t>
            </a:r>
            <a:r>
              <a:rPr lang="en-US" sz="15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l’atelier</a:t>
            </a:r>
            <a:r>
              <a:rPr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07695"/>
            <a:ext cx="387489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107695"/>
            <a:ext cx="387494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8555" y="1937181"/>
            <a:ext cx="4111625" cy="1657291"/>
          </a:xfrm>
          <a:custGeom>
            <a:avLst/>
            <a:gdLst/>
            <a:ahLst/>
            <a:cxnLst/>
            <a:rect l="l" t="t" r="r" b="b"/>
            <a:pathLst>
              <a:path w="4111625" h="161988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19834"/>
                </a:lnTo>
                <a:lnTo>
                  <a:pt x="3996944" y="1619834"/>
                </a:lnTo>
                <a:lnTo>
                  <a:pt x="4063023" y="1618048"/>
                </a:lnTo>
                <a:lnTo>
                  <a:pt x="4096956" y="1605546"/>
                </a:lnTo>
                <a:lnTo>
                  <a:pt x="4109458" y="1571613"/>
                </a:lnTo>
                <a:lnTo>
                  <a:pt x="4111244" y="1505534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004" y="1994357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555" y="3766820"/>
            <a:ext cx="4111625" cy="3103880"/>
          </a:xfrm>
          <a:custGeom>
            <a:avLst/>
            <a:gdLst/>
            <a:ahLst/>
            <a:cxnLst/>
            <a:rect l="l" t="t" r="r" b="b"/>
            <a:pathLst>
              <a:path w="4111625" h="3103879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103880"/>
                </a:lnTo>
                <a:lnTo>
                  <a:pt x="3996944" y="3103880"/>
                </a:lnTo>
                <a:lnTo>
                  <a:pt x="4063023" y="3102094"/>
                </a:lnTo>
                <a:lnTo>
                  <a:pt x="4096956" y="3089592"/>
                </a:lnTo>
                <a:lnTo>
                  <a:pt x="4109458" y="3055659"/>
                </a:lnTo>
                <a:lnTo>
                  <a:pt x="4111244" y="2989580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2597" y="726630"/>
            <a:ext cx="13925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Imagine</a:t>
            </a:r>
            <a:endParaRPr sz="2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597" y="1219200"/>
            <a:ext cx="4157204" cy="723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fr-FR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Commencer par regrouper les participants pour introduire le </a:t>
            </a:r>
            <a:r>
              <a:rPr lang="fr-FR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theme</a:t>
            </a:r>
            <a:r>
              <a:rPr lang="fr-FR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faire jaillir quelques idées</a:t>
            </a:r>
            <a:r>
              <a:rPr lang="fr-FR" sz="1500" spc="-5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fr-FR" sz="15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le projet</a:t>
            </a:r>
            <a:endParaRPr lang="fr-FR"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7842" y="978649"/>
            <a:ext cx="441959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IMAGINE</a:t>
            </a:r>
            <a:endParaRPr sz="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65147" y="692014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97364" y="8883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60852" y="92447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5004" y="38290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93968" y="3902341"/>
            <a:ext cx="2183232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1100" b="1" spc="-1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Donner des idées et de l’inspiration</a:t>
            </a:r>
            <a:endParaRPr lang="fr-FR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0370" y="2053209"/>
            <a:ext cx="296882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Activité</a:t>
            </a:r>
            <a:r>
              <a:rPr lang="en-US" sz="1100" b="1" spc="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d’échauffement</a:t>
            </a:r>
            <a:r>
              <a:rPr lang="en-US" sz="1100" b="1" spc="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-2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</a:t>
            </a:r>
            <a:r>
              <a:rPr lang="en-US" sz="1100" b="1" spc="3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Faites</a:t>
            </a:r>
            <a:r>
              <a:rPr lang="en-US" sz="1100" b="1" spc="3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b="1" spc="3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voeu</a:t>
            </a:r>
            <a:r>
              <a:rPr lang="en-US" sz="1100" b="1" spc="3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-2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8659" y="2316822"/>
            <a:ext cx="3676650" cy="127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Regrouper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lesparticipants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cercle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Demander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Qu’est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que 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souhaiteriez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voir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tomber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ciel</a:t>
            </a:r>
            <a:r>
              <a:rPr sz="11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?” </a:t>
            </a:r>
            <a:r>
              <a:rPr lang="en-US" sz="11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et donner un </a:t>
            </a:r>
            <a:r>
              <a:rPr lang="en-US" sz="1100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exemple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ma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nourriture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favorite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fleurs</a:t>
            </a:r>
            <a:r>
              <a:rPr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Lancer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alors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pelote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laine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quelqu’un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La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personne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qui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attrape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la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pelote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doit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qu’elle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aimerait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tomber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ciel</a:t>
            </a:r>
            <a:r>
              <a:rPr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Il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envoie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alors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la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pelote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quelqu’un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d’autres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jusquà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que tout le monde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soit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passé pour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qu’ils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imaginent</a:t>
            </a:r>
            <a:r>
              <a:rPr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7313" y="4233532"/>
            <a:ext cx="3676650" cy="35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100" spc="-7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</a:t>
            </a:r>
            <a:r>
              <a:rPr lang="en-US" sz="1100" spc="-7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déclemcher</a:t>
            </a:r>
            <a:r>
              <a:rPr lang="en-US" sz="1100" spc="-7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spc="-7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idées</a:t>
            </a:r>
            <a:r>
              <a:rPr lang="en-US" sz="1100" spc="-7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spc="-7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montrer</a:t>
            </a:r>
            <a:r>
              <a:rPr lang="en-US" sz="1100" spc="-7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7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quelques</a:t>
            </a:r>
            <a:r>
              <a:rPr lang="en-US" sz="1100" spc="-7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7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exemples</a:t>
            </a:r>
            <a:r>
              <a:rPr lang="en-US" sz="1100" spc="-7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Catch Game </a:t>
            </a:r>
            <a:r>
              <a:rPr lang="en-US" sz="1100" spc="-7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depuis</a:t>
            </a:r>
            <a:r>
              <a:rPr lang="en-US" sz="1100" spc="-7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sz="1100" i="1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Catch </a:t>
            </a:r>
            <a:r>
              <a:rPr sz="1100" i="1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Game </a:t>
            </a:r>
            <a:r>
              <a:rPr sz="1100" i="1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Studio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sur le site de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Scracth</a:t>
            </a:r>
            <a:r>
              <a:rPr sz="10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4789360"/>
            <a:ext cx="2967481" cy="1419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9368" y="4736147"/>
            <a:ext cx="2992120" cy="1493520"/>
          </a:xfrm>
          <a:custGeom>
            <a:avLst/>
            <a:gdLst/>
            <a:ahLst/>
            <a:cxnLst/>
            <a:rect l="l" t="t" r="r" b="b"/>
            <a:pathLst>
              <a:path w="2992120" h="149352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283652"/>
                </a:lnTo>
                <a:lnTo>
                  <a:pt x="3274" y="1404798"/>
                </a:lnTo>
                <a:lnTo>
                  <a:pt x="26193" y="1467008"/>
                </a:lnTo>
                <a:lnTo>
                  <a:pt x="88403" y="1489928"/>
                </a:lnTo>
                <a:lnTo>
                  <a:pt x="209550" y="1493202"/>
                </a:lnTo>
                <a:lnTo>
                  <a:pt x="2782163" y="1493202"/>
                </a:lnTo>
                <a:lnTo>
                  <a:pt x="2903309" y="1489928"/>
                </a:lnTo>
                <a:lnTo>
                  <a:pt x="2965519" y="1467008"/>
                </a:lnTo>
                <a:lnTo>
                  <a:pt x="2988439" y="1404798"/>
                </a:lnTo>
                <a:lnTo>
                  <a:pt x="2991713" y="1283652"/>
                </a:lnTo>
                <a:lnTo>
                  <a:pt x="2991713" y="209550"/>
                </a:lnTo>
                <a:lnTo>
                  <a:pt x="2988439" y="88403"/>
                </a:lnTo>
                <a:lnTo>
                  <a:pt x="2965519" y="26193"/>
                </a:lnTo>
                <a:lnTo>
                  <a:pt x="2903309" y="3274"/>
                </a:lnTo>
                <a:lnTo>
                  <a:pt x="2782163" y="0"/>
                </a:lnTo>
                <a:lnTo>
                  <a:pt x="209550" y="0"/>
                </a:lnTo>
                <a:close/>
              </a:path>
            </a:pathLst>
          </a:custGeom>
          <a:ln w="635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0400" y="6685215"/>
            <a:ext cx="1923414" cy="0"/>
          </a:xfrm>
          <a:custGeom>
            <a:avLst/>
            <a:gdLst/>
            <a:ahLst/>
            <a:cxnLst/>
            <a:rect l="l" t="t" r="r" b="b"/>
            <a:pathLst>
              <a:path w="1923415">
                <a:moveTo>
                  <a:pt x="0" y="0"/>
                </a:moveTo>
                <a:lnTo>
                  <a:pt x="1922919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2518" y="66852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92361" y="66852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3905" y="850810"/>
            <a:ext cx="325183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b="1" spc="4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Etre</a:t>
            </a:r>
            <a:r>
              <a:rPr lang="fr-FR" b="1" spc="4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prêt pour la session</a:t>
            </a:r>
            <a:endParaRPr lang="fr-FR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3968" y="6464270"/>
            <a:ext cx="3124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oir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studio </a:t>
            </a:r>
            <a:r>
              <a:rPr lang="en-US" sz="11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ici</a:t>
            </a:r>
            <a:r>
              <a:rPr lang="en-US" sz="11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:</a:t>
            </a:r>
            <a:r>
              <a:rPr sz="1000" spc="22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scratch.mit.edu/studios/3553067/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8701" y="1323847"/>
            <a:ext cx="39985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15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Utiliser cette liste pour préparer l’atelier :</a:t>
            </a:r>
            <a:endParaRPr lang="fr-FR"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2122" y="1824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8499" y="1786978"/>
            <a:ext cx="2918625" cy="1115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</a:t>
            </a:r>
            <a:r>
              <a:rPr lang="en-US" sz="1000" b="1" spc="-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évisualiser</a:t>
            </a:r>
            <a:r>
              <a:rPr lang="en-US" sz="1000" b="1" spc="-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b="1" spc="-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lang="en-US" sz="1000" b="1" spc="-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tutorial (</a:t>
            </a:r>
            <a:r>
              <a:rPr lang="en-US" sz="1000" b="1" spc="-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000" b="1" spc="-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b="1" spc="-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Anglais</a:t>
            </a:r>
            <a:r>
              <a:rPr lang="en-US" sz="1000" b="1" spc="-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lang="fr-FR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 tutoriel du </a:t>
            </a:r>
            <a:r>
              <a:rPr lang="fr-FR" sz="1100" i="1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Catch Game  </a:t>
            </a:r>
            <a:r>
              <a:rPr lang="fr-FR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montre aux participants comment créer leur projet.</a:t>
            </a:r>
            <a:r>
              <a:rPr lang="fr-FR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Prévisualiser le tutorial avant votre atelier et effectuer les premiers pas</a:t>
            </a:r>
            <a:r>
              <a:rPr lang="fr-FR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  <a:endParaRPr lang="fr-FR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scratch.mit.edu/catch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2122" y="32469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8500" y="3209378"/>
            <a:ext cx="2556128" cy="801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lang="en-US" sz="1000" b="1" spc="-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Imprimer</a:t>
            </a:r>
            <a:r>
              <a:rPr lang="en-US" sz="1000" b="1" spc="-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000" b="1" spc="-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cartes</a:t>
            </a:r>
            <a:r>
              <a:rPr lang="en-US" sz="1000" b="1" spc="-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b="1" spc="-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d’activités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Imprimer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quelques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cartes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100" i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Catch Game 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les participants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durant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l’atelier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0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b="1" u="sng" spc="10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scratch.mit.edu/catch/cards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81996" y="1761769"/>
            <a:ext cx="707529" cy="1127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1996" y="1761782"/>
            <a:ext cx="708025" cy="1127760"/>
          </a:xfrm>
          <a:custGeom>
            <a:avLst/>
            <a:gdLst/>
            <a:ahLst/>
            <a:cxnLst/>
            <a:rect l="l" t="t" r="r" b="b"/>
            <a:pathLst>
              <a:path w="708025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649909" y="1127467"/>
                </a:lnTo>
                <a:lnTo>
                  <a:pt x="683221" y="1126567"/>
                </a:lnTo>
                <a:lnTo>
                  <a:pt x="700327" y="1120265"/>
                </a:lnTo>
                <a:lnTo>
                  <a:pt x="706629" y="1103159"/>
                </a:lnTo>
                <a:lnTo>
                  <a:pt x="707529" y="1069848"/>
                </a:lnTo>
                <a:lnTo>
                  <a:pt x="707529" y="57632"/>
                </a:lnTo>
                <a:lnTo>
                  <a:pt x="706629" y="24313"/>
                </a:lnTo>
                <a:lnTo>
                  <a:pt x="700327" y="7204"/>
                </a:lnTo>
                <a:lnTo>
                  <a:pt x="683221" y="900"/>
                </a:lnTo>
                <a:lnTo>
                  <a:pt x="649909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95650" y="3206750"/>
            <a:ext cx="1289977" cy="916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2122" y="44661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8500" y="4428578"/>
            <a:ext cx="3897376" cy="940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lang="en-US" sz="1000" b="1" spc="30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Assurer </a:t>
            </a:r>
            <a:r>
              <a:rPr lang="en-US" sz="1000" b="1" spc="30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000" b="1" spc="30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que les participants </a:t>
            </a:r>
            <a:r>
              <a:rPr lang="en-US" sz="1000" b="1" spc="30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ont</a:t>
            </a:r>
            <a:r>
              <a:rPr lang="en-US" sz="1000" b="1" spc="30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000" b="1" spc="30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</a:t>
            </a:r>
            <a:r>
              <a:rPr lang="en-US" sz="1000" b="1" spc="30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Scratch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Les participants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peuvent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signer pour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leurs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propres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Scratch sur scratch.mit.edu,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pouvez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étudiants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avez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d’enseignant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.. Pour demander un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d’enseignant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sur :  scratch.mit.edu/educators</a:t>
            </a:r>
          </a:p>
        </p:txBody>
      </p:sp>
      <p:sp>
        <p:nvSpPr>
          <p:cNvPr id="46" name="object 46"/>
          <p:cNvSpPr/>
          <p:nvPr/>
        </p:nvSpPr>
        <p:spPr>
          <a:xfrm>
            <a:off x="722122" y="56853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98500" y="5647778"/>
            <a:ext cx="3886200" cy="575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lang="en-US" sz="1000" b="1" spc="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Configurer</a:t>
            </a:r>
            <a:r>
              <a:rPr lang="en-US" sz="1000" b="1" spc="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000" b="1" spc="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ordinateurs</a:t>
            </a:r>
            <a:r>
              <a:rPr lang="en-US" sz="1000" b="1" spc="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portables</a:t>
            </a:r>
            <a:endParaRPr lang="fr-FR"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25145">
              <a:lnSpc>
                <a:spcPct val="108300"/>
              </a:lnSpc>
              <a:spcBef>
                <a:spcPts val="525"/>
              </a:spcBef>
            </a:pP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Préparer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ordinateurs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que les participants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puissent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travailler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individuellementou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par 2</a:t>
            </a:r>
            <a:r>
              <a:rPr sz="10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98500" y="6524080"/>
            <a:ext cx="3930396" cy="575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lang="en-US" sz="1000" b="1" spc="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Configurer</a:t>
            </a:r>
            <a:r>
              <a:rPr lang="en-US" sz="1000" b="1" spc="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000" b="1" spc="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ordinateur</a:t>
            </a:r>
            <a:r>
              <a:rPr lang="en-US" sz="1000" b="1" spc="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avec un </a:t>
            </a:r>
            <a:r>
              <a:rPr lang="en-US" sz="1000" b="1" spc="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projecteur</a:t>
            </a:r>
            <a:r>
              <a:rPr lang="en-US" sz="1000" b="1" spc="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b="1" spc="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000" b="1" spc="5" dirty="0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grand </a:t>
            </a:r>
            <a:r>
              <a:rPr lang="en-US" sz="1000" b="1" spc="5" dirty="0" err="1">
                <a:solidFill>
                  <a:srgbClr val="4C9BB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moniteur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25145">
              <a:lnSpc>
                <a:spcPct val="108300"/>
              </a:lnSpc>
              <a:spcBef>
                <a:spcPts val="525"/>
              </a:spcBef>
            </a:pP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pouvez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utilizer un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projecteur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montrer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exemples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montrer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comment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débuter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</a:p>
        </p:txBody>
      </p:sp>
      <p:sp>
        <p:nvSpPr>
          <p:cNvPr id="50" name="object 50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680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3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12967" y="7447881"/>
            <a:ext cx="29476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7099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4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07695"/>
            <a:ext cx="387489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107695"/>
            <a:ext cx="387494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7679" y="6108699"/>
            <a:ext cx="4111625" cy="1233868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170" y="61461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359" y="1993900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6955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3100" y="843229"/>
            <a:ext cx="3244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5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Effectuer</a:t>
            </a:r>
            <a:r>
              <a:rPr lang="en-US" b="1" spc="5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premiers pas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99252" y="729551"/>
            <a:ext cx="3543935" cy="10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9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</a:t>
            </a:r>
            <a:r>
              <a:rPr lang="en-US" sz="2700" b="1" spc="9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éer</a:t>
            </a:r>
            <a:endParaRPr sz="27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Aider les participants </a:t>
            </a:r>
            <a:r>
              <a:rPr lang="en-US" sz="1500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durant</a:t>
            </a: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la </a:t>
            </a:r>
            <a:r>
              <a:rPr lang="en-US" sz="1500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création</a:t>
            </a: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Catch Game</a:t>
            </a:r>
            <a:r>
              <a:rPr sz="15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5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Suggérer</a:t>
            </a:r>
            <a:r>
              <a:rPr lang="en-US" sz="15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5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travailler</a:t>
            </a:r>
            <a:r>
              <a:rPr lang="en-US" sz="15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par 2</a:t>
            </a:r>
            <a:r>
              <a:rPr sz="15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58426" y="713092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9524606" y="858037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9547897" y="907878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9561626" y="8846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9592335" y="75266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9647643" y="7332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9681883" y="753173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9677590" y="79994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9647643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9590189" y="8013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9446983" y="971537"/>
            <a:ext cx="40449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</a:t>
            </a:r>
            <a:endParaRPr sz="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371327" y="976820"/>
            <a:ext cx="441959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IMAGINE</a:t>
            </a:r>
            <a:endParaRPr sz="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8645" y="69018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560861" y="8865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524349" y="92264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890018" y="2536698"/>
            <a:ext cx="1874520" cy="685800"/>
          </a:xfrm>
          <a:custGeom>
            <a:avLst/>
            <a:gdLst/>
            <a:ahLst/>
            <a:cxnLst/>
            <a:rect l="l" t="t" r="r" b="b"/>
            <a:pathLst>
              <a:path w="1874520" h="685800">
                <a:moveTo>
                  <a:pt x="1678990" y="521969"/>
                </a:moveTo>
                <a:lnTo>
                  <a:pt x="1546263" y="521969"/>
                </a:lnTo>
                <a:lnTo>
                  <a:pt x="1555744" y="541022"/>
                </a:lnTo>
                <a:lnTo>
                  <a:pt x="1564662" y="584077"/>
                </a:lnTo>
                <a:lnTo>
                  <a:pt x="1560897" y="637036"/>
                </a:lnTo>
                <a:lnTo>
                  <a:pt x="1532331" y="685799"/>
                </a:lnTo>
                <a:lnTo>
                  <a:pt x="1630827" y="651071"/>
                </a:lnTo>
                <a:lnTo>
                  <a:pt x="1678936" y="622430"/>
                </a:lnTo>
                <a:lnTo>
                  <a:pt x="1690408" y="584515"/>
                </a:lnTo>
                <a:lnTo>
                  <a:pt x="1678990" y="521969"/>
                </a:lnTo>
                <a:close/>
              </a:path>
              <a:path w="1874520" h="685800">
                <a:moveTo>
                  <a:pt x="1789899" y="0"/>
                </a:moveTo>
                <a:lnTo>
                  <a:pt x="84607" y="0"/>
                </a:lnTo>
                <a:lnTo>
                  <a:pt x="35693" y="1706"/>
                </a:lnTo>
                <a:lnTo>
                  <a:pt x="10575" y="13655"/>
                </a:lnTo>
                <a:lnTo>
                  <a:pt x="1321" y="46087"/>
                </a:lnTo>
                <a:lnTo>
                  <a:pt x="0" y="109245"/>
                </a:lnTo>
                <a:lnTo>
                  <a:pt x="0" y="412724"/>
                </a:lnTo>
                <a:lnTo>
                  <a:pt x="1321" y="475882"/>
                </a:lnTo>
                <a:lnTo>
                  <a:pt x="10575" y="508314"/>
                </a:lnTo>
                <a:lnTo>
                  <a:pt x="35693" y="520263"/>
                </a:lnTo>
                <a:lnTo>
                  <a:pt x="84607" y="521969"/>
                </a:lnTo>
                <a:lnTo>
                  <a:pt x="1789899" y="521969"/>
                </a:lnTo>
                <a:lnTo>
                  <a:pt x="1838813" y="520263"/>
                </a:lnTo>
                <a:lnTo>
                  <a:pt x="1863931" y="508314"/>
                </a:lnTo>
                <a:lnTo>
                  <a:pt x="1873185" y="475882"/>
                </a:lnTo>
                <a:lnTo>
                  <a:pt x="1874507" y="412724"/>
                </a:lnTo>
                <a:lnTo>
                  <a:pt x="1874507" y="109245"/>
                </a:lnTo>
                <a:lnTo>
                  <a:pt x="1873185" y="46087"/>
                </a:lnTo>
                <a:lnTo>
                  <a:pt x="1863931" y="13655"/>
                </a:lnTo>
                <a:lnTo>
                  <a:pt x="1838813" y="1706"/>
                </a:lnTo>
                <a:lnTo>
                  <a:pt x="1789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7764526" y="2676296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717078" y="2545600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5" h="46989">
                <a:moveTo>
                  <a:pt x="37274" y="46786"/>
                </a:moveTo>
                <a:lnTo>
                  <a:pt x="31252" y="33318"/>
                </a:lnTo>
                <a:lnTo>
                  <a:pt x="23223" y="20535"/>
                </a:lnTo>
                <a:lnTo>
                  <a:pt x="12901" y="9182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006210" y="2536698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162951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894146" y="2556065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30365" y="0"/>
                </a:moveTo>
                <a:lnTo>
                  <a:pt x="21107" y="8990"/>
                </a:lnTo>
                <a:lnTo>
                  <a:pt x="12663" y="20400"/>
                </a:lnTo>
                <a:lnTo>
                  <a:pt x="5478" y="34523"/>
                </a:lnTo>
                <a:lnTo>
                  <a:pt x="0" y="5165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890018" y="2688297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78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900178" y="3002991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4" h="46989">
                <a:moveTo>
                  <a:pt x="0" y="0"/>
                </a:moveTo>
                <a:lnTo>
                  <a:pt x="6022" y="13468"/>
                </a:lnTo>
                <a:lnTo>
                  <a:pt x="14050" y="26250"/>
                </a:lnTo>
                <a:lnTo>
                  <a:pt x="24372" y="37604"/>
                </a:lnTo>
                <a:lnTo>
                  <a:pt x="37274" y="46786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6100152" y="3058680"/>
            <a:ext cx="1304925" cy="0"/>
          </a:xfrm>
          <a:custGeom>
            <a:avLst/>
            <a:gdLst/>
            <a:ahLst/>
            <a:cxnLst/>
            <a:rect l="l" t="t" r="r" b="b"/>
            <a:pathLst>
              <a:path w="1304925">
                <a:moveTo>
                  <a:pt x="0" y="0"/>
                </a:moveTo>
                <a:lnTo>
                  <a:pt x="1304759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440472" y="3096399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40" h="103505">
                <a:moveTo>
                  <a:pt x="10414" y="0"/>
                </a:moveTo>
                <a:lnTo>
                  <a:pt x="14148" y="23746"/>
                </a:lnTo>
                <a:lnTo>
                  <a:pt x="14693" y="50060"/>
                </a:lnTo>
                <a:lnTo>
                  <a:pt x="10496" y="77131"/>
                </a:lnTo>
                <a:lnTo>
                  <a:pt x="0" y="103149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460780" y="3088436"/>
            <a:ext cx="110489" cy="118110"/>
          </a:xfrm>
          <a:custGeom>
            <a:avLst/>
            <a:gdLst/>
            <a:ahLst/>
            <a:cxnLst/>
            <a:rect l="l" t="t" r="r" b="b"/>
            <a:pathLst>
              <a:path w="110490" h="118110">
                <a:moveTo>
                  <a:pt x="0" y="117792"/>
                </a:moveTo>
                <a:lnTo>
                  <a:pt x="34062" y="98781"/>
                </a:lnTo>
                <a:lnTo>
                  <a:pt x="68529" y="72712"/>
                </a:lnTo>
                <a:lnTo>
                  <a:pt x="96262" y="39734"/>
                </a:lnTo>
                <a:lnTo>
                  <a:pt x="11012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7607427" y="305868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767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730020" y="2987649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0" y="51650"/>
                </a:moveTo>
                <a:lnTo>
                  <a:pt x="9257" y="42660"/>
                </a:lnTo>
                <a:lnTo>
                  <a:pt x="17702" y="31249"/>
                </a:lnTo>
                <a:lnTo>
                  <a:pt x="24887" y="17126"/>
                </a:lnTo>
                <a:lnTo>
                  <a:pt x="30365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762443" y="2623578"/>
            <a:ext cx="2540" cy="41275"/>
          </a:xfrm>
          <a:custGeom>
            <a:avLst/>
            <a:gdLst/>
            <a:ahLst/>
            <a:cxnLst/>
            <a:rect l="l" t="t" r="r" b="b"/>
            <a:pathLst>
              <a:path w="2540" h="41275">
                <a:moveTo>
                  <a:pt x="2082" y="40716"/>
                </a:moveTo>
                <a:lnTo>
                  <a:pt x="2082" y="22364"/>
                </a:lnTo>
                <a:lnTo>
                  <a:pt x="2082" y="1311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660944" y="2536698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1198" y="2857"/>
                </a:moveTo>
                <a:lnTo>
                  <a:pt x="34531" y="1016"/>
                </a:lnTo>
                <a:lnTo>
                  <a:pt x="27139" y="0"/>
                </a:lnTo>
                <a:lnTo>
                  <a:pt x="1897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952616" y="2536698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0970" y="0"/>
                </a:moveTo>
                <a:lnTo>
                  <a:pt x="22009" y="0"/>
                </a:lnTo>
                <a:lnTo>
                  <a:pt x="12572" y="0"/>
                </a:lnTo>
                <a:lnTo>
                  <a:pt x="0" y="406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5890018" y="2623553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1308" y="0"/>
                </a:moveTo>
                <a:lnTo>
                  <a:pt x="457" y="6896"/>
                </a:lnTo>
                <a:lnTo>
                  <a:pt x="0" y="14351"/>
                </a:lnTo>
                <a:lnTo>
                  <a:pt x="0" y="22390"/>
                </a:lnTo>
                <a:lnTo>
                  <a:pt x="0" y="4074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5890018" y="2931071"/>
            <a:ext cx="2540" cy="41275"/>
          </a:xfrm>
          <a:custGeom>
            <a:avLst/>
            <a:gdLst/>
            <a:ahLst/>
            <a:cxnLst/>
            <a:rect l="l" t="t" r="r" b="b"/>
            <a:pathLst>
              <a:path w="2539" h="41275">
                <a:moveTo>
                  <a:pt x="0" y="0"/>
                </a:moveTo>
                <a:lnTo>
                  <a:pt x="0" y="18351"/>
                </a:lnTo>
                <a:lnTo>
                  <a:pt x="0" y="27609"/>
                </a:lnTo>
                <a:lnTo>
                  <a:pt x="2082" y="4072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952388" y="3055810"/>
            <a:ext cx="46355" cy="3175"/>
          </a:xfrm>
          <a:custGeom>
            <a:avLst/>
            <a:gdLst/>
            <a:ahLst/>
            <a:cxnLst/>
            <a:rect l="l" t="t" r="r" b="b"/>
            <a:pathLst>
              <a:path w="46354" h="3175">
                <a:moveTo>
                  <a:pt x="0" y="0"/>
                </a:moveTo>
                <a:lnTo>
                  <a:pt x="6667" y="1841"/>
                </a:lnTo>
                <a:lnTo>
                  <a:pt x="14058" y="2857"/>
                </a:lnTo>
                <a:lnTo>
                  <a:pt x="22237" y="2857"/>
                </a:lnTo>
                <a:lnTo>
                  <a:pt x="45821" y="285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6032690" y="3058667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23583" y="0"/>
                </a:lnTo>
                <a:lnTo>
                  <a:pt x="4244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417422" y="3058667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0" y="0"/>
                </a:moveTo>
                <a:lnTo>
                  <a:pt x="18859" y="0"/>
                </a:lnTo>
                <a:lnTo>
                  <a:pt x="20561" y="711"/>
                </a:lnTo>
                <a:lnTo>
                  <a:pt x="23799" y="6464"/>
                </a:lnTo>
                <a:lnTo>
                  <a:pt x="27139" y="1560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422350" y="3209188"/>
            <a:ext cx="17145" cy="13335"/>
          </a:xfrm>
          <a:custGeom>
            <a:avLst/>
            <a:gdLst/>
            <a:ahLst/>
            <a:cxnLst/>
            <a:rect l="l" t="t" r="r" b="b"/>
            <a:pathLst>
              <a:path w="17145" h="13335">
                <a:moveTo>
                  <a:pt x="11861" y="0"/>
                </a:moveTo>
                <a:lnTo>
                  <a:pt x="8420" y="4673"/>
                </a:lnTo>
                <a:lnTo>
                  <a:pt x="4483" y="9131"/>
                </a:lnTo>
                <a:lnTo>
                  <a:pt x="0" y="13309"/>
                </a:lnTo>
                <a:lnTo>
                  <a:pt x="6565" y="11112"/>
                </a:lnTo>
                <a:lnTo>
                  <a:pt x="16941" y="678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569009" y="3058667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2336" y="17983"/>
                </a:moveTo>
                <a:lnTo>
                  <a:pt x="2158" y="12153"/>
                </a:lnTo>
                <a:lnTo>
                  <a:pt x="1409" y="6159"/>
                </a:lnTo>
                <a:lnTo>
                  <a:pt x="0" y="0"/>
                </a:lnTo>
                <a:lnTo>
                  <a:pt x="1703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7662874" y="3054604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063"/>
                </a:moveTo>
                <a:lnTo>
                  <a:pt x="17043" y="4063"/>
                </a:lnTo>
                <a:lnTo>
                  <a:pt x="26479" y="4063"/>
                </a:lnTo>
                <a:lnTo>
                  <a:pt x="3903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7763217" y="2931071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0" y="40741"/>
                </a:moveTo>
                <a:lnTo>
                  <a:pt x="850" y="33845"/>
                </a:lnTo>
                <a:lnTo>
                  <a:pt x="1308" y="26390"/>
                </a:lnTo>
                <a:lnTo>
                  <a:pt x="1308" y="18351"/>
                </a:lnTo>
                <a:lnTo>
                  <a:pt x="1308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5970523" y="2617838"/>
            <a:ext cx="1684020" cy="32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 </a:t>
            </a:r>
            <a:r>
              <a:rPr lang="en-US" sz="1000" i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vouslez</a:t>
            </a:r>
            <a:r>
              <a:rPr lang="en-US" sz="1000" i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000" i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attraper</a:t>
            </a:r>
            <a:r>
              <a:rPr lang="en-US" sz="1000" i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000" i="1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? </a:t>
            </a:r>
            <a:r>
              <a:rPr lang="en-US" sz="1000" i="1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Comment </a:t>
            </a:r>
            <a:r>
              <a:rPr lang="en-US" sz="1000" i="1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l’attraperez-vous</a:t>
            </a:r>
            <a:r>
              <a:rPr sz="1000" i="1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?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835951" y="2536698"/>
            <a:ext cx="1879600" cy="671830"/>
          </a:xfrm>
          <a:custGeom>
            <a:avLst/>
            <a:gdLst/>
            <a:ahLst/>
            <a:cxnLst/>
            <a:rect l="l" t="t" r="r" b="b"/>
            <a:pathLst>
              <a:path w="1879600" h="671830">
                <a:moveTo>
                  <a:pt x="1683499" y="511098"/>
                </a:moveTo>
                <a:lnTo>
                  <a:pt x="1550415" y="511098"/>
                </a:lnTo>
                <a:lnTo>
                  <a:pt x="1559925" y="529755"/>
                </a:lnTo>
                <a:lnTo>
                  <a:pt x="1568869" y="571912"/>
                </a:lnTo>
                <a:lnTo>
                  <a:pt x="1565096" y="623766"/>
                </a:lnTo>
                <a:lnTo>
                  <a:pt x="1536458" y="671512"/>
                </a:lnTo>
                <a:lnTo>
                  <a:pt x="1635218" y="637509"/>
                </a:lnTo>
                <a:lnTo>
                  <a:pt x="1683454" y="609465"/>
                </a:lnTo>
                <a:lnTo>
                  <a:pt x="1694953" y="572341"/>
                </a:lnTo>
                <a:lnTo>
                  <a:pt x="1683499" y="511098"/>
                </a:lnTo>
                <a:close/>
              </a:path>
              <a:path w="1879600" h="671830">
                <a:moveTo>
                  <a:pt x="1794713" y="0"/>
                </a:moveTo>
                <a:lnTo>
                  <a:pt x="84835" y="0"/>
                </a:lnTo>
                <a:lnTo>
                  <a:pt x="35790" y="1671"/>
                </a:lnTo>
                <a:lnTo>
                  <a:pt x="10604" y="13373"/>
                </a:lnTo>
                <a:lnTo>
                  <a:pt x="1325" y="45134"/>
                </a:lnTo>
                <a:lnTo>
                  <a:pt x="0" y="106984"/>
                </a:lnTo>
                <a:lnTo>
                  <a:pt x="0" y="404126"/>
                </a:lnTo>
                <a:lnTo>
                  <a:pt x="1325" y="465969"/>
                </a:lnTo>
                <a:lnTo>
                  <a:pt x="10604" y="497727"/>
                </a:lnTo>
                <a:lnTo>
                  <a:pt x="35790" y="509427"/>
                </a:lnTo>
                <a:lnTo>
                  <a:pt x="84835" y="511098"/>
                </a:lnTo>
                <a:lnTo>
                  <a:pt x="1794713" y="511098"/>
                </a:lnTo>
                <a:lnTo>
                  <a:pt x="1843759" y="509427"/>
                </a:lnTo>
                <a:lnTo>
                  <a:pt x="1868944" y="497727"/>
                </a:lnTo>
                <a:lnTo>
                  <a:pt x="1878223" y="465969"/>
                </a:lnTo>
                <a:lnTo>
                  <a:pt x="1879549" y="404126"/>
                </a:lnTo>
                <a:lnTo>
                  <a:pt x="1879549" y="106984"/>
                </a:lnTo>
                <a:lnTo>
                  <a:pt x="1878223" y="45134"/>
                </a:lnTo>
                <a:lnTo>
                  <a:pt x="1868944" y="13373"/>
                </a:lnTo>
                <a:lnTo>
                  <a:pt x="1843759" y="1671"/>
                </a:lnTo>
                <a:lnTo>
                  <a:pt x="1794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9715500" y="267338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226034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9667506" y="2545194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19">
                <a:moveTo>
                  <a:pt x="37642" y="45631"/>
                </a:moveTo>
                <a:lnTo>
                  <a:pt x="31548" y="32455"/>
                </a:lnTo>
                <a:lnTo>
                  <a:pt x="23436" y="19972"/>
                </a:lnTo>
                <a:lnTo>
                  <a:pt x="13016" y="891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7952460" y="2536698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90">
                <a:moveTo>
                  <a:pt x="163388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7840179" y="2555290"/>
            <a:ext cx="31115" cy="50800"/>
          </a:xfrm>
          <a:custGeom>
            <a:avLst/>
            <a:gdLst/>
            <a:ahLst/>
            <a:cxnLst/>
            <a:rect l="l" t="t" r="r" b="b"/>
            <a:pathLst>
              <a:path w="31115" h="50800">
                <a:moveTo>
                  <a:pt x="30822" y="0"/>
                </a:moveTo>
                <a:lnTo>
                  <a:pt x="21445" y="8768"/>
                </a:lnTo>
                <a:lnTo>
                  <a:pt x="12877" y="19931"/>
                </a:lnTo>
                <a:lnTo>
                  <a:pt x="5576" y="33777"/>
                </a:lnTo>
                <a:lnTo>
                  <a:pt x="0" y="50596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7835951" y="2685072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34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7846300" y="2993669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19">
                <a:moveTo>
                  <a:pt x="0" y="0"/>
                </a:moveTo>
                <a:lnTo>
                  <a:pt x="6094" y="13175"/>
                </a:lnTo>
                <a:lnTo>
                  <a:pt x="14206" y="25658"/>
                </a:lnTo>
                <a:lnTo>
                  <a:pt x="24626" y="36720"/>
                </a:lnTo>
                <a:lnTo>
                  <a:pt x="37642" y="4563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8046656" y="3047796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4">
                <a:moveTo>
                  <a:pt x="0" y="0"/>
                </a:moveTo>
                <a:lnTo>
                  <a:pt x="1308265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9390494" y="3084664"/>
            <a:ext cx="15240" cy="101600"/>
          </a:xfrm>
          <a:custGeom>
            <a:avLst/>
            <a:gdLst/>
            <a:ahLst/>
            <a:cxnLst/>
            <a:rect l="l" t="t" r="r" b="b"/>
            <a:pathLst>
              <a:path w="15240" h="101600">
                <a:moveTo>
                  <a:pt x="10515" y="0"/>
                </a:moveTo>
                <a:lnTo>
                  <a:pt x="14271" y="23298"/>
                </a:lnTo>
                <a:lnTo>
                  <a:pt x="14816" y="49123"/>
                </a:lnTo>
                <a:lnTo>
                  <a:pt x="10581" y="75691"/>
                </a:lnTo>
                <a:lnTo>
                  <a:pt x="0" y="101219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9410598" y="3077273"/>
            <a:ext cx="111125" cy="115570"/>
          </a:xfrm>
          <a:custGeom>
            <a:avLst/>
            <a:gdLst/>
            <a:ahLst/>
            <a:cxnLst/>
            <a:rect l="l" t="t" r="r" b="b"/>
            <a:pathLst>
              <a:path w="111125" h="115569">
                <a:moveTo>
                  <a:pt x="0" y="115163"/>
                </a:moveTo>
                <a:lnTo>
                  <a:pt x="34134" y="96610"/>
                </a:lnTo>
                <a:lnTo>
                  <a:pt x="68753" y="71131"/>
                </a:lnTo>
                <a:lnTo>
                  <a:pt x="96678" y="38877"/>
                </a:lnTo>
                <a:lnTo>
                  <a:pt x="110731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9557981" y="3047796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881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9680435" y="2978594"/>
            <a:ext cx="31115" cy="50800"/>
          </a:xfrm>
          <a:custGeom>
            <a:avLst/>
            <a:gdLst/>
            <a:ahLst/>
            <a:cxnLst/>
            <a:rect l="l" t="t" r="r" b="b"/>
            <a:pathLst>
              <a:path w="31115" h="50800">
                <a:moveTo>
                  <a:pt x="0" y="50596"/>
                </a:moveTo>
                <a:lnTo>
                  <a:pt x="9377" y="41828"/>
                </a:lnTo>
                <a:lnTo>
                  <a:pt x="17945" y="30665"/>
                </a:lnTo>
                <a:lnTo>
                  <a:pt x="25246" y="16819"/>
                </a:lnTo>
                <a:lnTo>
                  <a:pt x="30822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9713366" y="2621521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2133" y="40182"/>
                </a:moveTo>
                <a:lnTo>
                  <a:pt x="2133" y="22148"/>
                </a:lnTo>
                <a:lnTo>
                  <a:pt x="2133" y="1297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9611652" y="2536698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1046" y="2730"/>
                </a:moveTo>
                <a:lnTo>
                  <a:pt x="34429" y="977"/>
                </a:lnTo>
                <a:lnTo>
                  <a:pt x="27101" y="0"/>
                </a:lnTo>
                <a:lnTo>
                  <a:pt x="1901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7898968" y="2536698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0830" y="0"/>
                </a:moveTo>
                <a:lnTo>
                  <a:pt x="21818" y="0"/>
                </a:lnTo>
                <a:lnTo>
                  <a:pt x="12484" y="0"/>
                </a:lnTo>
                <a:lnTo>
                  <a:pt x="0" y="391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7835951" y="2621495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1346" y="0"/>
                </a:moveTo>
                <a:lnTo>
                  <a:pt x="469" y="6819"/>
                </a:lnTo>
                <a:lnTo>
                  <a:pt x="0" y="14198"/>
                </a:lnTo>
                <a:lnTo>
                  <a:pt x="0" y="22174"/>
                </a:lnTo>
                <a:lnTo>
                  <a:pt x="0" y="4020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7835951" y="2922790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0" y="0"/>
                </a:moveTo>
                <a:lnTo>
                  <a:pt x="0" y="18034"/>
                </a:lnTo>
                <a:lnTo>
                  <a:pt x="0" y="27203"/>
                </a:lnTo>
                <a:lnTo>
                  <a:pt x="2133" y="4018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7898751" y="3045053"/>
            <a:ext cx="45720" cy="3175"/>
          </a:xfrm>
          <a:custGeom>
            <a:avLst/>
            <a:gdLst/>
            <a:ahLst/>
            <a:cxnLst/>
            <a:rect l="l" t="t" r="r" b="b"/>
            <a:pathLst>
              <a:path w="45720" h="3175">
                <a:moveTo>
                  <a:pt x="0" y="0"/>
                </a:moveTo>
                <a:lnTo>
                  <a:pt x="6616" y="1765"/>
                </a:lnTo>
                <a:lnTo>
                  <a:pt x="13944" y="2743"/>
                </a:lnTo>
                <a:lnTo>
                  <a:pt x="22034" y="2743"/>
                </a:lnTo>
                <a:lnTo>
                  <a:pt x="45681" y="274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7979016" y="3047796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23647" y="0"/>
                </a:lnTo>
                <a:lnTo>
                  <a:pt x="4254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9367469" y="3047796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0" y="0"/>
                </a:moveTo>
                <a:lnTo>
                  <a:pt x="18897" y="0"/>
                </a:lnTo>
                <a:lnTo>
                  <a:pt x="20612" y="685"/>
                </a:lnTo>
                <a:lnTo>
                  <a:pt x="23863" y="6324"/>
                </a:lnTo>
                <a:lnTo>
                  <a:pt x="27203" y="1529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9372409" y="3195231"/>
            <a:ext cx="17145" cy="13335"/>
          </a:xfrm>
          <a:custGeom>
            <a:avLst/>
            <a:gdLst/>
            <a:ahLst/>
            <a:cxnLst/>
            <a:rect l="l" t="t" r="r" b="b"/>
            <a:pathLst>
              <a:path w="17145" h="13335">
                <a:moveTo>
                  <a:pt x="11849" y="0"/>
                </a:moveTo>
                <a:lnTo>
                  <a:pt x="8407" y="4546"/>
                </a:lnTo>
                <a:lnTo>
                  <a:pt x="4470" y="8890"/>
                </a:lnTo>
                <a:lnTo>
                  <a:pt x="0" y="12979"/>
                </a:lnTo>
                <a:lnTo>
                  <a:pt x="6527" y="10845"/>
                </a:lnTo>
                <a:lnTo>
                  <a:pt x="16852" y="662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9519449" y="3047796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2362" y="17830"/>
                </a:moveTo>
                <a:lnTo>
                  <a:pt x="2197" y="12052"/>
                </a:lnTo>
                <a:lnTo>
                  <a:pt x="1435" y="6108"/>
                </a:lnTo>
                <a:lnTo>
                  <a:pt x="0" y="0"/>
                </a:lnTo>
                <a:lnTo>
                  <a:pt x="170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9613582" y="3043885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3911"/>
                </a:moveTo>
                <a:lnTo>
                  <a:pt x="17081" y="3911"/>
                </a:lnTo>
                <a:lnTo>
                  <a:pt x="26415" y="3911"/>
                </a:lnTo>
                <a:lnTo>
                  <a:pt x="3890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9714153" y="2922790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0" y="40208"/>
                </a:moveTo>
                <a:lnTo>
                  <a:pt x="876" y="33375"/>
                </a:lnTo>
                <a:lnTo>
                  <a:pt x="1346" y="25996"/>
                </a:lnTo>
                <a:lnTo>
                  <a:pt x="1346" y="18034"/>
                </a:lnTo>
                <a:lnTo>
                  <a:pt x="1346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 txBox="1"/>
          <p:nvPr/>
        </p:nvSpPr>
        <p:spPr>
          <a:xfrm>
            <a:off x="7912100" y="2610891"/>
            <a:ext cx="1699895" cy="32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</a:t>
            </a:r>
            <a:r>
              <a:rPr lang="en-US" sz="1000" i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fond </a:t>
            </a:r>
            <a:r>
              <a:rPr lang="en-US" sz="1000" i="1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souhaitez</a:t>
            </a:r>
            <a:r>
              <a:rPr lang="en-US" sz="1000" i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000" i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utilisez</a:t>
            </a:r>
            <a:r>
              <a:rPr lang="en-US" sz="1000" i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000" i="1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votre</a:t>
            </a:r>
            <a:r>
              <a:rPr lang="en-US" sz="1000" i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000" i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?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375641" y="3996981"/>
            <a:ext cx="782840" cy="1178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6375641" y="3996981"/>
            <a:ext cx="782955" cy="1178560"/>
          </a:xfrm>
          <a:custGeom>
            <a:avLst/>
            <a:gdLst/>
            <a:ahLst/>
            <a:cxnLst/>
            <a:rect l="l" t="t" r="r" b="b"/>
            <a:pathLst>
              <a:path w="782954" h="11785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120648"/>
                </a:lnTo>
                <a:lnTo>
                  <a:pt x="900" y="1153966"/>
                </a:lnTo>
                <a:lnTo>
                  <a:pt x="7204" y="1171076"/>
                </a:lnTo>
                <a:lnTo>
                  <a:pt x="24313" y="1177380"/>
                </a:lnTo>
                <a:lnTo>
                  <a:pt x="57632" y="1178280"/>
                </a:lnTo>
                <a:lnTo>
                  <a:pt x="725208" y="1178280"/>
                </a:lnTo>
                <a:lnTo>
                  <a:pt x="758519" y="1177380"/>
                </a:lnTo>
                <a:lnTo>
                  <a:pt x="775625" y="1171076"/>
                </a:lnTo>
                <a:lnTo>
                  <a:pt x="781927" y="1153966"/>
                </a:lnTo>
                <a:lnTo>
                  <a:pt x="782828" y="1120648"/>
                </a:lnTo>
                <a:lnTo>
                  <a:pt x="782828" y="57632"/>
                </a:lnTo>
                <a:lnTo>
                  <a:pt x="781927" y="24313"/>
                </a:lnTo>
                <a:lnTo>
                  <a:pt x="775625" y="7204"/>
                </a:lnTo>
                <a:lnTo>
                  <a:pt x="758519" y="900"/>
                </a:lnTo>
                <a:lnTo>
                  <a:pt x="725208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7979918" y="3979417"/>
            <a:ext cx="1541779" cy="1106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7979918" y="39794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 txBox="1"/>
          <p:nvPr/>
        </p:nvSpPr>
        <p:spPr>
          <a:xfrm>
            <a:off x="675929" y="1304518"/>
            <a:ext cx="3992108" cy="478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fr-FR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Effectuer les premiers pas du tutoriel pour que les participants puissent voir comment démarrer</a:t>
            </a:r>
            <a:r>
              <a:rPr lang="fr-FR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lang="fr-FR"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760720" y="2025142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 txBox="1"/>
          <p:nvPr/>
        </p:nvSpPr>
        <p:spPr>
          <a:xfrm>
            <a:off x="5862827" y="6210389"/>
            <a:ext cx="3847109" cy="1156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100" b="1" spc="-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Sugg</a:t>
            </a:r>
            <a:r>
              <a:rPr lang="en-US" sz="1100" b="1" spc="-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érer</a:t>
            </a: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b="1" spc="-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idées</a:t>
            </a: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100" b="1" spc="-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démarrer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1125" indent="-98425">
              <a:lnSpc>
                <a:spcPct val="100000"/>
              </a:lnSpc>
              <a:spcBef>
                <a:spcPts val="765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Cho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isir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fond.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Choisir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dessine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objet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qui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tombe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 faire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tomber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façon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répétitive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depuis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haut</a:t>
            </a:r>
            <a:r>
              <a:rPr sz="11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Choisir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objet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attraper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le faire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bouger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avec les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flêches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clavier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88277" y="1975281"/>
            <a:ext cx="4076700" cy="1253490"/>
          </a:xfrm>
          <a:custGeom>
            <a:avLst/>
            <a:gdLst/>
            <a:ahLst/>
            <a:cxnLst/>
            <a:rect l="l" t="t" r="r" b="b"/>
            <a:pathLst>
              <a:path w="4076700" h="1253489">
                <a:moveTo>
                  <a:pt x="407624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53248"/>
                </a:lnTo>
                <a:lnTo>
                  <a:pt x="3961942" y="1253248"/>
                </a:lnTo>
                <a:lnTo>
                  <a:pt x="4028022" y="1251462"/>
                </a:lnTo>
                <a:lnTo>
                  <a:pt x="4061955" y="1238961"/>
                </a:lnTo>
                <a:lnTo>
                  <a:pt x="4074456" y="1205028"/>
                </a:lnTo>
                <a:lnTo>
                  <a:pt x="4076242" y="1138948"/>
                </a:lnTo>
                <a:lnTo>
                  <a:pt x="4076242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727061" y="2012226"/>
            <a:ext cx="3992879" cy="334010"/>
          </a:xfrm>
          <a:custGeom>
            <a:avLst/>
            <a:gdLst/>
            <a:ahLst/>
            <a:cxnLst/>
            <a:rect l="l" t="t" r="r" b="b"/>
            <a:pathLst>
              <a:path w="3992879" h="334010">
                <a:moveTo>
                  <a:pt x="399251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3992511" y="333756"/>
                </a:lnTo>
                <a:lnTo>
                  <a:pt x="3992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 txBox="1"/>
          <p:nvPr/>
        </p:nvSpPr>
        <p:spPr>
          <a:xfrm>
            <a:off x="857283" y="2086292"/>
            <a:ext cx="351404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Dans Scratch, </a:t>
            </a:r>
            <a:r>
              <a:rPr lang="en-US" sz="1100" b="1" spc="-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choisir</a:t>
            </a:r>
            <a:r>
              <a:rPr lang="en-US" sz="1100" b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nouveau sprite à faire </a:t>
            </a:r>
            <a:r>
              <a:rPr lang="en-US" sz="1100" b="1" spc="-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tomber</a:t>
            </a:r>
            <a:r>
              <a:rPr lang="en-US" sz="1100" b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744762" y="4718138"/>
            <a:ext cx="2056130" cy="2329180"/>
          </a:xfrm>
          <a:custGeom>
            <a:avLst/>
            <a:gdLst/>
            <a:ahLst/>
            <a:cxnLst/>
            <a:rect l="l" t="t" r="r" b="b"/>
            <a:pathLst>
              <a:path w="2056129" h="2329179">
                <a:moveTo>
                  <a:pt x="205583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29040"/>
                </a:lnTo>
                <a:lnTo>
                  <a:pt x="1941537" y="2329040"/>
                </a:lnTo>
                <a:lnTo>
                  <a:pt x="2007617" y="2327254"/>
                </a:lnTo>
                <a:lnTo>
                  <a:pt x="2041550" y="2314752"/>
                </a:lnTo>
                <a:lnTo>
                  <a:pt x="2054051" y="2280819"/>
                </a:lnTo>
                <a:lnTo>
                  <a:pt x="2055837" y="2214740"/>
                </a:lnTo>
                <a:lnTo>
                  <a:pt x="2055837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93568" y="4757280"/>
            <a:ext cx="1971039" cy="450215"/>
          </a:xfrm>
          <a:custGeom>
            <a:avLst/>
            <a:gdLst/>
            <a:ahLst/>
            <a:cxnLst/>
            <a:rect l="l" t="t" r="r" b="b"/>
            <a:pathLst>
              <a:path w="1971039" h="450214">
                <a:moveTo>
                  <a:pt x="197096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49719"/>
                </a:lnTo>
                <a:lnTo>
                  <a:pt x="1970963" y="449719"/>
                </a:lnTo>
                <a:lnTo>
                  <a:pt x="1970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2909227" y="4828425"/>
            <a:ext cx="142938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100" b="1" spc="-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Ensuite</a:t>
            </a:r>
            <a:r>
              <a:rPr lang="en-US" sz="1100" b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faire </a:t>
            </a:r>
            <a:r>
              <a:rPr lang="en-US" sz="1100" b="1" spc="-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tomber</a:t>
            </a:r>
            <a:r>
              <a:rPr lang="en-US" sz="1100" b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100" b="1" spc="-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façon</a:t>
            </a:r>
            <a:r>
              <a:rPr lang="en-US" sz="1100" b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répétitive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27062" y="3340100"/>
            <a:ext cx="4063365" cy="1259840"/>
          </a:xfrm>
          <a:custGeom>
            <a:avLst/>
            <a:gdLst/>
            <a:ahLst/>
            <a:cxnLst/>
            <a:rect l="l" t="t" r="r" b="b"/>
            <a:pathLst>
              <a:path w="4063365" h="1259839">
                <a:moveTo>
                  <a:pt x="406331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59547"/>
                </a:lnTo>
                <a:lnTo>
                  <a:pt x="3949014" y="1259547"/>
                </a:lnTo>
                <a:lnTo>
                  <a:pt x="4015093" y="1257761"/>
                </a:lnTo>
                <a:lnTo>
                  <a:pt x="4049026" y="1245260"/>
                </a:lnTo>
                <a:lnTo>
                  <a:pt x="4061528" y="1211327"/>
                </a:lnTo>
                <a:lnTo>
                  <a:pt x="4063314" y="1145247"/>
                </a:lnTo>
                <a:lnTo>
                  <a:pt x="406331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7285" y="3377628"/>
            <a:ext cx="3997325" cy="334010"/>
          </a:xfrm>
          <a:custGeom>
            <a:avLst/>
            <a:gdLst/>
            <a:ahLst/>
            <a:cxnLst/>
            <a:rect l="l" t="t" r="r" b="b"/>
            <a:pathLst>
              <a:path w="3997325" h="334010">
                <a:moveTo>
                  <a:pt x="399723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3997236" y="333756"/>
                </a:lnTo>
                <a:lnTo>
                  <a:pt x="3997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53594" y="3457892"/>
            <a:ext cx="124650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Choisir</a:t>
            </a:r>
            <a:r>
              <a:rPr lang="en-US" sz="1100" b="1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fond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88736" y="4718138"/>
            <a:ext cx="1981835" cy="2329180"/>
          </a:xfrm>
          <a:custGeom>
            <a:avLst/>
            <a:gdLst/>
            <a:ahLst/>
            <a:cxnLst/>
            <a:rect l="l" t="t" r="r" b="b"/>
            <a:pathLst>
              <a:path w="1981835" h="2329179">
                <a:moveTo>
                  <a:pt x="198131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29040"/>
                </a:lnTo>
                <a:lnTo>
                  <a:pt x="1867014" y="2329040"/>
                </a:lnTo>
                <a:lnTo>
                  <a:pt x="1933093" y="2327254"/>
                </a:lnTo>
                <a:lnTo>
                  <a:pt x="1967026" y="2314752"/>
                </a:lnTo>
                <a:lnTo>
                  <a:pt x="1979528" y="2280819"/>
                </a:lnTo>
                <a:lnTo>
                  <a:pt x="1981314" y="2214740"/>
                </a:lnTo>
                <a:lnTo>
                  <a:pt x="198131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6226" y="4757280"/>
            <a:ext cx="1888489" cy="588269"/>
          </a:xfrm>
          <a:custGeom>
            <a:avLst/>
            <a:gdLst/>
            <a:ahLst/>
            <a:cxnLst/>
            <a:rect l="l" t="t" r="r" b="b"/>
            <a:pathLst>
              <a:path w="1888489" h="450214">
                <a:moveTo>
                  <a:pt x="188795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49719"/>
                </a:lnTo>
                <a:lnTo>
                  <a:pt x="1887956" y="449719"/>
                </a:lnTo>
                <a:lnTo>
                  <a:pt x="1887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41884" y="4828425"/>
            <a:ext cx="1799918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100" b="1" spc="3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Faire </a:t>
            </a:r>
            <a:r>
              <a:rPr lang="en-US" sz="1100" b="1" spc="3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démarrer</a:t>
            </a:r>
            <a:r>
              <a:rPr lang="en-US" sz="1100" b="1" spc="3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sprite </a:t>
            </a:r>
            <a:r>
              <a:rPr lang="en-US" sz="1100" b="1" spc="3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depuis</a:t>
            </a:r>
            <a:r>
              <a:rPr lang="en-US" sz="1100" b="1" spc="3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b="1" spc="3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endroit</a:t>
            </a:r>
            <a:r>
              <a:rPr lang="en-US" sz="1100" b="1" spc="3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3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aléatoire</a:t>
            </a:r>
            <a:r>
              <a:rPr lang="en-US" sz="1100" b="1" spc="3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3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b="1" spc="3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3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haut</a:t>
            </a:r>
            <a:r>
              <a:rPr lang="en-US" sz="1100" b="1" spc="3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la scène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6680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5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712967" y="7447881"/>
            <a:ext cx="29476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97099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6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76BDBAC6-6E87-400A-9931-A2AACBE547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118" y="2484224"/>
            <a:ext cx="1501940" cy="444236"/>
          </a:xfrm>
          <a:prstGeom prst="rect">
            <a:avLst/>
          </a:prstGeom>
        </p:spPr>
      </p:pic>
      <p:sp>
        <p:nvSpPr>
          <p:cNvPr id="103" name="object 103"/>
          <p:cNvSpPr/>
          <p:nvPr/>
        </p:nvSpPr>
        <p:spPr>
          <a:xfrm>
            <a:off x="2087455" y="2786646"/>
            <a:ext cx="200012" cy="200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05A435F7-F320-49DD-A3F8-BBA2DF00E3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0526" y="2358378"/>
            <a:ext cx="874308" cy="82874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364DE3FB-39DE-49AD-A7B3-9D85BC28ED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449" y="3950924"/>
            <a:ext cx="1635277" cy="459717"/>
          </a:xfrm>
          <a:prstGeom prst="rect">
            <a:avLst/>
          </a:prstGeom>
        </p:spPr>
      </p:pic>
      <p:sp>
        <p:nvSpPr>
          <p:cNvPr id="112" name="object 112"/>
          <p:cNvSpPr/>
          <p:nvPr/>
        </p:nvSpPr>
        <p:spPr>
          <a:xfrm>
            <a:off x="2100099" y="4235196"/>
            <a:ext cx="200022" cy="200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C80D12F8-9AC7-47A7-B37A-2D6BA088CB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714" y="3752181"/>
            <a:ext cx="1168479" cy="835246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7499838-BF1B-4F24-B6B7-8FC71D8D93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602" y="5515723"/>
            <a:ext cx="1839702" cy="1373299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04EF086-25F0-4F07-8136-AAC065B5CB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1800" y="5274386"/>
            <a:ext cx="1635244" cy="1705527"/>
          </a:xfrm>
          <a:prstGeom prst="rect">
            <a:avLst/>
          </a:prstGeom>
        </p:spPr>
      </p:pic>
      <p:sp>
        <p:nvSpPr>
          <p:cNvPr id="130" name="object 99">
            <a:extLst>
              <a:ext uri="{FF2B5EF4-FFF2-40B4-BE49-F238E27FC236}">
                <a16:creationId xmlns:a16="http://schemas.microsoft.com/office/drawing/2014/main" id="{7CBD97DF-CBB5-4F5D-8322-1B58F174B129}"/>
              </a:ext>
            </a:extLst>
          </p:cNvPr>
          <p:cNvSpPr txBox="1"/>
          <p:nvPr/>
        </p:nvSpPr>
        <p:spPr>
          <a:xfrm>
            <a:off x="5868415" y="2053209"/>
            <a:ext cx="357856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Commencer </a:t>
            </a:r>
            <a:r>
              <a:rPr lang="en-US" sz="1100" b="1" spc="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b="1" spc="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incitant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Demander aux participants comment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ils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démarrer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1" name="object 35">
            <a:extLst>
              <a:ext uri="{FF2B5EF4-FFF2-40B4-BE49-F238E27FC236}">
                <a16:creationId xmlns:a16="http://schemas.microsoft.com/office/drawing/2014/main" id="{3043FBE6-7AEA-499A-846E-F1618BADB360}"/>
              </a:ext>
            </a:extLst>
          </p:cNvPr>
          <p:cNvSpPr txBox="1"/>
          <p:nvPr/>
        </p:nvSpPr>
        <p:spPr>
          <a:xfrm>
            <a:off x="5870968" y="3477945"/>
            <a:ext cx="235863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Fournir</a:t>
            </a:r>
            <a:r>
              <a:rPr lang="en-US" sz="1100" b="1" spc="-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</a:t>
            </a:r>
            <a:r>
              <a:rPr sz="1100" b="1" spc="-7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</a:t>
            </a:r>
            <a:r>
              <a:rPr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esources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ct val="100000"/>
              </a:lnSpc>
            </a:pP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Offrir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options pour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démarrer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2" name="object 91">
            <a:extLst>
              <a:ext uri="{FF2B5EF4-FFF2-40B4-BE49-F238E27FC236}">
                <a16:creationId xmlns:a16="http://schemas.microsoft.com/office/drawing/2014/main" id="{6709CBF0-F7FF-45A6-A492-3849271308F2}"/>
              </a:ext>
            </a:extLst>
          </p:cNvPr>
          <p:cNvSpPr txBox="1"/>
          <p:nvPr/>
        </p:nvSpPr>
        <p:spPr>
          <a:xfrm>
            <a:off x="5882483" y="5239055"/>
            <a:ext cx="1742088" cy="722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Certains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participants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voudront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suivre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tutorial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ligne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 </a:t>
            </a:r>
            <a:endParaRPr lang="en-US" sz="1100" spc="5" dirty="0">
              <a:solidFill>
                <a:srgbClr val="4C4D4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</a:pPr>
            <a:r>
              <a:rPr sz="1100" u="sng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</a:t>
            </a:r>
            <a:r>
              <a:rPr lang="en-US" sz="1100" u="sng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catch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3" name="object 92">
            <a:extLst>
              <a:ext uri="{FF2B5EF4-FFF2-40B4-BE49-F238E27FC236}">
                <a16:creationId xmlns:a16="http://schemas.microsoft.com/office/drawing/2014/main" id="{4D6A4850-D6CC-4A9E-93FA-50D328DD8768}"/>
              </a:ext>
            </a:extLst>
          </p:cNvPr>
          <p:cNvSpPr txBox="1"/>
          <p:nvPr/>
        </p:nvSpPr>
        <p:spPr>
          <a:xfrm>
            <a:off x="7960029" y="5257800"/>
            <a:ext cx="1742088" cy="539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D’autres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préfèreont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cartes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d’aide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 </a:t>
            </a:r>
            <a:r>
              <a:rPr sz="1100" u="sng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</a:t>
            </a:r>
            <a:r>
              <a:rPr lang="en-US" sz="1100" u="sng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catch</a:t>
            </a:r>
            <a:r>
              <a:rPr sz="1100" u="sng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/cards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07695"/>
            <a:ext cx="387489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107695"/>
            <a:ext cx="387494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940" y="719493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120" y="864438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6411" y="91427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140" y="891076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849" y="7590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157" y="7396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0397" y="759574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104" y="806348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57" y="8142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8703" y="8077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5497" y="977937"/>
            <a:ext cx="40449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</a:t>
            </a:r>
            <a:endParaRPr sz="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5000" y="2006600"/>
            <a:ext cx="4116704" cy="1219200"/>
          </a:xfrm>
          <a:custGeom>
            <a:avLst/>
            <a:gdLst/>
            <a:ahLst/>
            <a:cxnLst/>
            <a:rect l="l" t="t" r="r" b="b"/>
            <a:pathLst>
              <a:path w="4116704" h="1219200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19200"/>
                </a:lnTo>
                <a:lnTo>
                  <a:pt x="4002074" y="1219200"/>
                </a:lnTo>
                <a:lnTo>
                  <a:pt x="4068154" y="1217414"/>
                </a:lnTo>
                <a:lnTo>
                  <a:pt x="4102087" y="1204912"/>
                </a:lnTo>
                <a:lnTo>
                  <a:pt x="4114588" y="1170979"/>
                </a:lnTo>
                <a:lnTo>
                  <a:pt x="4116374" y="1104900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051" y="1220495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9170" y="727519"/>
            <a:ext cx="3606800" cy="1054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700" b="1" spc="4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endParaRPr sz="27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lang="en-US" sz="15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Faites</a:t>
            </a:r>
            <a:r>
              <a:rPr lang="en-US" sz="15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lang="en-US" sz="15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5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projets</a:t>
            </a:r>
            <a:r>
              <a:rPr lang="en-US" sz="15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participants entre </a:t>
            </a:r>
            <a:r>
              <a:rPr lang="en-US" sz="15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eux</a:t>
            </a:r>
            <a:r>
              <a:rPr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48800" y="977125"/>
            <a:ext cx="42352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700" b="1" spc="25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endParaRPr sz="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91459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2507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0377" y="4717415"/>
            <a:ext cx="4121150" cy="2372457"/>
          </a:xfrm>
          <a:custGeom>
            <a:avLst/>
            <a:gdLst/>
            <a:ahLst/>
            <a:cxnLst/>
            <a:rect l="l" t="t" r="r" b="b"/>
            <a:pathLst>
              <a:path w="4121150" h="229298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292604"/>
                </a:lnTo>
                <a:lnTo>
                  <a:pt x="4006697" y="2292604"/>
                </a:lnTo>
                <a:lnTo>
                  <a:pt x="4072777" y="2290818"/>
                </a:lnTo>
                <a:lnTo>
                  <a:pt x="4106710" y="2278316"/>
                </a:lnTo>
                <a:lnTo>
                  <a:pt x="4119211" y="2244383"/>
                </a:lnTo>
                <a:lnTo>
                  <a:pt x="4120997" y="2178304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60720" y="20359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23559" y="7192089"/>
            <a:ext cx="37592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 </a:t>
            </a:r>
            <a:r>
              <a:rPr sz="800" b="1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is </a:t>
            </a:r>
            <a:r>
              <a:rPr sz="800" b="1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</a:t>
            </a:r>
            <a:r>
              <a:rPr sz="800" b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project of </a:t>
            </a:r>
            <a:r>
              <a:rPr sz="800" b="1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</a:t>
            </a:r>
            <a:r>
              <a:rPr sz="800" b="1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Lifelong </a:t>
            </a:r>
            <a:r>
              <a:rPr sz="800" b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Group </a:t>
            </a:r>
            <a:r>
              <a:rPr sz="800" b="1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 </a:t>
            </a:r>
            <a:r>
              <a:rPr sz="800" b="1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</a:t>
            </a:r>
            <a:r>
              <a:rPr sz="800" b="1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MIT </a:t>
            </a:r>
            <a:r>
              <a:rPr sz="800" b="1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Media</a:t>
            </a:r>
            <a:r>
              <a:rPr sz="800" b="1" spc="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800" b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Lab.</a:t>
            </a:r>
            <a:endParaRPr sz="8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5789" y="1641767"/>
            <a:ext cx="3888907" cy="1256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indent="-105410">
              <a:lnSpc>
                <a:spcPct val="1000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  <a:tab pos="2526030" algn="l"/>
                <a:tab pos="3649345" algn="l"/>
              </a:tabLst>
            </a:pP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Faire un script pour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attraper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sprites qui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tombent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	</a:t>
            </a:r>
            <a:endParaRPr sz="1100" dirty="0">
              <a:latin typeface="Times New Roman"/>
              <a:cs typeface="Times New Roman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1 point 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lorsqu’il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est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attrapé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son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8110" marR="1480185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tiliser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l’outil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duplication pour faire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tomber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plus de sprites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8110" marR="1480185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jouter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sprite bonus qui 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tombe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qui </a:t>
            </a:r>
            <a:r>
              <a:rPr lang="en-US"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plus de points au score.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27077" y="2451912"/>
            <a:ext cx="1493520" cy="684530"/>
          </a:xfrm>
          <a:custGeom>
            <a:avLst/>
            <a:gdLst/>
            <a:ahLst/>
            <a:cxnLst/>
            <a:rect l="l" t="t" r="r" b="b"/>
            <a:pathLst>
              <a:path w="1493520" h="684530">
                <a:moveTo>
                  <a:pt x="261442" y="520903"/>
                </a:moveTo>
                <a:lnTo>
                  <a:pt x="155727" y="520903"/>
                </a:lnTo>
                <a:lnTo>
                  <a:pt x="146629" y="583315"/>
                </a:lnTo>
                <a:lnTo>
                  <a:pt x="155765" y="621149"/>
                </a:lnTo>
                <a:lnTo>
                  <a:pt x="194085" y="649731"/>
                </a:lnTo>
                <a:lnTo>
                  <a:pt x="272542" y="684390"/>
                </a:lnTo>
                <a:lnTo>
                  <a:pt x="249790" y="635726"/>
                </a:lnTo>
                <a:lnTo>
                  <a:pt x="246789" y="582877"/>
                </a:lnTo>
                <a:lnTo>
                  <a:pt x="253889" y="539913"/>
                </a:lnTo>
                <a:lnTo>
                  <a:pt x="261442" y="520903"/>
                </a:lnTo>
                <a:close/>
              </a:path>
              <a:path w="1493520" h="684530">
                <a:moveTo>
                  <a:pt x="1425651" y="0"/>
                </a:moveTo>
                <a:lnTo>
                  <a:pt x="67398" y="0"/>
                </a:lnTo>
                <a:lnTo>
                  <a:pt x="28433" y="1703"/>
                </a:lnTo>
                <a:lnTo>
                  <a:pt x="8424" y="13628"/>
                </a:lnTo>
                <a:lnTo>
                  <a:pt x="1053" y="45996"/>
                </a:lnTo>
                <a:lnTo>
                  <a:pt x="0" y="109029"/>
                </a:lnTo>
                <a:lnTo>
                  <a:pt x="0" y="411873"/>
                </a:lnTo>
                <a:lnTo>
                  <a:pt x="1053" y="474906"/>
                </a:lnTo>
                <a:lnTo>
                  <a:pt x="8424" y="507274"/>
                </a:lnTo>
                <a:lnTo>
                  <a:pt x="28433" y="519199"/>
                </a:lnTo>
                <a:lnTo>
                  <a:pt x="67398" y="520903"/>
                </a:lnTo>
                <a:lnTo>
                  <a:pt x="1425651" y="520903"/>
                </a:lnTo>
                <a:lnTo>
                  <a:pt x="1464616" y="519199"/>
                </a:lnTo>
                <a:lnTo>
                  <a:pt x="1484625" y="507274"/>
                </a:lnTo>
                <a:lnTo>
                  <a:pt x="1491996" y="474906"/>
                </a:lnTo>
                <a:lnTo>
                  <a:pt x="1493050" y="411873"/>
                </a:lnTo>
                <a:lnTo>
                  <a:pt x="1493050" y="109029"/>
                </a:lnTo>
                <a:lnTo>
                  <a:pt x="1491996" y="45996"/>
                </a:lnTo>
                <a:lnTo>
                  <a:pt x="1484625" y="13628"/>
                </a:lnTo>
                <a:lnTo>
                  <a:pt x="1464616" y="1703"/>
                </a:lnTo>
                <a:lnTo>
                  <a:pt x="1425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27077" y="2591219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31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34023" y="2463241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39" h="48260">
                <a:moveTo>
                  <a:pt x="0" y="48221"/>
                </a:moveTo>
                <a:lnTo>
                  <a:pt x="4364" y="34729"/>
                </a:lnTo>
                <a:lnTo>
                  <a:pt x="10258" y="21701"/>
                </a:lnTo>
                <a:lnTo>
                  <a:pt x="17909" y="9877"/>
                </a:lnTo>
                <a:lnTo>
                  <a:pt x="2754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39802" y="2451900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59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95654" y="2474569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0" y="0"/>
                </a:moveTo>
                <a:lnTo>
                  <a:pt x="6732" y="9226"/>
                </a:lnTo>
                <a:lnTo>
                  <a:pt x="12790" y="20666"/>
                </a:lnTo>
                <a:lnTo>
                  <a:pt x="17879" y="34557"/>
                </a:lnTo>
                <a:lnTo>
                  <a:pt x="21704" y="51142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20114" y="2603182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31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85621" y="2913252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40" h="48260">
                <a:moveTo>
                  <a:pt x="27546" y="0"/>
                </a:moveTo>
                <a:lnTo>
                  <a:pt x="23181" y="13492"/>
                </a:lnTo>
                <a:lnTo>
                  <a:pt x="17287" y="26520"/>
                </a:lnTo>
                <a:lnTo>
                  <a:pt x="9636" y="38344"/>
                </a:lnTo>
                <a:lnTo>
                  <a:pt x="0" y="48221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20840" y="2972803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102152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73436" y="3010471"/>
            <a:ext cx="11430" cy="101600"/>
          </a:xfrm>
          <a:custGeom>
            <a:avLst/>
            <a:gdLst/>
            <a:ahLst/>
            <a:cxnLst/>
            <a:rect l="l" t="t" r="r" b="b"/>
            <a:pathLst>
              <a:path w="11429" h="101600">
                <a:moveTo>
                  <a:pt x="3436" y="0"/>
                </a:moveTo>
                <a:lnTo>
                  <a:pt x="489" y="23361"/>
                </a:lnTo>
                <a:lnTo>
                  <a:pt x="0" y="49237"/>
                </a:lnTo>
                <a:lnTo>
                  <a:pt x="3156" y="75895"/>
                </a:lnTo>
                <a:lnTo>
                  <a:pt x="11145" y="10160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82004" y="3008757"/>
            <a:ext cx="73660" cy="102870"/>
          </a:xfrm>
          <a:custGeom>
            <a:avLst/>
            <a:gdLst/>
            <a:ahLst/>
            <a:cxnLst/>
            <a:rect l="l" t="t" r="r" b="b"/>
            <a:pathLst>
              <a:path w="73660" h="102869">
                <a:moveTo>
                  <a:pt x="73355" y="102374"/>
                </a:moveTo>
                <a:lnTo>
                  <a:pt x="49968" y="83987"/>
                </a:lnTo>
                <a:lnTo>
                  <a:pt x="27747" y="60736"/>
                </a:lnTo>
                <a:lnTo>
                  <a:pt x="9991" y="3271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29833" y="2899003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21704" y="51142"/>
                </a:moveTo>
                <a:lnTo>
                  <a:pt x="14971" y="41915"/>
                </a:lnTo>
                <a:lnTo>
                  <a:pt x="8913" y="30476"/>
                </a:lnTo>
                <a:lnTo>
                  <a:pt x="3825" y="16585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7077" y="2540063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39179"/>
                </a:moveTo>
                <a:lnTo>
                  <a:pt x="0" y="20866"/>
                </a:lnTo>
                <a:lnTo>
                  <a:pt x="0" y="12306"/>
                </a:lnTo>
                <a:lnTo>
                  <a:pt x="1485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74054" y="2451900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3886"/>
                </a:moveTo>
                <a:lnTo>
                  <a:pt x="5994" y="1396"/>
                </a:lnTo>
                <a:lnTo>
                  <a:pt x="12776" y="0"/>
                </a:lnTo>
                <a:lnTo>
                  <a:pt x="20421" y="0"/>
                </a:lnTo>
                <a:lnTo>
                  <a:pt x="3976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33386" y="2451900"/>
            <a:ext cx="40005" cy="5715"/>
          </a:xfrm>
          <a:custGeom>
            <a:avLst/>
            <a:gdLst/>
            <a:ahLst/>
            <a:cxnLst/>
            <a:rect l="l" t="t" r="r" b="b"/>
            <a:pathLst>
              <a:path w="40004" h="5714">
                <a:moveTo>
                  <a:pt x="0" y="0"/>
                </a:moveTo>
                <a:lnTo>
                  <a:pt x="19342" y="0"/>
                </a:lnTo>
                <a:lnTo>
                  <a:pt x="28168" y="0"/>
                </a:lnTo>
                <a:lnTo>
                  <a:pt x="39420" y="515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19225" y="2540088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0"/>
                </a:moveTo>
                <a:lnTo>
                  <a:pt x="584" y="6464"/>
                </a:lnTo>
                <a:lnTo>
                  <a:pt x="901" y="13398"/>
                </a:lnTo>
                <a:lnTo>
                  <a:pt x="901" y="20840"/>
                </a:lnTo>
                <a:lnTo>
                  <a:pt x="901" y="3915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18641" y="2845460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485" y="0"/>
                </a:moveTo>
                <a:lnTo>
                  <a:pt x="1485" y="18313"/>
                </a:lnTo>
                <a:lnTo>
                  <a:pt x="1485" y="26860"/>
                </a:lnTo>
                <a:lnTo>
                  <a:pt x="0" y="3917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3297" y="2968917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39852" y="0"/>
                </a:moveTo>
                <a:lnTo>
                  <a:pt x="33845" y="2489"/>
                </a:lnTo>
                <a:lnTo>
                  <a:pt x="27076" y="3886"/>
                </a:lnTo>
                <a:lnTo>
                  <a:pt x="19431" y="3886"/>
                </a:lnTo>
                <a:lnTo>
                  <a:pt x="0" y="388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68349" y="297280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785" y="0"/>
                </a:moveTo>
                <a:lnTo>
                  <a:pt x="1934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81813" y="2972803"/>
            <a:ext cx="26034" cy="16510"/>
          </a:xfrm>
          <a:custGeom>
            <a:avLst/>
            <a:gdLst/>
            <a:ahLst/>
            <a:cxnLst/>
            <a:rect l="l" t="t" r="r" b="b"/>
            <a:pathLst>
              <a:path w="26035" h="16510">
                <a:moveTo>
                  <a:pt x="26047" y="0"/>
                </a:moveTo>
                <a:lnTo>
                  <a:pt x="6705" y="0"/>
                </a:lnTo>
                <a:lnTo>
                  <a:pt x="5334" y="711"/>
                </a:lnTo>
                <a:lnTo>
                  <a:pt x="2705" y="6616"/>
                </a:lnTo>
                <a:lnTo>
                  <a:pt x="0" y="159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80632" y="3122002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8953" y="0"/>
                </a:moveTo>
                <a:lnTo>
                  <a:pt x="11836" y="5029"/>
                </a:lnTo>
                <a:lnTo>
                  <a:pt x="15163" y="9817"/>
                </a:lnTo>
                <a:lnTo>
                  <a:pt x="18986" y="14287"/>
                </a:lnTo>
                <a:lnTo>
                  <a:pt x="11366" y="11099"/>
                </a:lnTo>
                <a:lnTo>
                  <a:pt x="0" y="481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57544" y="2972803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89">
                <a:moveTo>
                  <a:pt x="23367" y="21107"/>
                </a:moveTo>
                <a:lnTo>
                  <a:pt x="23342" y="14300"/>
                </a:lnTo>
                <a:lnTo>
                  <a:pt x="23939" y="7264"/>
                </a:lnTo>
                <a:lnTo>
                  <a:pt x="2526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74397" y="2967634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45339" y="5168"/>
                </a:moveTo>
                <a:lnTo>
                  <a:pt x="20078" y="5168"/>
                </a:lnTo>
                <a:lnTo>
                  <a:pt x="11252" y="516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7077" y="2845460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901" y="39141"/>
                </a:moveTo>
                <a:lnTo>
                  <a:pt x="317" y="32689"/>
                </a:lnTo>
                <a:lnTo>
                  <a:pt x="0" y="25755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126645" y="2531249"/>
            <a:ext cx="1333996" cy="32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Qu’est-ce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qui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plait le plus dans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votre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?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60538" y="2454694"/>
            <a:ext cx="1737360" cy="684530"/>
          </a:xfrm>
          <a:custGeom>
            <a:avLst/>
            <a:gdLst/>
            <a:ahLst/>
            <a:cxnLst/>
            <a:rect l="l" t="t" r="r" b="b"/>
            <a:pathLst>
              <a:path w="1737359" h="684530">
                <a:moveTo>
                  <a:pt x="304139" y="520814"/>
                </a:moveTo>
                <a:lnTo>
                  <a:pt x="181165" y="520814"/>
                </a:lnTo>
                <a:lnTo>
                  <a:pt x="170579" y="583218"/>
                </a:lnTo>
                <a:lnTo>
                  <a:pt x="181205" y="621047"/>
                </a:lnTo>
                <a:lnTo>
                  <a:pt x="225780" y="649625"/>
                </a:lnTo>
                <a:lnTo>
                  <a:pt x="317042" y="684275"/>
                </a:lnTo>
                <a:lnTo>
                  <a:pt x="290575" y="635623"/>
                </a:lnTo>
                <a:lnTo>
                  <a:pt x="287088" y="582785"/>
                </a:lnTo>
                <a:lnTo>
                  <a:pt x="295352" y="539827"/>
                </a:lnTo>
                <a:lnTo>
                  <a:pt x="304139" y="520814"/>
                </a:lnTo>
                <a:close/>
              </a:path>
              <a:path w="1737359" h="684530">
                <a:moveTo>
                  <a:pt x="1658454" y="0"/>
                </a:moveTo>
                <a:lnTo>
                  <a:pt x="78397" y="0"/>
                </a:lnTo>
                <a:lnTo>
                  <a:pt x="33073" y="1703"/>
                </a:lnTo>
                <a:lnTo>
                  <a:pt x="9799" y="13627"/>
                </a:lnTo>
                <a:lnTo>
                  <a:pt x="1224" y="45991"/>
                </a:lnTo>
                <a:lnTo>
                  <a:pt x="0" y="109016"/>
                </a:lnTo>
                <a:lnTo>
                  <a:pt x="0" y="411810"/>
                </a:lnTo>
                <a:lnTo>
                  <a:pt x="1224" y="474828"/>
                </a:lnTo>
                <a:lnTo>
                  <a:pt x="9799" y="507188"/>
                </a:lnTo>
                <a:lnTo>
                  <a:pt x="33073" y="519111"/>
                </a:lnTo>
                <a:lnTo>
                  <a:pt x="78397" y="520814"/>
                </a:lnTo>
                <a:lnTo>
                  <a:pt x="1658454" y="520814"/>
                </a:lnTo>
                <a:lnTo>
                  <a:pt x="1703778" y="519111"/>
                </a:lnTo>
                <a:lnTo>
                  <a:pt x="1727052" y="507188"/>
                </a:lnTo>
                <a:lnTo>
                  <a:pt x="1735627" y="474828"/>
                </a:lnTo>
                <a:lnTo>
                  <a:pt x="1736852" y="411810"/>
                </a:lnTo>
                <a:lnTo>
                  <a:pt x="1736852" y="109016"/>
                </a:lnTo>
                <a:lnTo>
                  <a:pt x="1735627" y="45991"/>
                </a:lnTo>
                <a:lnTo>
                  <a:pt x="1727052" y="13627"/>
                </a:lnTo>
                <a:lnTo>
                  <a:pt x="1703778" y="1703"/>
                </a:lnTo>
                <a:lnTo>
                  <a:pt x="1658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60538" y="2593987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276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69478" y="2464333"/>
            <a:ext cx="34290" cy="47625"/>
          </a:xfrm>
          <a:custGeom>
            <a:avLst/>
            <a:gdLst/>
            <a:ahLst/>
            <a:cxnLst/>
            <a:rect l="l" t="t" r="r" b="b"/>
            <a:pathLst>
              <a:path w="34290" h="47625">
                <a:moveTo>
                  <a:pt x="0" y="47345"/>
                </a:moveTo>
                <a:lnTo>
                  <a:pt x="5419" y="33847"/>
                </a:lnTo>
                <a:lnTo>
                  <a:pt x="12677" y="20958"/>
                </a:lnTo>
                <a:lnTo>
                  <a:pt x="22045" y="9426"/>
                </a:lnTo>
                <a:lnTo>
                  <a:pt x="33794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83169" y="2454706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5">
                <a:moveTo>
                  <a:pt x="0" y="0"/>
                </a:moveTo>
                <a:lnTo>
                  <a:pt x="1504226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566592" y="2475102"/>
            <a:ext cx="27305" cy="52069"/>
          </a:xfrm>
          <a:custGeom>
            <a:avLst/>
            <a:gdLst/>
            <a:ahLst/>
            <a:cxnLst/>
            <a:rect l="l" t="t" r="r" b="b"/>
            <a:pathLst>
              <a:path w="27304" h="52069">
                <a:moveTo>
                  <a:pt x="0" y="0"/>
                </a:moveTo>
                <a:lnTo>
                  <a:pt x="8340" y="9070"/>
                </a:lnTo>
                <a:lnTo>
                  <a:pt x="15914" y="20497"/>
                </a:lnTo>
                <a:lnTo>
                  <a:pt x="22329" y="34554"/>
                </a:lnTo>
                <a:lnTo>
                  <a:pt x="27190" y="51511"/>
                </a:lnTo>
              </a:path>
            </a:pathLst>
          </a:custGeom>
          <a:ln w="12699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97390" y="2605951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276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54654" y="2918536"/>
            <a:ext cx="34290" cy="47625"/>
          </a:xfrm>
          <a:custGeom>
            <a:avLst/>
            <a:gdLst/>
            <a:ahLst/>
            <a:cxnLst/>
            <a:rect l="l" t="t" r="r" b="b"/>
            <a:pathLst>
              <a:path w="34290" h="47625">
                <a:moveTo>
                  <a:pt x="33794" y="0"/>
                </a:moveTo>
                <a:lnTo>
                  <a:pt x="28374" y="13498"/>
                </a:lnTo>
                <a:lnTo>
                  <a:pt x="21116" y="26387"/>
                </a:lnTo>
                <a:lnTo>
                  <a:pt x="11749" y="37919"/>
                </a:lnTo>
                <a:lnTo>
                  <a:pt x="0" y="47345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96643" y="2975521"/>
            <a:ext cx="1202055" cy="0"/>
          </a:xfrm>
          <a:custGeom>
            <a:avLst/>
            <a:gdLst/>
            <a:ahLst/>
            <a:cxnLst/>
            <a:rect l="l" t="t" r="r" b="b"/>
            <a:pathLst>
              <a:path w="1202054">
                <a:moveTo>
                  <a:pt x="120191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47166" y="3013163"/>
            <a:ext cx="13970" cy="102870"/>
          </a:xfrm>
          <a:custGeom>
            <a:avLst/>
            <a:gdLst/>
            <a:ahLst/>
            <a:cxnLst/>
            <a:rect l="l" t="t" r="r" b="b"/>
            <a:pathLst>
              <a:path w="13970" h="102869">
                <a:moveTo>
                  <a:pt x="3973" y="0"/>
                </a:moveTo>
                <a:lnTo>
                  <a:pt x="528" y="23572"/>
                </a:lnTo>
                <a:lnTo>
                  <a:pt x="0" y="49690"/>
                </a:lnTo>
                <a:lnTo>
                  <a:pt x="3807" y="76572"/>
                </a:lnTo>
                <a:lnTo>
                  <a:pt x="13371" y="102438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39849" y="3004223"/>
            <a:ext cx="101600" cy="118110"/>
          </a:xfrm>
          <a:custGeom>
            <a:avLst/>
            <a:gdLst/>
            <a:ahLst/>
            <a:cxnLst/>
            <a:rect l="l" t="t" r="r" b="b"/>
            <a:pathLst>
              <a:path w="101600" h="118110">
                <a:moveTo>
                  <a:pt x="101269" y="118059"/>
                </a:moveTo>
                <a:lnTo>
                  <a:pt x="69658" y="98917"/>
                </a:lnTo>
                <a:lnTo>
                  <a:pt x="37852" y="72759"/>
                </a:lnTo>
                <a:lnTo>
                  <a:pt x="12437" y="39736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64627" y="2975521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4170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64144" y="2903613"/>
            <a:ext cx="27305" cy="52069"/>
          </a:xfrm>
          <a:custGeom>
            <a:avLst/>
            <a:gdLst/>
            <a:ahLst/>
            <a:cxnLst/>
            <a:rect l="l" t="t" r="r" b="b"/>
            <a:pathLst>
              <a:path w="27304" h="52069">
                <a:moveTo>
                  <a:pt x="27190" y="51511"/>
                </a:moveTo>
                <a:lnTo>
                  <a:pt x="18850" y="42441"/>
                </a:lnTo>
                <a:lnTo>
                  <a:pt x="11276" y="31013"/>
                </a:lnTo>
                <a:lnTo>
                  <a:pt x="4861" y="16956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60538" y="2541904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0" y="40119"/>
                </a:moveTo>
                <a:lnTo>
                  <a:pt x="0" y="21805"/>
                </a:lnTo>
                <a:lnTo>
                  <a:pt x="0" y="12814"/>
                </a:lnTo>
                <a:lnTo>
                  <a:pt x="1854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17357" y="2454706"/>
            <a:ext cx="40640" cy="3175"/>
          </a:xfrm>
          <a:custGeom>
            <a:avLst/>
            <a:gdLst/>
            <a:ahLst/>
            <a:cxnLst/>
            <a:rect l="l" t="t" r="r" b="b"/>
            <a:pathLst>
              <a:path w="40640" h="3175">
                <a:moveTo>
                  <a:pt x="0" y="3149"/>
                </a:moveTo>
                <a:lnTo>
                  <a:pt x="6438" y="1130"/>
                </a:lnTo>
                <a:lnTo>
                  <a:pt x="13601" y="0"/>
                </a:lnTo>
                <a:lnTo>
                  <a:pt x="21577" y="0"/>
                </a:lnTo>
                <a:lnTo>
                  <a:pt x="40551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500019" y="2454706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40" h="4444">
                <a:moveTo>
                  <a:pt x="0" y="0"/>
                </a:moveTo>
                <a:lnTo>
                  <a:pt x="18973" y="0"/>
                </a:lnTo>
                <a:lnTo>
                  <a:pt x="28181" y="0"/>
                </a:lnTo>
                <a:lnTo>
                  <a:pt x="40284" y="4381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596234" y="2541904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0" y="0"/>
                </a:moveTo>
                <a:lnTo>
                  <a:pt x="749" y="6730"/>
                </a:lnTo>
                <a:lnTo>
                  <a:pt x="1155" y="13995"/>
                </a:lnTo>
                <a:lnTo>
                  <a:pt x="1155" y="21805"/>
                </a:lnTo>
                <a:lnTo>
                  <a:pt x="1155" y="4011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95536" y="2848190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1854" y="0"/>
                </a:moveTo>
                <a:lnTo>
                  <a:pt x="1854" y="18313"/>
                </a:lnTo>
                <a:lnTo>
                  <a:pt x="1854" y="27304"/>
                </a:lnTo>
                <a:lnTo>
                  <a:pt x="0" y="4011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496907" y="2972358"/>
            <a:ext cx="43815" cy="3175"/>
          </a:xfrm>
          <a:custGeom>
            <a:avLst/>
            <a:gdLst/>
            <a:ahLst/>
            <a:cxnLst/>
            <a:rect l="l" t="t" r="r" b="b"/>
            <a:pathLst>
              <a:path w="43815" h="3175">
                <a:moveTo>
                  <a:pt x="43662" y="0"/>
                </a:moveTo>
                <a:lnTo>
                  <a:pt x="37223" y="2031"/>
                </a:lnTo>
                <a:lnTo>
                  <a:pt x="30060" y="3149"/>
                </a:lnTo>
                <a:lnTo>
                  <a:pt x="22085" y="3149"/>
                </a:lnTo>
                <a:lnTo>
                  <a:pt x="0" y="314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424174" y="297550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1249" y="0"/>
                </a:moveTo>
                <a:lnTo>
                  <a:pt x="19164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56956" y="2975508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6885" y="0"/>
                </a:moveTo>
                <a:lnTo>
                  <a:pt x="7721" y="0"/>
                </a:lnTo>
                <a:lnTo>
                  <a:pt x="6134" y="711"/>
                </a:lnTo>
                <a:lnTo>
                  <a:pt x="3111" y="6515"/>
                </a:lnTo>
                <a:lnTo>
                  <a:pt x="0" y="15722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61337" y="3125342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09" h="13969">
                <a:moveTo>
                  <a:pt x="5016" y="0"/>
                </a:moveTo>
                <a:lnTo>
                  <a:pt x="8255" y="4787"/>
                </a:lnTo>
                <a:lnTo>
                  <a:pt x="11988" y="9347"/>
                </a:lnTo>
                <a:lnTo>
                  <a:pt x="16243" y="13627"/>
                </a:lnTo>
                <a:lnTo>
                  <a:pt x="9931" y="11353"/>
                </a:lnTo>
                <a:lnTo>
                  <a:pt x="0" y="687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25676" y="2975508"/>
            <a:ext cx="16510" cy="17780"/>
          </a:xfrm>
          <a:custGeom>
            <a:avLst/>
            <a:gdLst/>
            <a:ahLst/>
            <a:cxnLst/>
            <a:rect l="l" t="t" r="r" b="b"/>
            <a:pathLst>
              <a:path w="16509" h="17780">
                <a:moveTo>
                  <a:pt x="13868" y="17462"/>
                </a:moveTo>
                <a:lnTo>
                  <a:pt x="14058" y="11798"/>
                </a:lnTo>
                <a:lnTo>
                  <a:pt x="14757" y="5981"/>
                </a:lnTo>
                <a:lnTo>
                  <a:pt x="16027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17624" y="2971126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4">
                <a:moveTo>
                  <a:pt x="37337" y="4381"/>
                </a:moveTo>
                <a:lnTo>
                  <a:pt x="21310" y="4381"/>
                </a:lnTo>
                <a:lnTo>
                  <a:pt x="12103" y="4381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60538" y="2848190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1155" y="40119"/>
                </a:moveTo>
                <a:lnTo>
                  <a:pt x="406" y="33388"/>
                </a:lnTo>
                <a:lnTo>
                  <a:pt x="0" y="26136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971523" y="2531249"/>
            <a:ext cx="1533525" cy="32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Avec plus de temps,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qu’ajouterais-tu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?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949692" y="5585358"/>
            <a:ext cx="2863749" cy="1504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 err="1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Vid</a:t>
            </a:r>
            <a:r>
              <a:rPr lang="en-US" sz="1100" b="1" spc="-15" dirty="0" err="1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</a:t>
            </a:r>
            <a:r>
              <a:rPr sz="1100" b="1" spc="-15" dirty="0" err="1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</a:t>
            </a:r>
            <a:r>
              <a:rPr sz="1100" b="1" spc="-55" dirty="0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15" dirty="0" err="1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Détection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 les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ordinateurs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sont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équipés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d’une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webcam, les participants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peuvent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faire un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qui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interagit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avec les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mouvements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corps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commencer,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jouer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avec le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Save </a:t>
            </a:r>
            <a:r>
              <a:rPr sz="1100" b="1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</a:t>
            </a:r>
            <a:r>
              <a:rPr sz="1100" b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Mini-Figs  </a:t>
            </a:r>
            <a:r>
              <a:rPr sz="1100" u="sng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scratch.mit.edu/projects/10123832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Ensuite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ouvrir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remixer pour modifier les sprites et le code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707418" y="3615969"/>
            <a:ext cx="4204335" cy="1072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15" dirty="0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La Suite </a:t>
            </a:r>
            <a:r>
              <a:rPr sz="1800" b="1" spc="35" dirty="0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?</a:t>
            </a:r>
            <a:endParaRPr sz="18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5400" marR="5080">
              <a:lnSpc>
                <a:spcPts val="1300"/>
              </a:lnSpc>
              <a:spcBef>
                <a:spcPts val="955"/>
              </a:spcBef>
            </a:pPr>
            <a:r>
              <a:rPr lang="en-US" sz="1100" spc="-2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 </a:t>
            </a:r>
            <a:r>
              <a:rPr lang="en-US" sz="1100" spc="-2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spc="-2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</a:t>
            </a:r>
            <a:r>
              <a:rPr sz="1100" spc="-2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i="1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Catch </a:t>
            </a:r>
            <a:r>
              <a:rPr sz="1100" i="1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Game 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projects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fournit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introduction pour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créer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jeux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interactifs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dans Scratch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Voici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quelques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pistes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que les participants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peuvent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suivre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utilisant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concepts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vus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durant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leurs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projets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897257" y="4771897"/>
            <a:ext cx="902728" cy="683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97257" y="4771897"/>
            <a:ext cx="902969" cy="683895"/>
          </a:xfrm>
          <a:custGeom>
            <a:avLst/>
            <a:gdLst/>
            <a:ahLst/>
            <a:cxnLst/>
            <a:rect l="l" t="t" r="r" b="b"/>
            <a:pathLst>
              <a:path w="902970" h="6838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26745"/>
                </a:lnTo>
                <a:lnTo>
                  <a:pt x="892" y="659784"/>
                </a:lnTo>
                <a:lnTo>
                  <a:pt x="7143" y="676751"/>
                </a:lnTo>
                <a:lnTo>
                  <a:pt x="24110" y="683002"/>
                </a:lnTo>
                <a:lnTo>
                  <a:pt x="57150" y="683895"/>
                </a:lnTo>
                <a:lnTo>
                  <a:pt x="845591" y="683895"/>
                </a:lnTo>
                <a:lnTo>
                  <a:pt x="878631" y="683002"/>
                </a:lnTo>
                <a:lnTo>
                  <a:pt x="895597" y="676751"/>
                </a:lnTo>
                <a:lnTo>
                  <a:pt x="901848" y="659784"/>
                </a:lnTo>
                <a:lnTo>
                  <a:pt x="902741" y="626745"/>
                </a:lnTo>
                <a:lnTo>
                  <a:pt x="902741" y="57150"/>
                </a:lnTo>
                <a:lnTo>
                  <a:pt x="901848" y="24110"/>
                </a:lnTo>
                <a:lnTo>
                  <a:pt x="895597" y="7143"/>
                </a:lnTo>
                <a:lnTo>
                  <a:pt x="878631" y="892"/>
                </a:lnTo>
                <a:lnTo>
                  <a:pt x="84559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6992" y="3043059"/>
            <a:ext cx="4114165" cy="1538605"/>
          </a:xfrm>
          <a:custGeom>
            <a:avLst/>
            <a:gdLst/>
            <a:ahLst/>
            <a:cxnLst/>
            <a:rect l="l" t="t" r="r" b="b"/>
            <a:pathLst>
              <a:path w="4114165" h="1538604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38122"/>
                </a:lnTo>
                <a:lnTo>
                  <a:pt x="3999306" y="1538122"/>
                </a:lnTo>
                <a:lnTo>
                  <a:pt x="4065385" y="1536336"/>
                </a:lnTo>
                <a:lnTo>
                  <a:pt x="4099318" y="1523834"/>
                </a:lnTo>
                <a:lnTo>
                  <a:pt x="4111820" y="1489902"/>
                </a:lnTo>
                <a:lnTo>
                  <a:pt x="4113606" y="1423822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7602" y="307712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08356" y="3127121"/>
            <a:ext cx="160349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Encourager le bricolage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24729" y="3438982"/>
            <a:ext cx="3843020" cy="108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marR="5080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Encourage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 les</a:t>
            </a:r>
            <a:r>
              <a:rPr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participants 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à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être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l’aise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essayer des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combinaisons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blocs et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comprendre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qui se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passe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8110" marR="211454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Sugg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érer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aux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participants </a:t>
            </a:r>
            <a:r>
              <a:rPr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regarder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l’intérieur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d’autre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Catch Game pour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code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8110" marR="11430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Síls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trouvent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code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intéressant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ils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peuvent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récupérer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scripts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ous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sprites pour les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utiliser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dans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leurs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propres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896889" y="5625210"/>
            <a:ext cx="902728" cy="646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96876" y="5625210"/>
            <a:ext cx="902969" cy="683895"/>
          </a:xfrm>
          <a:custGeom>
            <a:avLst/>
            <a:gdLst/>
            <a:ahLst/>
            <a:cxnLst/>
            <a:rect l="l" t="t" r="r" b="b"/>
            <a:pathLst>
              <a:path w="902970" h="6838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26745"/>
                </a:lnTo>
                <a:lnTo>
                  <a:pt x="892" y="659784"/>
                </a:lnTo>
                <a:lnTo>
                  <a:pt x="7143" y="676751"/>
                </a:lnTo>
                <a:lnTo>
                  <a:pt x="24110" y="683002"/>
                </a:lnTo>
                <a:lnTo>
                  <a:pt x="57150" y="683895"/>
                </a:lnTo>
                <a:lnTo>
                  <a:pt x="845591" y="683895"/>
                </a:lnTo>
                <a:lnTo>
                  <a:pt x="878631" y="683002"/>
                </a:lnTo>
                <a:lnTo>
                  <a:pt x="895597" y="676751"/>
                </a:lnTo>
                <a:lnTo>
                  <a:pt x="901848" y="659784"/>
                </a:lnTo>
                <a:lnTo>
                  <a:pt x="902741" y="626745"/>
                </a:lnTo>
                <a:lnTo>
                  <a:pt x="902741" y="57150"/>
                </a:lnTo>
                <a:lnTo>
                  <a:pt x="901848" y="24110"/>
                </a:lnTo>
                <a:lnTo>
                  <a:pt x="895597" y="7143"/>
                </a:lnTo>
                <a:lnTo>
                  <a:pt x="878631" y="892"/>
                </a:lnTo>
                <a:lnTo>
                  <a:pt x="84559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950062" y="4771732"/>
            <a:ext cx="2704465" cy="59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 err="1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</a:t>
            </a:r>
            <a:r>
              <a:rPr lang="en-US" sz="1100" b="1" spc="-15" dirty="0" err="1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jouter</a:t>
            </a:r>
            <a:r>
              <a:rPr lang="en-US" sz="1100" b="1" spc="-15" dirty="0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b="1" spc="-15" dirty="0" err="1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niveau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Encourage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 les</a:t>
            </a:r>
            <a:r>
              <a:rPr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participants 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à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trouver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moyen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d’ajouter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niveau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leur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86992" y="46990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7602" y="47330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880995" y="6115303"/>
            <a:ext cx="18434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0070" algn="l"/>
              </a:tabLst>
            </a:pP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6680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7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712967" y="7447881"/>
            <a:ext cx="29476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7099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8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0" name="object 105"/>
          <p:cNvSpPr/>
          <p:nvPr/>
        </p:nvSpPr>
        <p:spPr>
          <a:xfrm>
            <a:off x="3457613" y="1900034"/>
            <a:ext cx="1158544" cy="9155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29">
            <a:extLst>
              <a:ext uri="{FF2B5EF4-FFF2-40B4-BE49-F238E27FC236}">
                <a16:creationId xmlns:a16="http://schemas.microsoft.com/office/drawing/2014/main" id="{58BFE837-C5AE-4FB8-865B-BF6DC583F7A6}"/>
              </a:ext>
            </a:extLst>
          </p:cNvPr>
          <p:cNvSpPr txBox="1"/>
          <p:nvPr/>
        </p:nvSpPr>
        <p:spPr>
          <a:xfrm>
            <a:off x="809416" y="1304556"/>
            <a:ext cx="16289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1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 plus de choses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2" name="object 38">
            <a:extLst>
              <a:ext uri="{FF2B5EF4-FFF2-40B4-BE49-F238E27FC236}">
                <a16:creationId xmlns:a16="http://schemas.microsoft.com/office/drawing/2014/main" id="{3085892F-949E-4139-942D-21E97DCAE4F7}"/>
              </a:ext>
            </a:extLst>
          </p:cNvPr>
          <p:cNvSpPr txBox="1"/>
          <p:nvPr/>
        </p:nvSpPr>
        <p:spPr>
          <a:xfrm>
            <a:off x="824729" y="4771732"/>
            <a:ext cx="139954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Préparer</a:t>
            </a:r>
            <a:r>
              <a:rPr lang="en-US" sz="1100" b="1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100" b="1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3" name="object 39">
            <a:extLst>
              <a:ext uri="{FF2B5EF4-FFF2-40B4-BE49-F238E27FC236}">
                <a16:creationId xmlns:a16="http://schemas.microsoft.com/office/drawing/2014/main" id="{578E1E9F-752F-4505-92DC-4F35697C87BC}"/>
              </a:ext>
            </a:extLst>
          </p:cNvPr>
          <p:cNvSpPr txBox="1"/>
          <p:nvPr/>
        </p:nvSpPr>
        <p:spPr>
          <a:xfrm>
            <a:off x="824729" y="5090229"/>
            <a:ext cx="1966582" cy="722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instructions, des notes à un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ligne</a:t>
            </a:r>
            <a:r>
              <a:rPr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Cliquer sur le bouton 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</a:t>
            </a:r>
            <a:r>
              <a:rPr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‘</a:t>
            </a:r>
            <a:r>
              <a:rPr lang="en-US" sz="1100" b="1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’.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29F1028A-1262-4C48-A9BD-9EB55D507D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3066" y="5172916"/>
            <a:ext cx="1821373" cy="1048552"/>
          </a:xfrm>
          <a:prstGeom prst="rect">
            <a:avLst/>
          </a:prstGeom>
        </p:spPr>
      </p:pic>
      <p:sp>
        <p:nvSpPr>
          <p:cNvPr id="115" name="object 53">
            <a:extLst>
              <a:ext uri="{FF2B5EF4-FFF2-40B4-BE49-F238E27FC236}">
                <a16:creationId xmlns:a16="http://schemas.microsoft.com/office/drawing/2014/main" id="{D8C22675-D529-493B-8FAE-92381E8962BA}"/>
              </a:ext>
            </a:extLst>
          </p:cNvPr>
          <p:cNvSpPr txBox="1"/>
          <p:nvPr/>
        </p:nvSpPr>
        <p:spPr>
          <a:xfrm>
            <a:off x="5866890" y="2072513"/>
            <a:ext cx="31209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15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Poser des questions pour encourager la </a:t>
            </a:r>
            <a:r>
              <a:rPr sz="1100" b="1" spc="2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-5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reflection: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1017</Words>
  <Application>Microsoft Office PowerPoint</Application>
  <PresentationFormat>Custom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Assistant</vt:lpstr>
      <vt:lpstr>Calibri</vt:lpstr>
      <vt:lpstr>Cambria</vt:lpstr>
      <vt:lpstr>Gill Sans MT</vt:lpstr>
      <vt:lpstr>Lucida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Froment, Stephane</cp:lastModifiedBy>
  <cp:revision>14</cp:revision>
  <dcterms:created xsi:type="dcterms:W3CDTF">2016-12-01T15:21:46Z</dcterms:created>
  <dcterms:modified xsi:type="dcterms:W3CDTF">2019-03-01T16:22:29Z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2016-12-01T00:00:00Z</vt:filetime>
  </property>
</Properties>
</file>