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>
      <p:cViewPr varScale="1">
        <p:scale>
          <a:sx n="93" d="100"/>
          <a:sy n="93" d="100"/>
        </p:scale>
        <p:origin x="17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08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08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0352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3426460" cy="968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5575">
              <a:lnSpc>
                <a:spcPct val="105600"/>
              </a:lnSpc>
            </a:pPr>
            <a:r>
              <a:rPr lang="fr-FR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Avec ce guide, vous pouvez animer un atelier d’une heure en utilisant Scratch.</a:t>
            </a:r>
          </a:p>
          <a:p>
            <a:pPr marL="12700" marR="155575">
              <a:lnSpc>
                <a:spcPct val="105600"/>
              </a:lnSpc>
            </a:pP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Les participants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vont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choisir</a:t>
            </a:r>
            <a:r>
              <a:rPr lang="en-US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personage et le programmer pour </a:t>
            </a:r>
            <a:r>
              <a:rPr lang="en-US" sz="1500" spc="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voler</a:t>
            </a:r>
            <a:r>
              <a:rPr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843610"/>
            <a:ext cx="3690101" cy="838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20" dirty="0">
                <a:solidFill>
                  <a:srgbClr val="4C4D4F"/>
                </a:solidFill>
                <a:latin typeface="Arial"/>
                <a:cs typeface="Arial"/>
              </a:rPr>
              <a:t>MANUEL DE L’ENSEIGNANT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lang="en-US" sz="2700" b="1" spc="110" dirty="0" err="1">
                <a:solidFill>
                  <a:srgbClr val="BD6879"/>
                </a:solidFill>
                <a:latin typeface="Calibri"/>
                <a:cs typeface="Calibri"/>
              </a:rPr>
              <a:t>Fais</a:t>
            </a:r>
            <a:r>
              <a:rPr lang="en-US" sz="2700" b="1" spc="110" dirty="0">
                <a:solidFill>
                  <a:srgbClr val="BD6879"/>
                </a:solidFill>
                <a:latin typeface="Calibri"/>
                <a:cs typeface="Calibri"/>
              </a:rPr>
              <a:t> le </a:t>
            </a:r>
            <a:r>
              <a:rPr lang="en-US" sz="2700" b="1" spc="110" dirty="0" err="1">
                <a:solidFill>
                  <a:srgbClr val="BD6879"/>
                </a:solidFill>
                <a:latin typeface="Calibri"/>
                <a:cs typeface="Calibri"/>
              </a:rPr>
              <a:t>voler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5801" y="3466528"/>
            <a:ext cx="1847721" cy="1389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4991" y="3466528"/>
            <a:ext cx="1847722" cy="13890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801" y="4910137"/>
            <a:ext cx="1847721" cy="13890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4991" y="4910137"/>
            <a:ext cx="1847722" cy="13890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FCC76492-25E8-4B34-B429-24F2A11B1DA0}"/>
              </a:ext>
            </a:extLst>
          </p:cNvPr>
          <p:cNvSpPr txBox="1"/>
          <p:nvPr/>
        </p:nvSpPr>
        <p:spPr>
          <a:xfrm>
            <a:off x="5707418" y="847369"/>
            <a:ext cx="25983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Présentation</a:t>
            </a:r>
            <a:r>
              <a:rPr lang="en-US" b="1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b="1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9ACCC10E-AEB3-48BF-A8BE-9D23A59E8473}"/>
              </a:ext>
            </a:extLst>
          </p:cNvPr>
          <p:cNvSpPr txBox="1"/>
          <p:nvPr/>
        </p:nvSpPr>
        <p:spPr>
          <a:xfrm>
            <a:off x="7117118" y="2475661"/>
            <a:ext cx="2223770" cy="716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D’abord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réfléchir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groupe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introduire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thème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faire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jaillir</a:t>
            </a:r>
            <a:r>
              <a:rPr lang="en-US" sz="150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500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idées</a:t>
            </a:r>
            <a:r>
              <a:rPr sz="1500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7F22D331-0093-48DA-ACF2-1C84984A7118}"/>
              </a:ext>
            </a:extLst>
          </p:cNvPr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A186F87E-C17E-4609-82EB-14F3E5D119B3}"/>
              </a:ext>
            </a:extLst>
          </p:cNvPr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B60F8C18-5FB9-4EAF-ADD4-B9FFEDB0507C}"/>
              </a:ext>
            </a:extLst>
          </p:cNvPr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8A58B676-9EA2-43A8-B1B8-EDC2607C5D7D}"/>
              </a:ext>
            </a:extLst>
          </p:cNvPr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8B3D827F-459A-47F8-B5B7-860CB1402063}"/>
              </a:ext>
            </a:extLst>
          </p:cNvPr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0F8E0DA4-DD63-4560-882D-4E18BFEBBD2B}"/>
              </a:ext>
            </a:extLst>
          </p:cNvPr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5E4A09E4-EEF8-4A1C-89C6-BEB12C2D2C7F}"/>
              </a:ext>
            </a:extLst>
          </p:cNvPr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1">
            <a:extLst>
              <a:ext uri="{FF2B5EF4-FFF2-40B4-BE49-F238E27FC236}">
                <a16:creationId xmlns:a16="http://schemas.microsoft.com/office/drawing/2014/main" id="{F4E096FC-0C1F-4270-A5B6-BC454D34E2ED}"/>
              </a:ext>
            </a:extLst>
          </p:cNvPr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2">
            <a:extLst>
              <a:ext uri="{FF2B5EF4-FFF2-40B4-BE49-F238E27FC236}">
                <a16:creationId xmlns:a16="http://schemas.microsoft.com/office/drawing/2014/main" id="{D3813BBE-3865-4484-8F65-933C494E3E18}"/>
              </a:ext>
            </a:extLst>
          </p:cNvPr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3">
            <a:extLst>
              <a:ext uri="{FF2B5EF4-FFF2-40B4-BE49-F238E27FC236}">
                <a16:creationId xmlns:a16="http://schemas.microsoft.com/office/drawing/2014/main" id="{571EF2FE-AC57-456B-AE23-7DD7761A9957}"/>
              </a:ext>
            </a:extLst>
          </p:cNvPr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4">
            <a:extLst>
              <a:ext uri="{FF2B5EF4-FFF2-40B4-BE49-F238E27FC236}">
                <a16:creationId xmlns:a16="http://schemas.microsoft.com/office/drawing/2014/main" id="{BCB552E1-D799-432F-8D10-D7E3C23C58DE}"/>
              </a:ext>
            </a:extLst>
          </p:cNvPr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AB747957-D7DB-4BDE-A199-6F37DF69807D}"/>
              </a:ext>
            </a:extLst>
          </p:cNvPr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6">
            <a:extLst>
              <a:ext uri="{FF2B5EF4-FFF2-40B4-BE49-F238E27FC236}">
                <a16:creationId xmlns:a16="http://schemas.microsoft.com/office/drawing/2014/main" id="{B2AB9D9D-7047-4AEC-9D96-F99E88C659F5}"/>
              </a:ext>
            </a:extLst>
          </p:cNvPr>
          <p:cNvSpPr txBox="1"/>
          <p:nvPr/>
        </p:nvSpPr>
        <p:spPr>
          <a:xfrm>
            <a:off x="5729548" y="6232723"/>
            <a:ext cx="1045222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lang="en-US" sz="1400" b="1" spc="5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minutes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9" name="object 27">
            <a:extLst>
              <a:ext uri="{FF2B5EF4-FFF2-40B4-BE49-F238E27FC236}">
                <a16:creationId xmlns:a16="http://schemas.microsoft.com/office/drawing/2014/main" id="{58B070C0-C3FF-49D5-93C9-1A9AF986A2ED}"/>
              </a:ext>
            </a:extLst>
          </p:cNvPr>
          <p:cNvSpPr txBox="1"/>
          <p:nvPr/>
        </p:nvSpPr>
        <p:spPr>
          <a:xfrm>
            <a:off x="7117118" y="4145750"/>
            <a:ext cx="2449830" cy="723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Ensuite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aider les participants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la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création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travaillant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rythme</a:t>
            </a:r>
            <a:r>
              <a:rPr lang="en-US" sz="1500" spc="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0" name="object 28">
            <a:extLst>
              <a:ext uri="{FF2B5EF4-FFF2-40B4-BE49-F238E27FC236}">
                <a16:creationId xmlns:a16="http://schemas.microsoft.com/office/drawing/2014/main" id="{A61F5C37-D54E-49DE-8002-F69D61D44C38}"/>
              </a:ext>
            </a:extLst>
          </p:cNvPr>
          <p:cNvSpPr txBox="1"/>
          <p:nvPr/>
        </p:nvSpPr>
        <p:spPr>
          <a:xfrm>
            <a:off x="7125754" y="5760732"/>
            <a:ext cx="2449830" cy="716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la fin de la session, se </a:t>
            </a:r>
            <a:r>
              <a:rPr lang="en-US" sz="1500" spc="1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rassembler</a:t>
            </a: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pour </a:t>
            </a:r>
            <a:r>
              <a:rPr lang="en-US" sz="1500" spc="1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</a:t>
            </a:r>
            <a:r>
              <a:rPr lang="en-US" sz="1500" spc="1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réfléchir</a:t>
            </a:r>
            <a:r>
              <a:rPr lang="en-US" sz="1500" spc="1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ensemble.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1" name="object 29">
            <a:extLst>
              <a:ext uri="{FF2B5EF4-FFF2-40B4-BE49-F238E27FC236}">
                <a16:creationId xmlns:a16="http://schemas.microsoft.com/office/drawing/2014/main" id="{E32E9B4D-2188-48DE-9AC9-C6522F93ABC3}"/>
              </a:ext>
            </a:extLst>
          </p:cNvPr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IMAGINE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minutes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2" name="object 30">
            <a:extLst>
              <a:ext uri="{FF2B5EF4-FFF2-40B4-BE49-F238E27FC236}">
                <a16:creationId xmlns:a16="http://schemas.microsoft.com/office/drawing/2014/main" id="{4C4E93EC-D615-441C-9360-C5BF21E387F7}"/>
              </a:ext>
            </a:extLst>
          </p:cNvPr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 algn="ctr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</a:t>
            </a:r>
            <a:r>
              <a:rPr lang="en-US" sz="1400" b="1" spc="3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algn="ctr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minutes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3" name="object 31">
            <a:extLst>
              <a:ext uri="{FF2B5EF4-FFF2-40B4-BE49-F238E27FC236}">
                <a16:creationId xmlns:a16="http://schemas.microsoft.com/office/drawing/2014/main" id="{52BA63B9-F3B5-4B92-B901-EBE403E18FBA}"/>
              </a:ext>
            </a:extLst>
          </p:cNvPr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2">
            <a:extLst>
              <a:ext uri="{FF2B5EF4-FFF2-40B4-BE49-F238E27FC236}">
                <a16:creationId xmlns:a16="http://schemas.microsoft.com/office/drawing/2014/main" id="{C39ABA00-06B8-4F44-B4F9-D9C2D51EDD9E}"/>
              </a:ext>
            </a:extLst>
          </p:cNvPr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3">
            <a:extLst>
              <a:ext uri="{FF2B5EF4-FFF2-40B4-BE49-F238E27FC236}">
                <a16:creationId xmlns:a16="http://schemas.microsoft.com/office/drawing/2014/main" id="{45414F69-7C9D-45EC-A493-E02290CAE75B}"/>
              </a:ext>
            </a:extLst>
          </p:cNvPr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4">
            <a:extLst>
              <a:ext uri="{FF2B5EF4-FFF2-40B4-BE49-F238E27FC236}">
                <a16:creationId xmlns:a16="http://schemas.microsoft.com/office/drawing/2014/main" id="{D4283F86-9F55-4423-90FC-A7F6CDD3FD31}"/>
              </a:ext>
            </a:extLst>
          </p:cNvPr>
          <p:cNvSpPr txBox="1"/>
          <p:nvPr/>
        </p:nvSpPr>
        <p:spPr>
          <a:xfrm>
            <a:off x="5695200" y="1308658"/>
            <a:ext cx="2788285" cy="47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en-US" sz="15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Voici</a:t>
            </a:r>
            <a:r>
              <a:rPr lang="en-US" sz="15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5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une</a:t>
            </a:r>
            <a:r>
              <a:rPr lang="en-US" sz="15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suggestion de planning pour </a:t>
            </a:r>
            <a:r>
              <a:rPr lang="en-US" sz="15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r>
              <a:rPr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0352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8555" y="2050415"/>
            <a:ext cx="4111625" cy="1607185"/>
          </a:xfrm>
          <a:custGeom>
            <a:avLst/>
            <a:gdLst/>
            <a:ahLst/>
            <a:cxnLst/>
            <a:rect l="l" t="t" r="r" b="b"/>
            <a:pathLst>
              <a:path w="4111625" h="160718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07134"/>
                </a:lnTo>
                <a:lnTo>
                  <a:pt x="3996944" y="1607134"/>
                </a:lnTo>
                <a:lnTo>
                  <a:pt x="4063023" y="1605348"/>
                </a:lnTo>
                <a:lnTo>
                  <a:pt x="4096956" y="1592846"/>
                </a:lnTo>
                <a:lnTo>
                  <a:pt x="4109458" y="1558913"/>
                </a:lnTo>
                <a:lnTo>
                  <a:pt x="4111244" y="1492834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004" y="2107591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555" y="3792855"/>
            <a:ext cx="4111625" cy="3446145"/>
          </a:xfrm>
          <a:custGeom>
            <a:avLst/>
            <a:gdLst/>
            <a:ahLst/>
            <a:cxnLst/>
            <a:rect l="l" t="t" r="r" b="b"/>
            <a:pathLst>
              <a:path w="4111625" h="344614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445916"/>
                </a:lnTo>
                <a:lnTo>
                  <a:pt x="3996944" y="3445916"/>
                </a:lnTo>
                <a:lnTo>
                  <a:pt x="4063023" y="3444130"/>
                </a:lnTo>
                <a:lnTo>
                  <a:pt x="4096956" y="3431628"/>
                </a:lnTo>
                <a:lnTo>
                  <a:pt x="4109458" y="3397696"/>
                </a:lnTo>
                <a:lnTo>
                  <a:pt x="4111244" y="333161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597" y="1308696"/>
            <a:ext cx="4083685" cy="723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fr-FR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Commencer par regrouper les participants pour introduire le thème et faire jaillir quelques idées</a:t>
            </a:r>
            <a:r>
              <a:rPr lang="fr-FR" sz="1500" spc="-5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fr-FR" sz="15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le projet</a:t>
            </a:r>
            <a:endParaRPr lang="fr-FR"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7842" y="978649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5004" y="3855110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70371" y="2166443"/>
            <a:ext cx="294393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5" dirty="0" err="1">
                <a:solidFill>
                  <a:srgbClr val="00AEEF"/>
                </a:solidFill>
                <a:latin typeface="Arial"/>
                <a:cs typeface="Arial"/>
              </a:rPr>
              <a:t>Activité</a:t>
            </a:r>
            <a:r>
              <a:rPr lang="en-US" sz="1000" b="1" spc="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lang="en-US" sz="1000" b="1" spc="5" dirty="0" err="1">
                <a:solidFill>
                  <a:srgbClr val="00AEEF"/>
                </a:solidFill>
                <a:latin typeface="Arial"/>
                <a:cs typeface="Arial"/>
              </a:rPr>
              <a:t>d’échauffement</a:t>
            </a:r>
            <a:r>
              <a:rPr lang="en-US" sz="1000" b="1" spc="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: </a:t>
            </a:r>
            <a:r>
              <a:rPr lang="en-US" sz="1000" b="1" spc="-20" dirty="0">
                <a:solidFill>
                  <a:srgbClr val="00AEEF"/>
                </a:solidFill>
                <a:latin typeface="Arial"/>
                <a:cs typeface="Arial"/>
              </a:rPr>
              <a:t>Si je </a:t>
            </a:r>
            <a:r>
              <a:rPr lang="en-US" sz="1000" b="1" spc="-20" dirty="0" err="1">
                <a:solidFill>
                  <a:srgbClr val="00AEEF"/>
                </a:solidFill>
                <a:latin typeface="Arial"/>
                <a:cs typeface="Arial"/>
              </a:rPr>
              <a:t>pouvais</a:t>
            </a:r>
            <a:r>
              <a:rPr lang="en-US" sz="1000" b="1" spc="-2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lang="en-US" sz="1000" b="1" spc="-20" dirty="0" err="1">
                <a:solidFill>
                  <a:srgbClr val="00AEEF"/>
                </a:solidFill>
                <a:latin typeface="Arial"/>
                <a:cs typeface="Arial"/>
              </a:rPr>
              <a:t>voler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8659" y="2502548"/>
            <a:ext cx="3660140" cy="1151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fr-FR" sz="10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Regrouper </a:t>
            </a:r>
            <a:r>
              <a:rPr lang="fr-FR" sz="10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lesparticipants</a:t>
            </a:r>
            <a:r>
              <a:rPr lang="fr-FR" sz="10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en cercle</a:t>
            </a:r>
            <a:r>
              <a:rPr lang="fr-FR" sz="10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Demander</a:t>
            </a:r>
            <a:r>
              <a:rPr lang="fr-FR" sz="10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  <a:r>
              <a:rPr sz="1000" spc="30" dirty="0">
                <a:solidFill>
                  <a:srgbClr val="4C4D4F"/>
                </a:solidFill>
                <a:latin typeface="Arial"/>
                <a:cs typeface="Arial"/>
              </a:rPr>
              <a:t>“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Si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pouviez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voler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lang="en-US" sz="1000" spc="-15" dirty="0" err="1">
                <a:solidFill>
                  <a:srgbClr val="4C4D4F"/>
                </a:solidFill>
                <a:latin typeface="Arial"/>
                <a:cs typeface="Arial"/>
              </a:rPr>
              <a:t>où</a:t>
            </a:r>
            <a:r>
              <a:rPr lang="en-US"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-15" dirty="0" err="1">
                <a:solidFill>
                  <a:srgbClr val="4C4D4F"/>
                </a:solidFill>
                <a:latin typeface="Arial"/>
                <a:cs typeface="Arial"/>
              </a:rPr>
              <a:t>souhaiteriez</a:t>
            </a:r>
            <a:r>
              <a:rPr lang="en-US"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-15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-15" dirty="0" err="1">
                <a:solidFill>
                  <a:srgbClr val="4C4D4F"/>
                </a:solidFill>
                <a:latin typeface="Arial"/>
                <a:cs typeface="Arial"/>
              </a:rPr>
              <a:t>aller</a:t>
            </a:r>
            <a:r>
              <a:rPr lang="en-US" sz="1000" spc="-15" dirty="0">
                <a:solidFill>
                  <a:srgbClr val="4C4D4F"/>
                </a:solidFill>
                <a:latin typeface="Arial"/>
                <a:cs typeface="Arial"/>
              </a:rPr>
              <a:t> ?</a:t>
            </a:r>
            <a:r>
              <a:rPr sz="1000" spc="30" dirty="0">
                <a:solidFill>
                  <a:srgbClr val="4C4D4F"/>
                </a:solidFill>
                <a:latin typeface="Arial"/>
                <a:cs typeface="Arial"/>
              </a:rPr>
              <a:t>”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Suggérer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qu’ils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ferment les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yeux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et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qu’ils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s’imaginent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voler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sur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leurs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endroits</a:t>
            </a:r>
            <a:r>
              <a:rPr lang="en-US" sz="1000" spc="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30" dirty="0" err="1">
                <a:solidFill>
                  <a:srgbClr val="4C4D4F"/>
                </a:solidFill>
                <a:latin typeface="Arial"/>
                <a:cs typeface="Arial"/>
              </a:rPr>
              <a:t>préférés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. 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Demander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, “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Où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êtes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?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Qu’est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ce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que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voyez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en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-dessous de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?” 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Si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avez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du temps, demander à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chaque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personne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où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ils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s’imagimnaient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voler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ou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ce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qu’ells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ont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vu </a:t>
            </a:r>
            <a:r>
              <a:rPr lang="en-US" sz="1000" spc="20" dirty="0" err="1">
                <a:solidFill>
                  <a:srgbClr val="4C4D4F"/>
                </a:solidFill>
                <a:latin typeface="Arial"/>
                <a:cs typeface="Arial"/>
              </a:rPr>
              <a:t>en</a:t>
            </a:r>
            <a:r>
              <a:rPr lang="en-US" sz="1000" spc="20" dirty="0">
                <a:solidFill>
                  <a:srgbClr val="4C4D4F"/>
                </a:solidFill>
                <a:latin typeface="Arial"/>
                <a:cs typeface="Arial"/>
              </a:rPr>
              <a:t> volant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7313" y="4234802"/>
            <a:ext cx="3725545" cy="486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Montrer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la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vidéo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d’introduction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pour le tutorial </a:t>
            </a:r>
            <a:r>
              <a:rPr lang="en-US" sz="1000" i="1" spc="-10" dirty="0" err="1">
                <a:solidFill>
                  <a:srgbClr val="4C4D4F"/>
                </a:solidFill>
                <a:latin typeface="Arial"/>
                <a:cs typeface="Arial"/>
              </a:rPr>
              <a:t>Fais</a:t>
            </a:r>
            <a:r>
              <a:rPr lang="en-US" sz="1000" i="1" spc="-10" dirty="0">
                <a:solidFill>
                  <a:srgbClr val="4C4D4F"/>
                </a:solidFill>
                <a:latin typeface="Arial"/>
                <a:cs typeface="Arial"/>
              </a:rPr>
              <a:t> le </a:t>
            </a:r>
            <a:r>
              <a:rPr lang="en-US" sz="1000" i="1" spc="-10" dirty="0" err="1">
                <a:solidFill>
                  <a:srgbClr val="4C4D4F"/>
                </a:solidFill>
                <a:latin typeface="Arial"/>
                <a:cs typeface="Arial"/>
              </a:rPr>
              <a:t>voler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. 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La video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montre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plusieurs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projets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pour donner des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idées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et de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l’inspirations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4751895"/>
            <a:ext cx="2967481" cy="1802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9368" y="4749482"/>
            <a:ext cx="2992120" cy="1849120"/>
          </a:xfrm>
          <a:custGeom>
            <a:avLst/>
            <a:gdLst/>
            <a:ahLst/>
            <a:cxnLst/>
            <a:rect l="l" t="t" r="r" b="b"/>
            <a:pathLst>
              <a:path w="2992120" h="18491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639252"/>
                </a:lnTo>
                <a:lnTo>
                  <a:pt x="3274" y="1760398"/>
                </a:lnTo>
                <a:lnTo>
                  <a:pt x="26193" y="1822608"/>
                </a:lnTo>
                <a:lnTo>
                  <a:pt x="88403" y="1845528"/>
                </a:lnTo>
                <a:lnTo>
                  <a:pt x="209550" y="1848802"/>
                </a:lnTo>
                <a:lnTo>
                  <a:pt x="2782163" y="1848802"/>
                </a:lnTo>
                <a:lnTo>
                  <a:pt x="2903309" y="1845528"/>
                </a:lnTo>
                <a:lnTo>
                  <a:pt x="2965519" y="1822608"/>
                </a:lnTo>
                <a:lnTo>
                  <a:pt x="2988439" y="1760398"/>
                </a:lnTo>
                <a:lnTo>
                  <a:pt x="2991713" y="1639252"/>
                </a:lnTo>
                <a:lnTo>
                  <a:pt x="2991713" y="209550"/>
                </a:lnTo>
                <a:lnTo>
                  <a:pt x="2988439" y="88403"/>
                </a:lnTo>
                <a:lnTo>
                  <a:pt x="2965519" y="26193"/>
                </a:lnTo>
                <a:lnTo>
                  <a:pt x="2903309" y="3274"/>
                </a:lnTo>
                <a:lnTo>
                  <a:pt x="2782163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6350" y="7079550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>
                <a:moveTo>
                  <a:pt x="0" y="0"/>
                </a:moveTo>
                <a:lnTo>
                  <a:pt x="1034757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2918" y="707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3381" y="707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74507" y="7079550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787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3707" y="707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39695" y="7079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800" b="1" spc="3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800" b="1" spc="3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800" b="1" spc="1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93968" y="6858605"/>
            <a:ext cx="29711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spc="-15" dirty="0" err="1">
                <a:solidFill>
                  <a:srgbClr val="4C4D4F"/>
                </a:solidFill>
                <a:latin typeface="Arial"/>
                <a:cs typeface="Arial"/>
              </a:rPr>
              <a:t>Voir</a:t>
            </a:r>
            <a:r>
              <a:rPr lang="en-US"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-15" dirty="0" err="1">
                <a:solidFill>
                  <a:srgbClr val="4C4D4F"/>
                </a:solidFill>
                <a:latin typeface="Arial"/>
                <a:cs typeface="Arial"/>
              </a:rPr>
              <a:t>ici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scratch.mit.edu/fly </a:t>
            </a:r>
            <a:r>
              <a:rPr sz="1000" b="1" spc="28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spc="5" dirty="0" err="1">
                <a:solidFill>
                  <a:srgbClr val="4C4D4F"/>
                </a:solidFill>
                <a:latin typeface="Arial"/>
                <a:cs typeface="Arial"/>
              </a:rPr>
              <a:t>o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04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vimeo.com/llk/fly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checklist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prepare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8500" y="1786978"/>
            <a:ext cx="2922270" cy="1146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100" b="1" spc="-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</a:t>
            </a:r>
            <a:r>
              <a:rPr lang="en-US" sz="1100" b="1" spc="-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évisualiser</a:t>
            </a:r>
            <a:r>
              <a:rPr lang="en-US" sz="1100" b="1" spc="-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100" b="1" spc="-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tutorial (</a:t>
            </a:r>
            <a:r>
              <a:rPr lang="en-US" sz="1100" b="1" spc="-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b="1" spc="-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Anglais</a:t>
            </a:r>
            <a:r>
              <a:rPr lang="en-US" sz="1100" b="1" spc="-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lang="en-US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 </a:t>
            </a:r>
            <a:r>
              <a:rPr lang="en-US" sz="1100" spc="-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Tutoriel</a:t>
            </a:r>
            <a:r>
              <a:rPr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i="1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Fais</a:t>
            </a:r>
            <a:r>
              <a:rPr lang="en-US" sz="1100" i="1" spc="-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100" i="1" spc="-1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voler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montre</a:t>
            </a:r>
            <a:r>
              <a:rPr lang="en-US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fr-FR" sz="1100" spc="-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aux participants comment créer leur projet.</a:t>
            </a:r>
            <a:r>
              <a:rPr lang="fr-FR"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Prévisualiser le tutorial avant votre atelier et effectuer les premiers pas</a:t>
            </a:r>
            <a:r>
              <a:rPr lang="fr-FR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scratch.mit.edu/fly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122" y="3246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8500" y="3209378"/>
            <a:ext cx="2191385" cy="1015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100" b="1" spc="-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Imprimer</a:t>
            </a:r>
            <a:r>
              <a:rPr lang="en-US" sz="1100" b="1" spc="-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b="1" spc="-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cartes</a:t>
            </a:r>
            <a:r>
              <a:rPr lang="en-US" sz="1100" b="1" spc="-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d’activités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Imprimer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quelques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cartes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du </a:t>
            </a:r>
            <a:r>
              <a:rPr lang="en-US" sz="1100" i="1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Fais</a:t>
            </a:r>
            <a:r>
              <a:rPr lang="en-US" sz="11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100" i="1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voler</a:t>
            </a:r>
            <a:r>
              <a:rPr lang="en-US" sz="1100" i="1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les participants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l’atelier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lang="en-US" sz="1100" spc="10" dirty="0">
              <a:solidFill>
                <a:srgbClr val="4C4D4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100" b="1" u="sng" spc="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scratch.mit.edu/fly/cards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2122" y="44661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8500" y="4428578"/>
            <a:ext cx="3886200" cy="9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100" b="1" spc="30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Assurez</a:t>
            </a:r>
            <a:r>
              <a:rPr lang="en-US" sz="1100" b="1" spc="30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30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b="1" spc="30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que les participants on un </a:t>
            </a:r>
            <a:r>
              <a:rPr lang="en-US" sz="1100" b="1" spc="30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</a:t>
            </a:r>
            <a:r>
              <a:rPr lang="en-US" sz="1100" b="1" spc="30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Scratch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Les participants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peuvent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signer pour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leurs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propres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Scratch sur</a:t>
            </a:r>
            <a:r>
              <a:rPr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</a:t>
            </a:r>
            <a:r>
              <a:rPr sz="1100" b="1" u="sng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</a:t>
            </a:r>
            <a:r>
              <a:rPr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pouvez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étudiants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avez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d’enseignant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.. Pour demander un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compte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d’enseignant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aller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sur </a:t>
            </a:r>
            <a:r>
              <a:rPr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 </a:t>
            </a:r>
            <a:r>
              <a:rPr sz="1100" b="1" u="sng" spc="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scratch.mit.edu/educators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2122" y="56853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8500" y="5647778"/>
            <a:ext cx="3416300" cy="59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100" b="1" spc="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Configurer</a:t>
            </a:r>
            <a:r>
              <a:rPr lang="en-US" sz="1100" b="1" spc="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</a:t>
            </a:r>
            <a:r>
              <a:rPr lang="en-US" sz="1100" b="1" spc="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ordinateurs</a:t>
            </a:r>
            <a:r>
              <a:rPr lang="en-US" sz="1100" b="1" spc="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les portables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lang="fr-FR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Préparer les ordinateurs pour que les participants puissent travailler individuellement ou par 2.</a:t>
            </a:r>
            <a:endParaRPr lang="fr-FR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98500" y="6524080"/>
            <a:ext cx="3930396" cy="75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lang="en-US" sz="1100" b="1" spc="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Configurer</a:t>
            </a:r>
            <a:r>
              <a:rPr lang="en-US" sz="1100" b="1" spc="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</a:t>
            </a:r>
            <a:r>
              <a:rPr lang="en-US" sz="1100" b="1" spc="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ordinateur</a:t>
            </a:r>
            <a:r>
              <a:rPr lang="en-US" sz="1100" b="1" spc="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 un </a:t>
            </a:r>
            <a:r>
              <a:rPr lang="en-US" sz="1100" b="1" spc="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projecteur</a:t>
            </a:r>
            <a:r>
              <a:rPr lang="en-US" sz="1100" b="1" spc="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</a:t>
            </a:r>
            <a:r>
              <a:rPr lang="en-US" sz="1100" b="1" spc="5" dirty="0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grand </a:t>
            </a:r>
            <a:r>
              <a:rPr lang="en-US" sz="1100" b="1" spc="5" dirty="0" err="1">
                <a:solidFill>
                  <a:srgbClr val="BD6879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moniteur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lang="fr-FR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 pouvez utiliser un projecteur pour montrer des exemples et montrer comment débuter.</a:t>
            </a:r>
          </a:p>
        </p:txBody>
      </p:sp>
      <p:sp>
        <p:nvSpPr>
          <p:cNvPr id="48" name="object 48"/>
          <p:cNvSpPr/>
          <p:nvPr/>
        </p:nvSpPr>
        <p:spPr>
          <a:xfrm>
            <a:off x="3793477" y="1773059"/>
            <a:ext cx="791972" cy="112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93477" y="1773059"/>
            <a:ext cx="792480" cy="1127760"/>
          </a:xfrm>
          <a:custGeom>
            <a:avLst/>
            <a:gdLst/>
            <a:ahLst/>
            <a:cxnLst/>
            <a:rect l="l" t="t" r="r" b="b"/>
            <a:pathLst>
              <a:path w="792479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734352" y="1127467"/>
                </a:lnTo>
                <a:lnTo>
                  <a:pt x="767663" y="1126567"/>
                </a:lnTo>
                <a:lnTo>
                  <a:pt x="784769" y="1120265"/>
                </a:lnTo>
                <a:lnTo>
                  <a:pt x="791071" y="1103159"/>
                </a:lnTo>
                <a:lnTo>
                  <a:pt x="791972" y="1069848"/>
                </a:lnTo>
                <a:lnTo>
                  <a:pt x="791972" y="57632"/>
                </a:lnTo>
                <a:lnTo>
                  <a:pt x="791071" y="24313"/>
                </a:lnTo>
                <a:lnTo>
                  <a:pt x="784769" y="7204"/>
                </a:lnTo>
                <a:lnTo>
                  <a:pt x="767663" y="900"/>
                </a:lnTo>
                <a:lnTo>
                  <a:pt x="734352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BD6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13511" y="5426278"/>
            <a:ext cx="786765" cy="474345"/>
          </a:xfrm>
          <a:custGeom>
            <a:avLst/>
            <a:gdLst/>
            <a:ahLst/>
            <a:cxnLst/>
            <a:rect l="l" t="t" r="r" b="b"/>
            <a:pathLst>
              <a:path w="786765" h="474345">
                <a:moveTo>
                  <a:pt x="729234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16750"/>
                </a:lnTo>
                <a:lnTo>
                  <a:pt x="892" y="449790"/>
                </a:lnTo>
                <a:lnTo>
                  <a:pt x="7143" y="466756"/>
                </a:lnTo>
                <a:lnTo>
                  <a:pt x="24110" y="473007"/>
                </a:lnTo>
                <a:lnTo>
                  <a:pt x="57150" y="473900"/>
                </a:lnTo>
                <a:lnTo>
                  <a:pt x="729234" y="473900"/>
                </a:lnTo>
                <a:lnTo>
                  <a:pt x="762273" y="473007"/>
                </a:lnTo>
                <a:lnTo>
                  <a:pt x="779240" y="466756"/>
                </a:lnTo>
                <a:lnTo>
                  <a:pt x="785491" y="449790"/>
                </a:lnTo>
                <a:lnTo>
                  <a:pt x="786384" y="416750"/>
                </a:lnTo>
                <a:lnTo>
                  <a:pt x="786384" y="57150"/>
                </a:lnTo>
                <a:lnTo>
                  <a:pt x="785491" y="24110"/>
                </a:lnTo>
                <a:lnTo>
                  <a:pt x="779240" y="7143"/>
                </a:lnTo>
                <a:lnTo>
                  <a:pt x="762273" y="892"/>
                </a:lnTo>
                <a:lnTo>
                  <a:pt x="72923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16851" y="5549620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16851" y="5549620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4F036692-997D-4A59-9ADB-569311E2A510}"/>
              </a:ext>
            </a:extLst>
          </p:cNvPr>
          <p:cNvSpPr txBox="1"/>
          <p:nvPr/>
        </p:nvSpPr>
        <p:spPr>
          <a:xfrm>
            <a:off x="5893968" y="3902341"/>
            <a:ext cx="2183232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100" b="1" spc="-10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Donner des idées et de l’inspiration</a:t>
            </a:r>
            <a:endParaRPr lang="fr-FR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0352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7679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812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594100"/>
            <a:ext cx="4111625" cy="1587500"/>
          </a:xfrm>
          <a:custGeom>
            <a:avLst/>
            <a:gdLst/>
            <a:ahLst/>
            <a:cxnLst/>
            <a:rect l="l" t="t" r="r" b="b"/>
            <a:pathLst>
              <a:path w="4111625" h="15875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87500"/>
                </a:lnTo>
                <a:lnTo>
                  <a:pt x="3997109" y="1587500"/>
                </a:lnTo>
                <a:lnTo>
                  <a:pt x="4063188" y="1585714"/>
                </a:lnTo>
                <a:lnTo>
                  <a:pt x="4097121" y="1573212"/>
                </a:lnTo>
                <a:lnTo>
                  <a:pt x="4109623" y="1539279"/>
                </a:lnTo>
                <a:lnTo>
                  <a:pt x="4111409" y="14732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290" y="363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8277" y="1975281"/>
            <a:ext cx="4112895" cy="1511300"/>
          </a:xfrm>
          <a:custGeom>
            <a:avLst/>
            <a:gdLst/>
            <a:ahLst/>
            <a:cxnLst/>
            <a:rect l="l" t="t" r="r" b="b"/>
            <a:pathLst>
              <a:path w="4112895" h="1511300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10779"/>
                </a:lnTo>
                <a:lnTo>
                  <a:pt x="3998023" y="1510779"/>
                </a:lnTo>
                <a:lnTo>
                  <a:pt x="4064103" y="1508993"/>
                </a:lnTo>
                <a:lnTo>
                  <a:pt x="4098036" y="1496491"/>
                </a:lnTo>
                <a:lnTo>
                  <a:pt x="4110537" y="1462558"/>
                </a:lnTo>
                <a:lnTo>
                  <a:pt x="4112323" y="1396479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955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8949" y="3691686"/>
            <a:ext cx="30645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err="1">
                <a:solidFill>
                  <a:srgbClr val="00AEEF"/>
                </a:solidFill>
                <a:latin typeface="Arial"/>
                <a:cs typeface="Arial"/>
              </a:rPr>
              <a:t>Choisir</a:t>
            </a:r>
            <a:r>
              <a:rPr lang="en-US" sz="1000" b="1" dirty="0">
                <a:solidFill>
                  <a:srgbClr val="00AEEF"/>
                </a:solidFill>
                <a:latin typeface="Arial"/>
                <a:cs typeface="Arial"/>
              </a:rPr>
              <a:t> un </a:t>
            </a:r>
            <a:r>
              <a:rPr lang="en-US" sz="1000" b="1" dirty="0" err="1">
                <a:solidFill>
                  <a:srgbClr val="00AEEF"/>
                </a:solidFill>
                <a:latin typeface="Arial"/>
                <a:cs typeface="Arial"/>
              </a:rPr>
              <a:t>élément</a:t>
            </a:r>
            <a:r>
              <a:rPr lang="en-US" sz="1000" b="1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AEEF"/>
                </a:solidFill>
                <a:latin typeface="Arial"/>
                <a:cs typeface="Arial"/>
              </a:rPr>
              <a:t>où</a:t>
            </a:r>
            <a:r>
              <a:rPr lang="en-US" sz="1000" b="1" dirty="0">
                <a:solidFill>
                  <a:srgbClr val="00AEEF"/>
                </a:solidFill>
                <a:latin typeface="Arial"/>
                <a:cs typeface="Arial"/>
              </a:rPr>
              <a:t> le sprite volant </a:t>
            </a:r>
            <a:r>
              <a:rPr lang="en-US" sz="1000" b="1" dirty="0" err="1">
                <a:solidFill>
                  <a:srgbClr val="00AEEF"/>
                </a:solidFill>
                <a:latin typeface="Arial"/>
                <a:cs typeface="Arial"/>
              </a:rPr>
              <a:t>passera</a:t>
            </a:r>
            <a:r>
              <a:rPr lang="en-US" sz="1000" b="1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AEEF"/>
                </a:solidFill>
                <a:latin typeface="Arial"/>
                <a:cs typeface="Arial"/>
              </a:rPr>
              <a:t>devant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46983" y="971537"/>
            <a:ext cx="40449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700" b="1" spc="25" dirty="0">
                <a:solidFill>
                  <a:srgbClr val="EA6955"/>
                </a:solidFill>
                <a:latin typeface="Arial"/>
                <a:cs typeface="Arial"/>
              </a:rPr>
              <a:t>CREER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5947" y="6235789"/>
            <a:ext cx="22172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fr-FR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Suggérer des idées pour démarrer</a:t>
            </a:r>
            <a:endParaRPr lang="fr-FR"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371327" y="976820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8736" y="5289638"/>
            <a:ext cx="4111625" cy="1924050"/>
          </a:xfrm>
          <a:custGeom>
            <a:avLst/>
            <a:gdLst/>
            <a:ahLst/>
            <a:cxnLst/>
            <a:rect l="l" t="t" r="r" b="b"/>
            <a:pathLst>
              <a:path w="4111625" h="192405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23961"/>
                </a:lnTo>
                <a:lnTo>
                  <a:pt x="3997109" y="1923961"/>
                </a:lnTo>
                <a:lnTo>
                  <a:pt x="4063188" y="1922175"/>
                </a:lnTo>
                <a:lnTo>
                  <a:pt x="4097121" y="1909673"/>
                </a:lnTo>
                <a:lnTo>
                  <a:pt x="4109623" y="1875740"/>
                </a:lnTo>
                <a:lnTo>
                  <a:pt x="4111409" y="180966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6226" y="5334330"/>
            <a:ext cx="4037329" cy="399415"/>
          </a:xfrm>
          <a:custGeom>
            <a:avLst/>
            <a:gdLst/>
            <a:ahLst/>
            <a:cxnLst/>
            <a:rect l="l" t="t" r="r" b="b"/>
            <a:pathLst>
              <a:path w="4037329" h="399414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56"/>
                </a:lnTo>
                <a:lnTo>
                  <a:pt x="4037076" y="398856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41884" y="5374525"/>
            <a:ext cx="30403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000" b="1" spc="30" dirty="0">
                <a:solidFill>
                  <a:srgbClr val="00AEEF"/>
                </a:solidFill>
                <a:latin typeface="Arial"/>
                <a:cs typeface="Arial"/>
              </a:rPr>
              <a:t>Faire </a:t>
            </a:r>
            <a:r>
              <a:rPr lang="en-US" sz="1000" b="1" spc="30" dirty="0" err="1">
                <a:solidFill>
                  <a:srgbClr val="00AEEF"/>
                </a:solidFill>
                <a:latin typeface="Arial"/>
                <a:cs typeface="Arial"/>
              </a:rPr>
              <a:t>bouger</a:t>
            </a:r>
            <a:r>
              <a:rPr lang="en-US" sz="1000" b="1" spc="30" dirty="0">
                <a:solidFill>
                  <a:srgbClr val="00AEEF"/>
                </a:solidFill>
                <a:latin typeface="Arial"/>
                <a:cs typeface="Arial"/>
              </a:rPr>
              <a:t> les </a:t>
            </a:r>
            <a:r>
              <a:rPr lang="en-US" sz="1000" b="1" spc="30" dirty="0" err="1">
                <a:solidFill>
                  <a:srgbClr val="00AEEF"/>
                </a:solidFill>
                <a:latin typeface="Arial"/>
                <a:cs typeface="Arial"/>
              </a:rPr>
              <a:t>batiments</a:t>
            </a:r>
            <a:r>
              <a:rPr lang="en-US" sz="1000" b="1" spc="30" dirty="0">
                <a:solidFill>
                  <a:srgbClr val="00AEEF"/>
                </a:solidFill>
                <a:latin typeface="Arial"/>
                <a:cs typeface="Arial"/>
              </a:rPr>
              <a:t> dans la scène pour </a:t>
            </a:r>
            <a:r>
              <a:rPr lang="en-US" sz="1000" b="1" spc="30" dirty="0" err="1">
                <a:solidFill>
                  <a:srgbClr val="00AEEF"/>
                </a:solidFill>
                <a:latin typeface="Arial"/>
                <a:cs typeface="Arial"/>
              </a:rPr>
              <a:t>favoir</a:t>
            </a:r>
            <a:r>
              <a:rPr lang="en-US" sz="1000" b="1" spc="30" dirty="0">
                <a:solidFill>
                  <a:srgbClr val="00AEEF"/>
                </a:solidFill>
                <a:latin typeface="Arial"/>
                <a:cs typeface="Arial"/>
              </a:rPr>
              <a:t> la sensation que </a:t>
            </a:r>
            <a:r>
              <a:rPr lang="en-US" sz="1000" b="1" spc="30" dirty="0" err="1">
                <a:solidFill>
                  <a:srgbClr val="00AEEF"/>
                </a:solidFill>
                <a:latin typeface="Arial"/>
                <a:cs typeface="Arial"/>
              </a:rPr>
              <a:t>votre</a:t>
            </a:r>
            <a:r>
              <a:rPr lang="en-US" sz="1000" b="1" spc="30" dirty="0">
                <a:solidFill>
                  <a:srgbClr val="00AEEF"/>
                </a:solidFill>
                <a:latin typeface="Arial"/>
                <a:cs typeface="Arial"/>
              </a:rPr>
              <a:t> personage vole.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78550" y="2523998"/>
            <a:ext cx="1490345" cy="686435"/>
          </a:xfrm>
          <a:custGeom>
            <a:avLst/>
            <a:gdLst/>
            <a:ahLst/>
            <a:cxnLst/>
            <a:rect l="l" t="t" r="r" b="b"/>
            <a:pathLst>
              <a:path w="1490345" h="686435">
                <a:moveTo>
                  <a:pt x="1334554" y="522109"/>
                </a:moveTo>
                <a:lnTo>
                  <a:pt x="1229055" y="522109"/>
                </a:lnTo>
                <a:lnTo>
                  <a:pt x="1236593" y="541165"/>
                </a:lnTo>
                <a:lnTo>
                  <a:pt x="1243682" y="584226"/>
                </a:lnTo>
                <a:lnTo>
                  <a:pt x="1240688" y="637197"/>
                </a:lnTo>
                <a:lnTo>
                  <a:pt x="1217980" y="685977"/>
                </a:lnTo>
                <a:lnTo>
                  <a:pt x="1296276" y="651234"/>
                </a:lnTo>
                <a:lnTo>
                  <a:pt x="1334517" y="622584"/>
                </a:lnTo>
                <a:lnTo>
                  <a:pt x="1343634" y="584663"/>
                </a:lnTo>
                <a:lnTo>
                  <a:pt x="1334554" y="522109"/>
                </a:lnTo>
                <a:close/>
              </a:path>
              <a:path w="1490345" h="686435">
                <a:moveTo>
                  <a:pt x="1422704" y="0"/>
                </a:moveTo>
                <a:lnTo>
                  <a:pt x="67246" y="0"/>
                </a:lnTo>
                <a:lnTo>
                  <a:pt x="28369" y="1707"/>
                </a:lnTo>
                <a:lnTo>
                  <a:pt x="8405" y="13658"/>
                </a:lnTo>
                <a:lnTo>
                  <a:pt x="1050" y="46098"/>
                </a:lnTo>
                <a:lnTo>
                  <a:pt x="0" y="109270"/>
                </a:lnTo>
                <a:lnTo>
                  <a:pt x="0" y="412826"/>
                </a:lnTo>
                <a:lnTo>
                  <a:pt x="1050" y="476005"/>
                </a:lnTo>
                <a:lnTo>
                  <a:pt x="8405" y="508449"/>
                </a:lnTo>
                <a:lnTo>
                  <a:pt x="28369" y="520402"/>
                </a:lnTo>
                <a:lnTo>
                  <a:pt x="67246" y="522109"/>
                </a:lnTo>
                <a:lnTo>
                  <a:pt x="1422704" y="522109"/>
                </a:lnTo>
                <a:lnTo>
                  <a:pt x="1461589" y="520402"/>
                </a:lnTo>
                <a:lnTo>
                  <a:pt x="1481556" y="508449"/>
                </a:lnTo>
                <a:lnTo>
                  <a:pt x="1488913" y="476005"/>
                </a:lnTo>
                <a:lnTo>
                  <a:pt x="1489964" y="412826"/>
                </a:lnTo>
                <a:lnTo>
                  <a:pt x="1489964" y="109270"/>
                </a:lnTo>
                <a:lnTo>
                  <a:pt x="1488913" y="46098"/>
                </a:lnTo>
                <a:lnTo>
                  <a:pt x="1481556" y="13658"/>
                </a:lnTo>
                <a:lnTo>
                  <a:pt x="1461589" y="1707"/>
                </a:lnTo>
                <a:lnTo>
                  <a:pt x="1422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68514" y="2663634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835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34147" y="2535427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40" h="48894">
                <a:moveTo>
                  <a:pt x="27444" y="48336"/>
                </a:moveTo>
                <a:lnTo>
                  <a:pt x="23093" y="34815"/>
                </a:lnTo>
                <a:lnTo>
                  <a:pt x="17222" y="21758"/>
                </a:lnTo>
                <a:lnTo>
                  <a:pt x="9601" y="9906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78079" y="2523998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4">
                <a:moveTo>
                  <a:pt x="127795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1293" y="2546794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602" y="0"/>
                </a:moveTo>
                <a:lnTo>
                  <a:pt x="14898" y="9249"/>
                </a:lnTo>
                <a:lnTo>
                  <a:pt x="8867" y="20716"/>
                </a:lnTo>
                <a:lnTo>
                  <a:pt x="3804" y="34636"/>
                </a:lnTo>
                <a:lnTo>
                  <a:pt x="0" y="5124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78550" y="2675635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35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85471" y="2986341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39" h="48894">
                <a:moveTo>
                  <a:pt x="0" y="0"/>
                </a:moveTo>
                <a:lnTo>
                  <a:pt x="4350" y="13521"/>
                </a:lnTo>
                <a:lnTo>
                  <a:pt x="10221" y="26577"/>
                </a:lnTo>
                <a:lnTo>
                  <a:pt x="17843" y="38429"/>
                </a:lnTo>
                <a:lnTo>
                  <a:pt x="27444" y="48336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55918" y="3046107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09">
                <a:moveTo>
                  <a:pt x="0" y="0"/>
                </a:moveTo>
                <a:lnTo>
                  <a:pt x="101941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11542" y="3083864"/>
            <a:ext cx="11430" cy="102235"/>
          </a:xfrm>
          <a:custGeom>
            <a:avLst/>
            <a:gdLst/>
            <a:ahLst/>
            <a:cxnLst/>
            <a:rect l="l" t="t" r="r" b="b"/>
            <a:pathLst>
              <a:path w="11429" h="102235">
                <a:moveTo>
                  <a:pt x="7683" y="0"/>
                </a:moveTo>
                <a:lnTo>
                  <a:pt x="10624" y="23411"/>
                </a:lnTo>
                <a:lnTo>
                  <a:pt x="11114" y="49339"/>
                </a:lnTo>
                <a:lnTo>
                  <a:pt x="7967" y="76048"/>
                </a:lnTo>
                <a:lnTo>
                  <a:pt x="0" y="101803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40765" y="3082074"/>
            <a:ext cx="73660" cy="102870"/>
          </a:xfrm>
          <a:custGeom>
            <a:avLst/>
            <a:gdLst/>
            <a:ahLst/>
            <a:cxnLst/>
            <a:rect l="l" t="t" r="r" b="b"/>
            <a:pathLst>
              <a:path w="73659" h="102869">
                <a:moveTo>
                  <a:pt x="0" y="102628"/>
                </a:moveTo>
                <a:lnTo>
                  <a:pt x="23331" y="84190"/>
                </a:lnTo>
                <a:lnTo>
                  <a:pt x="45491" y="60882"/>
                </a:lnTo>
                <a:lnTo>
                  <a:pt x="63193" y="32789"/>
                </a:lnTo>
                <a:lnTo>
                  <a:pt x="73152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44168" y="2972066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51244"/>
                </a:moveTo>
                <a:lnTo>
                  <a:pt x="6704" y="41996"/>
                </a:lnTo>
                <a:lnTo>
                  <a:pt x="12734" y="30532"/>
                </a:lnTo>
                <a:lnTo>
                  <a:pt x="17798" y="16613"/>
                </a:lnTo>
                <a:lnTo>
                  <a:pt x="21602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67040" y="2612402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73" y="39230"/>
                </a:moveTo>
                <a:lnTo>
                  <a:pt x="1473" y="20878"/>
                </a:lnTo>
                <a:lnTo>
                  <a:pt x="1473" y="1231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51" y="2523998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738" y="3924"/>
                </a:moveTo>
                <a:lnTo>
                  <a:pt x="33731" y="1422"/>
                </a:lnTo>
                <a:lnTo>
                  <a:pt x="26949" y="0"/>
                </a:lnTo>
                <a:lnTo>
                  <a:pt x="1930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25717" y="2523998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39395" y="0"/>
                </a:moveTo>
                <a:lnTo>
                  <a:pt x="20078" y="0"/>
                </a:lnTo>
                <a:lnTo>
                  <a:pt x="11252" y="0"/>
                </a:lnTo>
                <a:lnTo>
                  <a:pt x="0" y="519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8550" y="2612440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888" y="0"/>
                </a:moveTo>
                <a:lnTo>
                  <a:pt x="304" y="6464"/>
                </a:lnTo>
                <a:lnTo>
                  <a:pt x="0" y="13398"/>
                </a:lnTo>
                <a:lnTo>
                  <a:pt x="0" y="20840"/>
                </a:lnTo>
                <a:lnTo>
                  <a:pt x="0" y="3919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78550" y="2918485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0"/>
                </a:moveTo>
                <a:lnTo>
                  <a:pt x="0" y="18351"/>
                </a:lnTo>
                <a:lnTo>
                  <a:pt x="0" y="26898"/>
                </a:lnTo>
                <a:lnTo>
                  <a:pt x="1473" y="3923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25375" y="3042196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0"/>
                </a:moveTo>
                <a:lnTo>
                  <a:pt x="6007" y="2501"/>
                </a:lnTo>
                <a:lnTo>
                  <a:pt x="12776" y="3911"/>
                </a:lnTo>
                <a:lnTo>
                  <a:pt x="20421" y="3911"/>
                </a:lnTo>
                <a:lnTo>
                  <a:pt x="39827" y="391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91300" y="3046107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19405" y="0"/>
                </a:lnTo>
                <a:lnTo>
                  <a:pt x="3870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88300" y="3046107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4" h="16510">
                <a:moveTo>
                  <a:pt x="0" y="0"/>
                </a:moveTo>
                <a:lnTo>
                  <a:pt x="19303" y="0"/>
                </a:lnTo>
                <a:lnTo>
                  <a:pt x="20675" y="711"/>
                </a:lnTo>
                <a:lnTo>
                  <a:pt x="23304" y="6629"/>
                </a:lnTo>
                <a:lnTo>
                  <a:pt x="25996" y="1601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96530" y="3195650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0020" y="0"/>
                </a:moveTo>
                <a:lnTo>
                  <a:pt x="7150" y="5041"/>
                </a:lnTo>
                <a:lnTo>
                  <a:pt x="3822" y="9842"/>
                </a:lnTo>
                <a:lnTo>
                  <a:pt x="0" y="14325"/>
                </a:lnTo>
                <a:lnTo>
                  <a:pt x="7620" y="11125"/>
                </a:lnTo>
                <a:lnTo>
                  <a:pt x="18986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13104" y="3046107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1892" y="21132"/>
                </a:moveTo>
                <a:lnTo>
                  <a:pt x="1917" y="14312"/>
                </a:lnTo>
                <a:lnTo>
                  <a:pt x="1320" y="7277"/>
                </a:lnTo>
                <a:lnTo>
                  <a:pt x="0" y="0"/>
                </a:lnTo>
                <a:lnTo>
                  <a:pt x="2520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76045" y="3040913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0" y="5194"/>
                </a:moveTo>
                <a:lnTo>
                  <a:pt x="25209" y="5194"/>
                </a:lnTo>
                <a:lnTo>
                  <a:pt x="34035" y="5194"/>
                </a:lnTo>
                <a:lnTo>
                  <a:pt x="4530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7625" y="2918485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39192"/>
                </a:moveTo>
                <a:lnTo>
                  <a:pt x="571" y="32727"/>
                </a:lnTo>
                <a:lnTo>
                  <a:pt x="889" y="25793"/>
                </a:lnTo>
                <a:lnTo>
                  <a:pt x="889" y="18351"/>
                </a:lnTo>
                <a:lnTo>
                  <a:pt x="88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278918" y="2605138"/>
            <a:ext cx="1265555" cy="320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 err="1">
                <a:solidFill>
                  <a:srgbClr val="4C4D4F"/>
                </a:solidFill>
                <a:latin typeface="Arial"/>
                <a:cs typeface="Arial"/>
              </a:rPr>
              <a:t>Quel</a:t>
            </a:r>
            <a:r>
              <a:rPr lang="en-US" sz="1000" i="1" spc="-5" dirty="0">
                <a:solidFill>
                  <a:srgbClr val="4C4D4F"/>
                </a:solidFill>
                <a:latin typeface="Arial"/>
                <a:cs typeface="Arial"/>
              </a:rPr>
              <a:t> personage </a:t>
            </a:r>
            <a:r>
              <a:rPr lang="en-US" sz="1000" i="1" spc="-5" dirty="0" err="1">
                <a:solidFill>
                  <a:srgbClr val="4C4D4F"/>
                </a:solidFill>
                <a:latin typeface="Arial"/>
                <a:cs typeface="Arial"/>
              </a:rPr>
              <a:t>veux-tu</a:t>
            </a:r>
            <a:r>
              <a:rPr lang="en-US" sz="1000" i="1" spc="-5" dirty="0">
                <a:solidFill>
                  <a:srgbClr val="4C4D4F"/>
                </a:solidFill>
                <a:latin typeface="Arial"/>
                <a:cs typeface="Arial"/>
              </a:rPr>
              <a:t> faire </a:t>
            </a:r>
            <a:r>
              <a:rPr lang="en-US" sz="1000" i="1" spc="-5" dirty="0" err="1">
                <a:solidFill>
                  <a:srgbClr val="4C4D4F"/>
                </a:solidFill>
                <a:latin typeface="Arial"/>
                <a:cs typeface="Arial"/>
              </a:rPr>
              <a:t>voler</a:t>
            </a:r>
            <a:r>
              <a:rPr lang="en-US" sz="1000" i="1" spc="-5" dirty="0">
                <a:solidFill>
                  <a:srgbClr val="4C4D4F"/>
                </a:solidFill>
                <a:latin typeface="Arial"/>
                <a:cs typeface="Arial"/>
              </a:rPr>
              <a:t> 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993633" y="2523998"/>
            <a:ext cx="1320800" cy="671830"/>
          </a:xfrm>
          <a:custGeom>
            <a:avLst/>
            <a:gdLst/>
            <a:ahLst/>
            <a:cxnLst/>
            <a:rect l="l" t="t" r="r" b="b"/>
            <a:pathLst>
              <a:path w="1320800" h="671830">
                <a:moveTo>
                  <a:pt x="1183030" y="511314"/>
                </a:moveTo>
                <a:lnTo>
                  <a:pt x="1089520" y="511314"/>
                </a:lnTo>
                <a:lnTo>
                  <a:pt x="1096198" y="529977"/>
                </a:lnTo>
                <a:lnTo>
                  <a:pt x="1102480" y="572150"/>
                </a:lnTo>
                <a:lnTo>
                  <a:pt x="1099828" y="624025"/>
                </a:lnTo>
                <a:lnTo>
                  <a:pt x="1079703" y="671791"/>
                </a:lnTo>
                <a:lnTo>
                  <a:pt x="1149104" y="637766"/>
                </a:lnTo>
                <a:lnTo>
                  <a:pt x="1183001" y="609707"/>
                </a:lnTo>
                <a:lnTo>
                  <a:pt x="1191081" y="572572"/>
                </a:lnTo>
                <a:lnTo>
                  <a:pt x="1183030" y="511314"/>
                </a:lnTo>
                <a:close/>
              </a:path>
              <a:path w="1320800" h="671830">
                <a:moveTo>
                  <a:pt x="1261186" y="0"/>
                </a:moveTo>
                <a:lnTo>
                  <a:pt x="59613" y="0"/>
                </a:lnTo>
                <a:lnTo>
                  <a:pt x="25149" y="1672"/>
                </a:lnTo>
                <a:lnTo>
                  <a:pt x="7451" y="13377"/>
                </a:lnTo>
                <a:lnTo>
                  <a:pt x="931" y="45150"/>
                </a:lnTo>
                <a:lnTo>
                  <a:pt x="0" y="107022"/>
                </a:lnTo>
                <a:lnTo>
                  <a:pt x="0" y="404291"/>
                </a:lnTo>
                <a:lnTo>
                  <a:pt x="931" y="466164"/>
                </a:lnTo>
                <a:lnTo>
                  <a:pt x="7451" y="497936"/>
                </a:lnTo>
                <a:lnTo>
                  <a:pt x="25149" y="509642"/>
                </a:lnTo>
                <a:lnTo>
                  <a:pt x="59613" y="511314"/>
                </a:lnTo>
                <a:lnTo>
                  <a:pt x="1261186" y="511314"/>
                </a:lnTo>
                <a:lnTo>
                  <a:pt x="1295650" y="509642"/>
                </a:lnTo>
                <a:lnTo>
                  <a:pt x="1313348" y="497936"/>
                </a:lnTo>
                <a:lnTo>
                  <a:pt x="1319868" y="466164"/>
                </a:lnTo>
                <a:lnTo>
                  <a:pt x="1320800" y="404291"/>
                </a:lnTo>
                <a:lnTo>
                  <a:pt x="1320800" y="107022"/>
                </a:lnTo>
                <a:lnTo>
                  <a:pt x="1319868" y="45150"/>
                </a:lnTo>
                <a:lnTo>
                  <a:pt x="1313348" y="13377"/>
                </a:lnTo>
                <a:lnTo>
                  <a:pt x="1295650" y="1672"/>
                </a:lnTo>
                <a:lnTo>
                  <a:pt x="1261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314433" y="2660751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12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85249" y="2536380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23406" y="47650"/>
                </a:moveTo>
                <a:lnTo>
                  <a:pt x="19714" y="34486"/>
                </a:lnTo>
                <a:lnTo>
                  <a:pt x="14717" y="21682"/>
                </a:lnTo>
                <a:lnTo>
                  <a:pt x="8213" y="994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84870" y="252399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4">
                <a:moveTo>
                  <a:pt x="112568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95907" y="2547721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18262" y="0"/>
                </a:moveTo>
                <a:lnTo>
                  <a:pt x="12558" y="9120"/>
                </a:lnTo>
                <a:lnTo>
                  <a:pt x="7454" y="20318"/>
                </a:lnTo>
                <a:lnTo>
                  <a:pt x="3189" y="33809"/>
                </a:lnTo>
                <a:lnTo>
                  <a:pt x="0" y="49809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93633" y="267243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123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9412" y="297527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0" y="0"/>
                </a:moveTo>
                <a:lnTo>
                  <a:pt x="3691" y="13163"/>
                </a:lnTo>
                <a:lnTo>
                  <a:pt x="8688" y="25968"/>
                </a:lnTo>
                <a:lnTo>
                  <a:pt x="15192" y="37701"/>
                </a:lnTo>
                <a:lnTo>
                  <a:pt x="23406" y="4765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56232" y="3035300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5">
                <a:moveTo>
                  <a:pt x="0" y="0"/>
                </a:moveTo>
                <a:lnTo>
                  <a:pt x="894511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86812" y="3072231"/>
            <a:ext cx="10160" cy="99695"/>
          </a:xfrm>
          <a:custGeom>
            <a:avLst/>
            <a:gdLst/>
            <a:ahLst/>
            <a:cxnLst/>
            <a:rect l="l" t="t" r="r" b="b"/>
            <a:pathLst>
              <a:path w="10159" h="99694">
                <a:moveTo>
                  <a:pt x="6629" y="0"/>
                </a:moveTo>
                <a:lnTo>
                  <a:pt x="9233" y="22820"/>
                </a:lnTo>
                <a:lnTo>
                  <a:pt x="9686" y="48098"/>
                </a:lnTo>
                <a:lnTo>
                  <a:pt x="6954" y="74152"/>
                </a:lnTo>
                <a:lnTo>
                  <a:pt x="0" y="9930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13735" y="3069272"/>
            <a:ext cx="64135" cy="100965"/>
          </a:xfrm>
          <a:custGeom>
            <a:avLst/>
            <a:gdLst/>
            <a:ahLst/>
            <a:cxnLst/>
            <a:rect l="l" t="t" r="r" b="b"/>
            <a:pathLst>
              <a:path w="64134" h="100964">
                <a:moveTo>
                  <a:pt x="0" y="100825"/>
                </a:moveTo>
                <a:lnTo>
                  <a:pt x="20585" y="82601"/>
                </a:lnTo>
                <a:lnTo>
                  <a:pt x="39989" y="59666"/>
                </a:lnTo>
                <a:lnTo>
                  <a:pt x="55349" y="32104"/>
                </a:lnTo>
                <a:lnTo>
                  <a:pt x="63804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293897" y="2961767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0" y="49809"/>
                </a:moveTo>
                <a:lnTo>
                  <a:pt x="5703" y="40689"/>
                </a:lnTo>
                <a:lnTo>
                  <a:pt x="10807" y="29490"/>
                </a:lnTo>
                <a:lnTo>
                  <a:pt x="15073" y="15999"/>
                </a:lnTo>
                <a:lnTo>
                  <a:pt x="18262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13176" y="2611018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1257" y="38036"/>
                </a:moveTo>
                <a:lnTo>
                  <a:pt x="1257" y="20002"/>
                </a:lnTo>
                <a:lnTo>
                  <a:pt x="1257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235833" y="2523998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4" h="4444">
                <a:moveTo>
                  <a:pt x="38341" y="4432"/>
                </a:moveTo>
                <a:lnTo>
                  <a:pt x="32715" y="1612"/>
                </a:lnTo>
                <a:lnTo>
                  <a:pt x="26288" y="0"/>
                </a:lnTo>
                <a:lnTo>
                  <a:pt x="1898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34286" y="2523998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7947" y="0"/>
                </a:moveTo>
                <a:lnTo>
                  <a:pt x="18961" y="0"/>
                </a:lnTo>
                <a:lnTo>
                  <a:pt x="10528" y="0"/>
                </a:lnTo>
                <a:lnTo>
                  <a:pt x="0" y="570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93633" y="261106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749" y="0"/>
                </a:moveTo>
                <a:lnTo>
                  <a:pt x="266" y="6197"/>
                </a:lnTo>
                <a:lnTo>
                  <a:pt x="0" y="12839"/>
                </a:lnTo>
                <a:lnTo>
                  <a:pt x="0" y="19951"/>
                </a:lnTo>
                <a:lnTo>
                  <a:pt x="0" y="3798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93633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0" y="18046"/>
                </a:lnTo>
                <a:lnTo>
                  <a:pt x="0" y="26212"/>
                </a:lnTo>
                <a:lnTo>
                  <a:pt x="1257" y="38036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33893" y="303086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0" y="0"/>
                </a:moveTo>
                <a:lnTo>
                  <a:pt x="5626" y="2832"/>
                </a:lnTo>
                <a:lnTo>
                  <a:pt x="12052" y="4432"/>
                </a:lnTo>
                <a:lnTo>
                  <a:pt x="19354" y="4432"/>
                </a:lnTo>
                <a:lnTo>
                  <a:pt x="36918" y="443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93227" y="303530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17564" y="0"/>
                </a:lnTo>
                <a:lnTo>
                  <a:pt x="369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63761" y="3035300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0" y="0"/>
                </a:moveTo>
                <a:lnTo>
                  <a:pt x="19392" y="0"/>
                </a:lnTo>
                <a:lnTo>
                  <a:pt x="20612" y="711"/>
                </a:lnTo>
                <a:lnTo>
                  <a:pt x="22974" y="6578"/>
                </a:lnTo>
                <a:lnTo>
                  <a:pt x="25374" y="1587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73336" y="3181337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9093" y="0"/>
                </a:moveTo>
                <a:lnTo>
                  <a:pt x="6502" y="5080"/>
                </a:lnTo>
                <a:lnTo>
                  <a:pt x="3479" y="9931"/>
                </a:lnTo>
                <a:lnTo>
                  <a:pt x="0" y="14439"/>
                </a:lnTo>
                <a:lnTo>
                  <a:pt x="7124" y="11137"/>
                </a:lnTo>
                <a:lnTo>
                  <a:pt x="17653" y="462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76664" y="30353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676" y="20129"/>
                </a:moveTo>
                <a:lnTo>
                  <a:pt x="1676" y="13639"/>
                </a:lnTo>
                <a:lnTo>
                  <a:pt x="1142" y="6934"/>
                </a:lnTo>
                <a:lnTo>
                  <a:pt x="0" y="0"/>
                </a:lnTo>
                <a:lnTo>
                  <a:pt x="227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32100" y="3029610"/>
            <a:ext cx="41910" cy="5715"/>
          </a:xfrm>
          <a:custGeom>
            <a:avLst/>
            <a:gdLst/>
            <a:ahLst/>
            <a:cxnLst/>
            <a:rect l="l" t="t" r="r" b="b"/>
            <a:pathLst>
              <a:path w="41909" h="5714">
                <a:moveTo>
                  <a:pt x="0" y="5689"/>
                </a:moveTo>
                <a:lnTo>
                  <a:pt x="22720" y="5689"/>
                </a:lnTo>
                <a:lnTo>
                  <a:pt x="31153" y="5689"/>
                </a:lnTo>
                <a:lnTo>
                  <a:pt x="416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13684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998"/>
                </a:moveTo>
                <a:lnTo>
                  <a:pt x="482" y="31800"/>
                </a:lnTo>
                <a:lnTo>
                  <a:pt x="749" y="25158"/>
                </a:lnTo>
                <a:lnTo>
                  <a:pt x="749" y="18046"/>
                </a:lnTo>
                <a:lnTo>
                  <a:pt x="749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090586" y="2598191"/>
            <a:ext cx="1143000" cy="320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20" dirty="0" err="1">
                <a:solidFill>
                  <a:srgbClr val="4C4D4F"/>
                </a:solidFill>
                <a:latin typeface="Arial"/>
                <a:cs typeface="Arial"/>
              </a:rPr>
              <a:t>Où</a:t>
            </a:r>
            <a:r>
              <a:rPr lang="en-US" sz="1000" i="1" spc="-20" dirty="0">
                <a:solidFill>
                  <a:srgbClr val="4C4D4F"/>
                </a:solidFill>
                <a:latin typeface="Arial"/>
                <a:cs typeface="Arial"/>
              </a:rPr>
              <a:t> ton personage </a:t>
            </a:r>
            <a:r>
              <a:rPr lang="en-US" sz="1000" i="1" spc="-20" dirty="0" err="1">
                <a:solidFill>
                  <a:srgbClr val="4C4D4F"/>
                </a:solidFill>
                <a:latin typeface="Arial"/>
                <a:cs typeface="Arial"/>
              </a:rPr>
              <a:t>va</a:t>
            </a:r>
            <a:r>
              <a:rPr lang="en-US" sz="1000" i="1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i="1" spc="-20" dirty="0" err="1">
                <a:solidFill>
                  <a:srgbClr val="4C4D4F"/>
                </a:solidFill>
                <a:latin typeface="Arial"/>
                <a:cs typeface="Arial"/>
              </a:rPr>
              <a:t>voler</a:t>
            </a:r>
            <a:r>
              <a:rPr lang="en-US" sz="1000" i="1" spc="-20" dirty="0">
                <a:solidFill>
                  <a:srgbClr val="4C4D4F"/>
                </a:solidFill>
                <a:latin typeface="Arial"/>
                <a:cs typeface="Arial"/>
              </a:rPr>
              <a:t> 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006592" y="5239055"/>
            <a:ext cx="1569454" cy="717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fr-FR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Certains participants voudront suivre le tutorial en ligne </a:t>
            </a:r>
            <a:r>
              <a:rPr lang="fr-FR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 </a:t>
            </a:r>
          </a:p>
          <a:p>
            <a:pPr marL="12700" marR="5080">
              <a:lnSpc>
                <a:spcPct val="108300"/>
              </a:lnSpc>
            </a:pPr>
            <a:r>
              <a:rPr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scratch.mit.edu/fly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947329" y="5239055"/>
            <a:ext cx="1594485" cy="53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fr-FR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D’autres </a:t>
            </a:r>
            <a:r>
              <a:rPr lang="fr-FR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préfèreont</a:t>
            </a:r>
            <a:r>
              <a:rPr lang="fr-FR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cartes d’aide </a:t>
            </a:r>
            <a:r>
              <a:rPr lang="fr-FR" sz="11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</a:t>
            </a:r>
            <a:r>
              <a:rPr sz="1100" u="sng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scratch.mit.edu/fly/cards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324841" y="3996981"/>
            <a:ext cx="910844" cy="1178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24841" y="3996981"/>
            <a:ext cx="911225" cy="1178560"/>
          </a:xfrm>
          <a:custGeom>
            <a:avLst/>
            <a:gdLst/>
            <a:ahLst/>
            <a:cxnLst/>
            <a:rect l="l" t="t" r="r" b="b"/>
            <a:pathLst>
              <a:path w="911225" h="11785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120648"/>
                </a:lnTo>
                <a:lnTo>
                  <a:pt x="900" y="1153966"/>
                </a:lnTo>
                <a:lnTo>
                  <a:pt x="7204" y="1171076"/>
                </a:lnTo>
                <a:lnTo>
                  <a:pt x="24313" y="1177380"/>
                </a:lnTo>
                <a:lnTo>
                  <a:pt x="57632" y="1178280"/>
                </a:lnTo>
                <a:lnTo>
                  <a:pt x="853224" y="1178280"/>
                </a:lnTo>
                <a:lnTo>
                  <a:pt x="886535" y="1177380"/>
                </a:lnTo>
                <a:lnTo>
                  <a:pt x="903641" y="1171076"/>
                </a:lnTo>
                <a:lnTo>
                  <a:pt x="909943" y="1153966"/>
                </a:lnTo>
                <a:lnTo>
                  <a:pt x="910844" y="1120648"/>
                </a:lnTo>
                <a:lnTo>
                  <a:pt x="910844" y="57632"/>
                </a:lnTo>
                <a:lnTo>
                  <a:pt x="909943" y="24313"/>
                </a:lnTo>
                <a:lnTo>
                  <a:pt x="903641" y="7204"/>
                </a:lnTo>
                <a:lnTo>
                  <a:pt x="886535" y="900"/>
                </a:lnTo>
                <a:lnTo>
                  <a:pt x="853224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79918" y="4042917"/>
            <a:ext cx="1541779" cy="1106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79918" y="40429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60720" y="20124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5862827" y="6556050"/>
            <a:ext cx="1407529" cy="473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 err="1">
                <a:solidFill>
                  <a:srgbClr val="4C4D4F"/>
                </a:solidFill>
                <a:latin typeface="Arial"/>
                <a:cs typeface="Arial"/>
              </a:rPr>
              <a:t>Cho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isir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un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personnage</a:t>
            </a:r>
            <a:endParaRPr sz="1000" dirty="0">
              <a:latin typeface="Arial"/>
              <a:cs typeface="Arial"/>
            </a:endParaRPr>
          </a:p>
          <a:p>
            <a:pPr marL="118110" marR="2095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Faire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parler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le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personnage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513828" y="6556050"/>
            <a:ext cx="207200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 err="1">
                <a:solidFill>
                  <a:srgbClr val="4C4D4F"/>
                </a:solidFill>
                <a:latin typeface="Arial"/>
                <a:cs typeface="Arial"/>
              </a:rPr>
              <a:t>Cho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isir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des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batiments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ou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d’autres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éléments</a:t>
            </a:r>
            <a:endParaRPr sz="1000" dirty="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Faire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bouger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la scène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256915" y="4100245"/>
            <a:ext cx="1086142" cy="922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56915" y="4100245"/>
            <a:ext cx="1086485" cy="922655"/>
          </a:xfrm>
          <a:custGeom>
            <a:avLst/>
            <a:gdLst/>
            <a:ahLst/>
            <a:cxnLst/>
            <a:rect l="l" t="t" r="r" b="b"/>
            <a:pathLst>
              <a:path w="1086485" h="92265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865454"/>
                </a:lnTo>
                <a:lnTo>
                  <a:pt x="892" y="898494"/>
                </a:lnTo>
                <a:lnTo>
                  <a:pt x="7143" y="915460"/>
                </a:lnTo>
                <a:lnTo>
                  <a:pt x="24110" y="921711"/>
                </a:lnTo>
                <a:lnTo>
                  <a:pt x="57150" y="922604"/>
                </a:lnTo>
                <a:lnTo>
                  <a:pt x="1028992" y="922604"/>
                </a:lnTo>
                <a:lnTo>
                  <a:pt x="1062031" y="921711"/>
                </a:lnTo>
                <a:lnTo>
                  <a:pt x="1078998" y="915460"/>
                </a:lnTo>
                <a:lnTo>
                  <a:pt x="1085249" y="898494"/>
                </a:lnTo>
                <a:lnTo>
                  <a:pt x="1086142" y="865454"/>
                </a:lnTo>
                <a:lnTo>
                  <a:pt x="1086142" y="57150"/>
                </a:lnTo>
                <a:lnTo>
                  <a:pt x="1085249" y="24110"/>
                </a:lnTo>
                <a:lnTo>
                  <a:pt x="1078998" y="7143"/>
                </a:lnTo>
                <a:lnTo>
                  <a:pt x="1062031" y="892"/>
                </a:lnTo>
                <a:lnTo>
                  <a:pt x="102899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04414" y="5768205"/>
            <a:ext cx="1358900" cy="1426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6">
            <a:extLst>
              <a:ext uri="{FF2B5EF4-FFF2-40B4-BE49-F238E27FC236}">
                <a16:creationId xmlns:a16="http://schemas.microsoft.com/office/drawing/2014/main" id="{A8E57C1B-2F24-45EB-A269-6419C5897723}"/>
              </a:ext>
            </a:extLst>
          </p:cNvPr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5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Effectuer</a:t>
            </a:r>
            <a:r>
              <a:rPr lang="en-US" b="1" spc="5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les premiers pas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2" name="object 91">
            <a:extLst>
              <a:ext uri="{FF2B5EF4-FFF2-40B4-BE49-F238E27FC236}">
                <a16:creationId xmlns:a16="http://schemas.microsoft.com/office/drawing/2014/main" id="{B109110C-8BF3-4D00-A88B-FAFE0226F8AD}"/>
              </a:ext>
            </a:extLst>
          </p:cNvPr>
          <p:cNvSpPr txBox="1"/>
          <p:nvPr/>
        </p:nvSpPr>
        <p:spPr>
          <a:xfrm>
            <a:off x="675929" y="1304518"/>
            <a:ext cx="3992108" cy="478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lang="fr-FR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Effectuer les premiers pas du tutoriel pour que les participants puissent voir comment démarrer</a:t>
            </a:r>
            <a:r>
              <a:rPr lang="fr-FR" sz="15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lang="fr-FR"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3" name="object 97">
            <a:extLst>
              <a:ext uri="{FF2B5EF4-FFF2-40B4-BE49-F238E27FC236}">
                <a16:creationId xmlns:a16="http://schemas.microsoft.com/office/drawing/2014/main" id="{CEA3AA18-C0B8-4BCB-A999-823AFD34F400}"/>
              </a:ext>
            </a:extLst>
          </p:cNvPr>
          <p:cNvSpPr txBox="1"/>
          <p:nvPr/>
        </p:nvSpPr>
        <p:spPr>
          <a:xfrm>
            <a:off x="857283" y="2086292"/>
            <a:ext cx="351404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Dans Scratch, </a:t>
            </a:r>
            <a:r>
              <a:rPr lang="en-US" sz="1100" b="1" spc="-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choisir</a:t>
            </a: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nouveau sprite à faire </a:t>
            </a:r>
            <a:r>
              <a:rPr lang="en-US" sz="1100" b="1" spc="-5" dirty="0" err="1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voler</a:t>
            </a:r>
            <a:r>
              <a:rPr lang="en-US" sz="1100" b="1" spc="-5" dirty="0">
                <a:solidFill>
                  <a:srgbClr val="00AEE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A7BB96-4738-4A02-855B-31169B9DF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654" y="2706931"/>
            <a:ext cx="1501940" cy="444236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1992400" y="2988614"/>
            <a:ext cx="200025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CF6F0D0D-2E05-413F-BD60-EE14AE58A0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4024" y="2443921"/>
            <a:ext cx="1010570" cy="1033127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FF9879F-6BF0-4ABD-85EC-62A89128B4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14" y="4306614"/>
            <a:ext cx="1501940" cy="444236"/>
          </a:xfrm>
          <a:prstGeom prst="rect">
            <a:avLst/>
          </a:prstGeom>
        </p:spPr>
      </p:pic>
      <p:sp>
        <p:nvSpPr>
          <p:cNvPr id="111" name="object 111"/>
          <p:cNvSpPr/>
          <p:nvPr/>
        </p:nvSpPr>
        <p:spPr>
          <a:xfrm>
            <a:off x="2126345" y="4591020"/>
            <a:ext cx="200025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45B5270B-9FA5-481A-9594-6977C3E4A7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385" y="5992577"/>
            <a:ext cx="1952381" cy="914286"/>
          </a:xfrm>
          <a:prstGeom prst="rect">
            <a:avLst/>
          </a:prstGeom>
        </p:spPr>
      </p:pic>
      <p:sp>
        <p:nvSpPr>
          <p:cNvPr id="128" name="object 17">
            <a:extLst>
              <a:ext uri="{FF2B5EF4-FFF2-40B4-BE49-F238E27FC236}">
                <a16:creationId xmlns:a16="http://schemas.microsoft.com/office/drawing/2014/main" id="{105E80C6-8E63-49B9-99DA-D682480978B2}"/>
              </a:ext>
            </a:extLst>
          </p:cNvPr>
          <p:cNvSpPr txBox="1"/>
          <p:nvPr/>
        </p:nvSpPr>
        <p:spPr>
          <a:xfrm>
            <a:off x="5699252" y="729551"/>
            <a:ext cx="3543935" cy="10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</a:t>
            </a:r>
            <a:r>
              <a:rPr lang="en-US" sz="2700" b="1" spc="9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éer</a:t>
            </a:r>
            <a:endParaRPr sz="27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Aider les participants </a:t>
            </a:r>
            <a:r>
              <a:rPr lang="en-US" sz="15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durant</a:t>
            </a: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la </a:t>
            </a:r>
            <a:r>
              <a:rPr lang="en-US" sz="1500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création</a:t>
            </a:r>
            <a:r>
              <a:rPr lang="en-US" sz="1500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 </a:t>
            </a:r>
            <a:r>
              <a:rPr lang="en-US" sz="1500" i="1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Fais</a:t>
            </a:r>
            <a:r>
              <a:rPr lang="en-US" sz="1500" i="1" spc="2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500" i="1" spc="2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voler</a:t>
            </a:r>
            <a:r>
              <a:rPr sz="15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..</a:t>
            </a:r>
            <a:endParaRPr sz="15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9" name="object 99">
            <a:extLst>
              <a:ext uri="{FF2B5EF4-FFF2-40B4-BE49-F238E27FC236}">
                <a16:creationId xmlns:a16="http://schemas.microsoft.com/office/drawing/2014/main" id="{BC5D7197-4A4A-4692-94BB-61C4D4E328F0}"/>
              </a:ext>
            </a:extLst>
          </p:cNvPr>
          <p:cNvSpPr txBox="1"/>
          <p:nvPr/>
        </p:nvSpPr>
        <p:spPr>
          <a:xfrm>
            <a:off x="5868415" y="2053209"/>
            <a:ext cx="35785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Commencer </a:t>
            </a:r>
            <a:r>
              <a:rPr lang="en-US" sz="1100" b="1" spc="5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b="1" spc="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incitant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Demander aux participants comment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ils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vont</a:t>
            </a:r>
            <a:r>
              <a:rPr lang="en-US" sz="110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1" name="object 35">
            <a:extLst>
              <a:ext uri="{FF2B5EF4-FFF2-40B4-BE49-F238E27FC236}">
                <a16:creationId xmlns:a16="http://schemas.microsoft.com/office/drawing/2014/main" id="{0B97C08A-A399-4519-BF04-2B603960F793}"/>
              </a:ext>
            </a:extLst>
          </p:cNvPr>
          <p:cNvSpPr txBox="1"/>
          <p:nvPr/>
        </p:nvSpPr>
        <p:spPr>
          <a:xfrm>
            <a:off x="5870968" y="3477945"/>
            <a:ext cx="235863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10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Fournir</a:t>
            </a:r>
            <a:r>
              <a:rPr lang="en-US" sz="1100" b="1" spc="-1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</a:t>
            </a:r>
            <a:r>
              <a:rPr sz="1100" b="1" spc="-70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</a:t>
            </a:r>
            <a:r>
              <a:rPr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esources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>
              <a:lnSpc>
                <a:spcPct val="100000"/>
              </a:lnSpc>
            </a:pP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Offrir</a:t>
            </a:r>
            <a:r>
              <a:rPr lang="en-US" sz="1100" spc="-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options pour </a:t>
            </a:r>
            <a:r>
              <a:rPr lang="en-US" sz="1100" spc="-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démarrer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14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6515" y="171195"/>
            <a:ext cx="407593" cy="26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0352" y="208800"/>
            <a:ext cx="18065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800" b="1" spc="-40" dirty="0">
                <a:solidFill>
                  <a:srgbClr val="FFFFFF"/>
                </a:solidFill>
                <a:latin typeface="Gill Sans MT"/>
                <a:cs typeface="Gill Sans MT"/>
              </a:rPr>
              <a:t>IT  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FLY 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7" y="9779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5000" y="2590800"/>
            <a:ext cx="4116704" cy="1219200"/>
          </a:xfrm>
          <a:custGeom>
            <a:avLst/>
            <a:gdLst/>
            <a:ahLst/>
            <a:cxnLst/>
            <a:rect l="l" t="t" r="r" b="b"/>
            <a:pathLst>
              <a:path w="4116704" h="1219200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19200"/>
                </a:lnTo>
                <a:lnTo>
                  <a:pt x="4002074" y="1219200"/>
                </a:lnTo>
                <a:lnTo>
                  <a:pt x="4068154" y="1217414"/>
                </a:lnTo>
                <a:lnTo>
                  <a:pt x="4102087" y="1204912"/>
                </a:lnTo>
                <a:lnTo>
                  <a:pt x="4114588" y="1170979"/>
                </a:lnTo>
                <a:lnTo>
                  <a:pt x="4116374" y="1104900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051" y="1220495"/>
            <a:ext cx="4114165" cy="1454150"/>
          </a:xfrm>
          <a:custGeom>
            <a:avLst/>
            <a:gdLst/>
            <a:ahLst/>
            <a:cxnLst/>
            <a:rect l="l" t="t" r="r" b="b"/>
            <a:pathLst>
              <a:path w="4114165" h="145415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54124"/>
                </a:lnTo>
                <a:lnTo>
                  <a:pt x="3999306" y="1454124"/>
                </a:lnTo>
                <a:lnTo>
                  <a:pt x="4065385" y="1452338"/>
                </a:lnTo>
                <a:lnTo>
                  <a:pt x="4099318" y="1439837"/>
                </a:lnTo>
                <a:lnTo>
                  <a:pt x="4111820" y="1405904"/>
                </a:lnTo>
                <a:lnTo>
                  <a:pt x="4113606" y="133982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9170" y="727519"/>
            <a:ext cx="3992245" cy="1788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700" b="1" spc="40" dirty="0" err="1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2700" dirty="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lang="fr-FR" sz="1500" spc="-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Faites partager les projets des participants entre </a:t>
            </a:r>
            <a:r>
              <a:rPr lang="fr-FR" sz="1500" spc="-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eux</a:t>
            </a:r>
            <a:r>
              <a:rPr lang="fr-FR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.Organiser</a:t>
            </a:r>
            <a:r>
              <a:rPr lang="fr-FR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une présentation des </a:t>
            </a:r>
            <a:r>
              <a:rPr lang="fr-FR" sz="1500" spc="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personnagesvolant</a:t>
            </a:r>
            <a:r>
              <a:rPr lang="fr-FR" sz="1500" spc="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 Demander à la moitié des personnes de montrer leurs projets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lang="en-US" sz="1500" spc="15" dirty="0">
                <a:solidFill>
                  <a:srgbClr val="4C4D4F"/>
                </a:solidFill>
                <a:latin typeface="Arial"/>
                <a:cs typeface="Arial"/>
              </a:rPr>
              <a:t>pendant que </a:t>
            </a:r>
            <a:r>
              <a:rPr lang="en-US" sz="1500" spc="15" dirty="0" err="1">
                <a:solidFill>
                  <a:srgbClr val="4C4D4F"/>
                </a:solidFill>
                <a:latin typeface="Arial"/>
                <a:cs typeface="Arial"/>
              </a:rPr>
              <a:t>d’autres</a:t>
            </a:r>
            <a:r>
              <a:rPr lang="en-US" sz="1500" spc="15" dirty="0">
                <a:solidFill>
                  <a:srgbClr val="4C4D4F"/>
                </a:solidFill>
                <a:latin typeface="Arial"/>
                <a:cs typeface="Arial"/>
              </a:rPr>
              <a:t> regardant et </a:t>
            </a:r>
            <a:r>
              <a:rPr lang="en-US" sz="1500" spc="15" dirty="0" err="1">
                <a:solidFill>
                  <a:srgbClr val="4C4D4F"/>
                </a:solidFill>
                <a:latin typeface="Arial"/>
                <a:cs typeface="Arial"/>
              </a:rPr>
              <a:t>inversement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88233" y="977125"/>
            <a:ext cx="354330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0377" y="4939791"/>
            <a:ext cx="4121150" cy="2195958"/>
          </a:xfrm>
          <a:custGeom>
            <a:avLst/>
            <a:gdLst/>
            <a:ahLst/>
            <a:cxnLst/>
            <a:rect l="l" t="t" r="r" b="b"/>
            <a:pathLst>
              <a:path w="4121150" h="21215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121407"/>
                </a:lnTo>
                <a:lnTo>
                  <a:pt x="4006697" y="2121407"/>
                </a:lnTo>
                <a:lnTo>
                  <a:pt x="4072777" y="2119622"/>
                </a:lnTo>
                <a:lnTo>
                  <a:pt x="4106710" y="2107120"/>
                </a:lnTo>
                <a:lnTo>
                  <a:pt x="4119211" y="2073187"/>
                </a:lnTo>
                <a:lnTo>
                  <a:pt x="4120997" y="2007107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60720" y="26201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23559" y="7315200"/>
            <a:ext cx="37592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rial"/>
                <a:cs typeface="Arial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rial"/>
                <a:cs typeface="Arial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Lab.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6992" y="2806700"/>
            <a:ext cx="4114165" cy="2374900"/>
          </a:xfrm>
          <a:custGeom>
            <a:avLst/>
            <a:gdLst/>
            <a:ahLst/>
            <a:cxnLst/>
            <a:rect l="l" t="t" r="r" b="b"/>
            <a:pathLst>
              <a:path w="4114165" h="23749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74900"/>
                </a:lnTo>
                <a:lnTo>
                  <a:pt x="3999306" y="2374900"/>
                </a:lnTo>
                <a:lnTo>
                  <a:pt x="4065385" y="2373114"/>
                </a:lnTo>
                <a:lnTo>
                  <a:pt x="4099318" y="2360612"/>
                </a:lnTo>
                <a:lnTo>
                  <a:pt x="4111820" y="2326679"/>
                </a:lnTo>
                <a:lnTo>
                  <a:pt x="4113606" y="22606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7602" y="28407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5789" y="1705267"/>
            <a:ext cx="242252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Switch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costumes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change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1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scenery.</a:t>
            </a:r>
            <a:endParaRPr sz="1000">
              <a:latin typeface="Arial"/>
              <a:cs typeface="Arial"/>
            </a:endParaRPr>
          </a:p>
          <a:p>
            <a:pPr marL="118110" marR="202565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your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character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move when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press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key.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clouds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other floating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objects.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Collect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points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when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touching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an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object.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5506" y="3244469"/>
            <a:ext cx="3841115" cy="175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045">
              <a:lnSpc>
                <a:spcPct val="1083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Here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are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strategies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suggest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help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fix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any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bugs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difficulties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encounter:</a:t>
            </a:r>
            <a:endParaRPr sz="1000" dirty="0">
              <a:latin typeface="Arial"/>
              <a:cs typeface="Arial"/>
            </a:endParaRPr>
          </a:p>
          <a:p>
            <a:pPr marL="118110" indent="-105410">
              <a:lnSpc>
                <a:spcPct val="100000"/>
              </a:lnSpc>
              <a:spcBef>
                <a:spcPts val="8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When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stuck,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talk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out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you’re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someone.</a:t>
            </a:r>
            <a:endParaRPr sz="1000" dirty="0">
              <a:latin typeface="Arial"/>
              <a:cs typeface="Arial"/>
            </a:endParaRPr>
          </a:p>
          <a:p>
            <a:pPr marL="118110" marR="13970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out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small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bits of code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time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figure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out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what’s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happening  at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step.</a:t>
            </a:r>
            <a:endParaRPr sz="1000" dirty="0">
              <a:latin typeface="Arial"/>
              <a:cs typeface="Arial"/>
            </a:endParaRPr>
          </a:p>
          <a:p>
            <a:pPr marL="118110" marR="5080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Look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closely at 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blocks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tutorial or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are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different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from 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blocks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you’re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using.</a:t>
            </a:r>
            <a:endParaRPr sz="1000" dirty="0">
              <a:latin typeface="Arial"/>
              <a:cs typeface="Arial"/>
            </a:endParaRPr>
          </a:p>
          <a:p>
            <a:pPr marL="118110" marR="110489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Remember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bugs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always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arise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when creating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computer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program. Debugging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helpful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skill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know not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just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coding, 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but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throughout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life.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74677" y="2998012"/>
            <a:ext cx="1815464" cy="684530"/>
          </a:xfrm>
          <a:custGeom>
            <a:avLst/>
            <a:gdLst/>
            <a:ahLst/>
            <a:cxnLst/>
            <a:rect l="l" t="t" r="r" b="b"/>
            <a:pathLst>
              <a:path w="1815465" h="684529">
                <a:moveTo>
                  <a:pt x="317881" y="520788"/>
                </a:moveTo>
                <a:lnTo>
                  <a:pt x="189344" y="520788"/>
                </a:lnTo>
                <a:lnTo>
                  <a:pt x="178283" y="583185"/>
                </a:lnTo>
                <a:lnTo>
                  <a:pt x="189390" y="621010"/>
                </a:lnTo>
                <a:lnTo>
                  <a:pt x="235980" y="649587"/>
                </a:lnTo>
                <a:lnTo>
                  <a:pt x="331368" y="684237"/>
                </a:lnTo>
                <a:lnTo>
                  <a:pt x="303702" y="635585"/>
                </a:lnTo>
                <a:lnTo>
                  <a:pt x="300054" y="582749"/>
                </a:lnTo>
                <a:lnTo>
                  <a:pt x="308692" y="539794"/>
                </a:lnTo>
                <a:lnTo>
                  <a:pt x="317881" y="520788"/>
                </a:lnTo>
                <a:close/>
              </a:path>
              <a:path w="1815465" h="684529">
                <a:moveTo>
                  <a:pt x="1733372" y="0"/>
                </a:moveTo>
                <a:lnTo>
                  <a:pt x="81940" y="0"/>
                </a:lnTo>
                <a:lnTo>
                  <a:pt x="34568" y="1703"/>
                </a:lnTo>
                <a:lnTo>
                  <a:pt x="10242" y="13625"/>
                </a:lnTo>
                <a:lnTo>
                  <a:pt x="1280" y="45986"/>
                </a:lnTo>
                <a:lnTo>
                  <a:pt x="0" y="109004"/>
                </a:lnTo>
                <a:lnTo>
                  <a:pt x="0" y="411784"/>
                </a:lnTo>
                <a:lnTo>
                  <a:pt x="1280" y="474802"/>
                </a:lnTo>
                <a:lnTo>
                  <a:pt x="10242" y="507163"/>
                </a:lnTo>
                <a:lnTo>
                  <a:pt x="34568" y="519085"/>
                </a:lnTo>
                <a:lnTo>
                  <a:pt x="81940" y="520788"/>
                </a:lnTo>
                <a:lnTo>
                  <a:pt x="1733372" y="520788"/>
                </a:lnTo>
                <a:lnTo>
                  <a:pt x="1780743" y="519085"/>
                </a:lnTo>
                <a:lnTo>
                  <a:pt x="1805070" y="507163"/>
                </a:lnTo>
                <a:lnTo>
                  <a:pt x="1814032" y="474802"/>
                </a:lnTo>
                <a:lnTo>
                  <a:pt x="1815312" y="411784"/>
                </a:lnTo>
                <a:lnTo>
                  <a:pt x="1815312" y="109004"/>
                </a:lnTo>
                <a:lnTo>
                  <a:pt x="1814032" y="45986"/>
                </a:lnTo>
                <a:lnTo>
                  <a:pt x="1805070" y="13625"/>
                </a:lnTo>
                <a:lnTo>
                  <a:pt x="1780743" y="1703"/>
                </a:lnTo>
                <a:lnTo>
                  <a:pt x="1733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74677" y="3137280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263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4303" y="3007182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0" y="46964"/>
                </a:moveTo>
                <a:lnTo>
                  <a:pt x="5768" y="33497"/>
                </a:lnTo>
                <a:lnTo>
                  <a:pt x="13471" y="20681"/>
                </a:lnTo>
                <a:lnTo>
                  <a:pt x="23388" y="9267"/>
                </a:lnTo>
                <a:lnTo>
                  <a:pt x="3580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01067" y="2998000"/>
            <a:ext cx="1575435" cy="0"/>
          </a:xfrm>
          <a:custGeom>
            <a:avLst/>
            <a:gdLst/>
            <a:ahLst/>
            <a:cxnLst/>
            <a:rect l="l" t="t" r="r" b="b"/>
            <a:pathLst>
              <a:path w="1575434">
                <a:moveTo>
                  <a:pt x="0" y="0"/>
                </a:moveTo>
                <a:lnTo>
                  <a:pt x="157520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57058" y="3017748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09" h="52069">
                <a:moveTo>
                  <a:pt x="0" y="0"/>
                </a:moveTo>
                <a:lnTo>
                  <a:pt x="8868" y="9009"/>
                </a:lnTo>
                <a:lnTo>
                  <a:pt x="16943" y="20415"/>
                </a:lnTo>
                <a:lnTo>
                  <a:pt x="23801" y="34497"/>
                </a:lnTo>
                <a:lnTo>
                  <a:pt x="29019" y="51536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89977" y="3149244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263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44536" y="3462654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35801" y="0"/>
                </a:moveTo>
                <a:lnTo>
                  <a:pt x="30032" y="13467"/>
                </a:lnTo>
                <a:lnTo>
                  <a:pt x="22329" y="26282"/>
                </a:lnTo>
                <a:lnTo>
                  <a:pt x="12412" y="37697"/>
                </a:lnTo>
                <a:lnTo>
                  <a:pt x="0" y="4696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4371" y="3518789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126004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74247" y="3556431"/>
            <a:ext cx="14604" cy="102870"/>
          </a:xfrm>
          <a:custGeom>
            <a:avLst/>
            <a:gdLst/>
            <a:ahLst/>
            <a:cxnLst/>
            <a:rect l="l" t="t" r="r" b="b"/>
            <a:pathLst>
              <a:path w="14604" h="102870">
                <a:moveTo>
                  <a:pt x="4149" y="0"/>
                </a:moveTo>
                <a:lnTo>
                  <a:pt x="538" y="23647"/>
                </a:lnTo>
                <a:lnTo>
                  <a:pt x="0" y="49844"/>
                </a:lnTo>
                <a:lnTo>
                  <a:pt x="4028" y="76798"/>
                </a:lnTo>
                <a:lnTo>
                  <a:pt x="14119" y="102717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2129" y="3548075"/>
            <a:ext cx="106680" cy="118110"/>
          </a:xfrm>
          <a:custGeom>
            <a:avLst/>
            <a:gdLst/>
            <a:ahLst/>
            <a:cxnLst/>
            <a:rect l="l" t="t" r="r" b="b"/>
            <a:pathLst>
              <a:path w="106679" h="118110">
                <a:moveTo>
                  <a:pt x="106337" y="117754"/>
                </a:moveTo>
                <a:lnTo>
                  <a:pt x="73328" y="98717"/>
                </a:lnTo>
                <a:lnTo>
                  <a:pt x="40000" y="72645"/>
                </a:lnTo>
                <a:lnTo>
                  <a:pt x="13255" y="3968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83465" y="3518789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4344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8576" y="3447503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10" h="52070">
                <a:moveTo>
                  <a:pt x="29019" y="51536"/>
                </a:moveTo>
                <a:lnTo>
                  <a:pt x="20150" y="42526"/>
                </a:lnTo>
                <a:lnTo>
                  <a:pt x="12076" y="31121"/>
                </a:lnTo>
                <a:lnTo>
                  <a:pt x="5218" y="1703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74677" y="3084893"/>
            <a:ext cx="2540" cy="40640"/>
          </a:xfrm>
          <a:custGeom>
            <a:avLst/>
            <a:gdLst/>
            <a:ahLst/>
            <a:cxnLst/>
            <a:rect l="l" t="t" r="r" b="b"/>
            <a:pathLst>
              <a:path w="2539" h="40639">
                <a:moveTo>
                  <a:pt x="0" y="40424"/>
                </a:moveTo>
                <a:lnTo>
                  <a:pt x="0" y="22110"/>
                </a:lnTo>
                <a:lnTo>
                  <a:pt x="0" y="12979"/>
                </a:lnTo>
                <a:lnTo>
                  <a:pt x="198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4671" y="2998000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0" y="2971"/>
                </a:moveTo>
                <a:lnTo>
                  <a:pt x="6565" y="1066"/>
                </a:lnTo>
                <a:lnTo>
                  <a:pt x="13855" y="0"/>
                </a:lnTo>
                <a:lnTo>
                  <a:pt x="21945" y="0"/>
                </a:lnTo>
                <a:lnTo>
                  <a:pt x="4099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8986" y="2998000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0" y="0"/>
                </a:moveTo>
                <a:lnTo>
                  <a:pt x="19062" y="0"/>
                </a:lnTo>
                <a:lnTo>
                  <a:pt x="28384" y="0"/>
                </a:lnTo>
                <a:lnTo>
                  <a:pt x="40754" y="419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88745" y="3084880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800" y="6819"/>
                </a:lnTo>
                <a:lnTo>
                  <a:pt x="1244" y="14185"/>
                </a:lnTo>
                <a:lnTo>
                  <a:pt x="1244" y="22123"/>
                </a:lnTo>
                <a:lnTo>
                  <a:pt x="1244" y="4043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87995" y="3391471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1993" y="0"/>
                </a:moveTo>
                <a:lnTo>
                  <a:pt x="1993" y="18313"/>
                </a:lnTo>
                <a:lnTo>
                  <a:pt x="1993" y="27444"/>
                </a:lnTo>
                <a:lnTo>
                  <a:pt x="0" y="4042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5100" y="3515817"/>
            <a:ext cx="45085" cy="3175"/>
          </a:xfrm>
          <a:custGeom>
            <a:avLst/>
            <a:gdLst/>
            <a:ahLst/>
            <a:cxnLst/>
            <a:rect l="l" t="t" r="r" b="b"/>
            <a:pathLst>
              <a:path w="45084" h="3175">
                <a:moveTo>
                  <a:pt x="44881" y="0"/>
                </a:moveTo>
                <a:lnTo>
                  <a:pt x="38315" y="1917"/>
                </a:lnTo>
                <a:lnTo>
                  <a:pt x="31026" y="2971"/>
                </a:lnTo>
                <a:lnTo>
                  <a:pt x="22948" y="2971"/>
                </a:lnTo>
                <a:lnTo>
                  <a:pt x="0" y="2971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09891" y="3518789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42024" y="0"/>
                </a:move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84519" y="3518789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7127" y="0"/>
                </a:moveTo>
                <a:lnTo>
                  <a:pt x="8039" y="0"/>
                </a:lnTo>
                <a:lnTo>
                  <a:pt x="6388" y="698"/>
                </a:lnTo>
                <a:lnTo>
                  <a:pt x="3238" y="6476"/>
                </a:lnTo>
                <a:lnTo>
                  <a:pt x="0" y="1563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9408" y="3668814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5041" y="0"/>
                </a:moveTo>
                <a:lnTo>
                  <a:pt x="8394" y="4711"/>
                </a:lnTo>
                <a:lnTo>
                  <a:pt x="12242" y="9207"/>
                </a:lnTo>
                <a:lnTo>
                  <a:pt x="16637" y="13436"/>
                </a:lnTo>
                <a:lnTo>
                  <a:pt x="10185" y="11201"/>
                </a:lnTo>
                <a:lnTo>
                  <a:pt x="0" y="681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47422" y="3518789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14338" y="17741"/>
                </a:moveTo>
                <a:lnTo>
                  <a:pt x="14516" y="11988"/>
                </a:lnTo>
                <a:lnTo>
                  <a:pt x="15252" y="6070"/>
                </a:lnTo>
                <a:lnTo>
                  <a:pt x="1659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4925" y="3514597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5">
                <a:moveTo>
                  <a:pt x="38290" y="4191"/>
                </a:moveTo>
                <a:lnTo>
                  <a:pt x="21691" y="4191"/>
                </a:lnTo>
                <a:lnTo>
                  <a:pt x="12357" y="419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74677" y="3391471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244" y="40436"/>
                </a:moveTo>
                <a:lnTo>
                  <a:pt x="431" y="33616"/>
                </a:lnTo>
                <a:lnTo>
                  <a:pt x="0" y="26250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97038" y="3000806"/>
            <a:ext cx="1505585" cy="684530"/>
          </a:xfrm>
          <a:custGeom>
            <a:avLst/>
            <a:gdLst/>
            <a:ahLst/>
            <a:cxnLst/>
            <a:rect l="l" t="t" r="r" b="b"/>
            <a:pathLst>
              <a:path w="1505584" h="684529">
                <a:moveTo>
                  <a:pt x="263575" y="520903"/>
                </a:moveTo>
                <a:lnTo>
                  <a:pt x="156997" y="520903"/>
                </a:lnTo>
                <a:lnTo>
                  <a:pt x="147828" y="583315"/>
                </a:lnTo>
                <a:lnTo>
                  <a:pt x="157040" y="621149"/>
                </a:lnTo>
                <a:lnTo>
                  <a:pt x="195671" y="649731"/>
                </a:lnTo>
                <a:lnTo>
                  <a:pt x="274764" y="684390"/>
                </a:lnTo>
                <a:lnTo>
                  <a:pt x="251826" y="635726"/>
                </a:lnTo>
                <a:lnTo>
                  <a:pt x="248800" y="582877"/>
                </a:lnTo>
                <a:lnTo>
                  <a:pt x="255960" y="539913"/>
                </a:lnTo>
                <a:lnTo>
                  <a:pt x="263575" y="520903"/>
                </a:lnTo>
                <a:close/>
              </a:path>
              <a:path w="1505584" h="684529">
                <a:moveTo>
                  <a:pt x="1437259" y="0"/>
                </a:moveTo>
                <a:lnTo>
                  <a:pt x="67945" y="0"/>
                </a:lnTo>
                <a:lnTo>
                  <a:pt x="28664" y="1703"/>
                </a:lnTo>
                <a:lnTo>
                  <a:pt x="8493" y="13628"/>
                </a:lnTo>
                <a:lnTo>
                  <a:pt x="1061" y="45996"/>
                </a:lnTo>
                <a:lnTo>
                  <a:pt x="0" y="109029"/>
                </a:lnTo>
                <a:lnTo>
                  <a:pt x="0" y="411873"/>
                </a:lnTo>
                <a:lnTo>
                  <a:pt x="1061" y="474906"/>
                </a:lnTo>
                <a:lnTo>
                  <a:pt x="8493" y="507274"/>
                </a:lnTo>
                <a:lnTo>
                  <a:pt x="28664" y="519199"/>
                </a:lnTo>
                <a:lnTo>
                  <a:pt x="67945" y="520903"/>
                </a:lnTo>
                <a:lnTo>
                  <a:pt x="1437259" y="520903"/>
                </a:lnTo>
                <a:lnTo>
                  <a:pt x="1476539" y="519199"/>
                </a:lnTo>
                <a:lnTo>
                  <a:pt x="1496710" y="507274"/>
                </a:lnTo>
                <a:lnTo>
                  <a:pt x="1504142" y="474906"/>
                </a:lnTo>
                <a:lnTo>
                  <a:pt x="1505204" y="411873"/>
                </a:lnTo>
                <a:lnTo>
                  <a:pt x="1505204" y="109029"/>
                </a:lnTo>
                <a:lnTo>
                  <a:pt x="1504142" y="45996"/>
                </a:lnTo>
                <a:lnTo>
                  <a:pt x="1496710" y="13628"/>
                </a:lnTo>
                <a:lnTo>
                  <a:pt x="1476539" y="1703"/>
                </a:lnTo>
                <a:lnTo>
                  <a:pt x="1437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97038" y="3140113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314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04086" y="3012058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0" y="48183"/>
                </a:moveTo>
                <a:lnTo>
                  <a:pt x="4418" y="34686"/>
                </a:lnTo>
                <a:lnTo>
                  <a:pt x="10379" y="21663"/>
                </a:lnTo>
                <a:lnTo>
                  <a:pt x="18116" y="9854"/>
                </a:lnTo>
                <a:lnTo>
                  <a:pt x="27863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08480" y="30008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0" y="0"/>
                </a:moveTo>
                <a:lnTo>
                  <a:pt x="1294688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77477" y="3023349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0" y="0"/>
                </a:moveTo>
                <a:lnTo>
                  <a:pt x="6810" y="9221"/>
                </a:lnTo>
                <a:lnTo>
                  <a:pt x="12942" y="20664"/>
                </a:lnTo>
                <a:lnTo>
                  <a:pt x="18096" y="34566"/>
                </a:lnTo>
                <a:lnTo>
                  <a:pt x="21971" y="51168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02242" y="3152076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314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67329" y="3462273"/>
            <a:ext cx="27940" cy="48260"/>
          </a:xfrm>
          <a:custGeom>
            <a:avLst/>
            <a:gdLst/>
            <a:ahLst/>
            <a:cxnLst/>
            <a:rect l="l" t="t" r="r" b="b"/>
            <a:pathLst>
              <a:path w="27940" h="48260">
                <a:moveTo>
                  <a:pt x="27863" y="0"/>
                </a:moveTo>
                <a:lnTo>
                  <a:pt x="23445" y="13497"/>
                </a:lnTo>
                <a:lnTo>
                  <a:pt x="17484" y="26520"/>
                </a:lnTo>
                <a:lnTo>
                  <a:pt x="9747" y="38329"/>
                </a:lnTo>
                <a:lnTo>
                  <a:pt x="0" y="48183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93202" y="3521697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102981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45419" y="3559365"/>
            <a:ext cx="11430" cy="102235"/>
          </a:xfrm>
          <a:custGeom>
            <a:avLst/>
            <a:gdLst/>
            <a:ahLst/>
            <a:cxnLst/>
            <a:rect l="l" t="t" r="r" b="b"/>
            <a:pathLst>
              <a:path w="11429" h="102235">
                <a:moveTo>
                  <a:pt x="3459" y="0"/>
                </a:moveTo>
                <a:lnTo>
                  <a:pt x="489" y="23372"/>
                </a:lnTo>
                <a:lnTo>
                  <a:pt x="0" y="49261"/>
                </a:lnTo>
                <a:lnTo>
                  <a:pt x="3189" y="75929"/>
                </a:lnTo>
                <a:lnTo>
                  <a:pt x="11256" y="101638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53247" y="3557752"/>
            <a:ext cx="74295" cy="102870"/>
          </a:xfrm>
          <a:custGeom>
            <a:avLst/>
            <a:gdLst/>
            <a:ahLst/>
            <a:cxnLst/>
            <a:rect l="l" t="t" r="r" b="b"/>
            <a:pathLst>
              <a:path w="74295" h="102870">
                <a:moveTo>
                  <a:pt x="74053" y="102349"/>
                </a:moveTo>
                <a:lnTo>
                  <a:pt x="50472" y="83972"/>
                </a:lnTo>
                <a:lnTo>
                  <a:pt x="28049" y="60732"/>
                </a:lnTo>
                <a:lnTo>
                  <a:pt x="10115" y="327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99831" y="3447986"/>
            <a:ext cx="22225" cy="51435"/>
          </a:xfrm>
          <a:custGeom>
            <a:avLst/>
            <a:gdLst/>
            <a:ahLst/>
            <a:cxnLst/>
            <a:rect l="l" t="t" r="r" b="b"/>
            <a:pathLst>
              <a:path w="22225" h="51435">
                <a:moveTo>
                  <a:pt x="21971" y="51168"/>
                </a:moveTo>
                <a:lnTo>
                  <a:pt x="15160" y="41946"/>
                </a:lnTo>
                <a:lnTo>
                  <a:pt x="9028" y="30503"/>
                </a:lnTo>
                <a:lnTo>
                  <a:pt x="3874" y="16601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97038" y="3088919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0" y="39230"/>
                </a:moveTo>
                <a:lnTo>
                  <a:pt x="0" y="20916"/>
                </a:lnTo>
                <a:lnTo>
                  <a:pt x="0" y="12344"/>
                </a:lnTo>
                <a:lnTo>
                  <a:pt x="1498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44497" y="3000806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3848"/>
                </a:moveTo>
                <a:lnTo>
                  <a:pt x="6032" y="1384"/>
                </a:lnTo>
                <a:lnTo>
                  <a:pt x="12827" y="0"/>
                </a:lnTo>
                <a:lnTo>
                  <a:pt x="20485" y="0"/>
                </a:lnTo>
                <a:lnTo>
                  <a:pt x="39217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15564" y="3000806"/>
            <a:ext cx="39370" cy="5715"/>
          </a:xfrm>
          <a:custGeom>
            <a:avLst/>
            <a:gdLst/>
            <a:ahLst/>
            <a:cxnLst/>
            <a:rect l="l" t="t" r="r" b="b"/>
            <a:pathLst>
              <a:path w="39370" h="5714">
                <a:moveTo>
                  <a:pt x="0" y="0"/>
                </a:moveTo>
                <a:lnTo>
                  <a:pt x="18732" y="0"/>
                </a:lnTo>
                <a:lnTo>
                  <a:pt x="27571" y="0"/>
                </a:lnTo>
                <a:lnTo>
                  <a:pt x="38874" y="511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01327" y="3088957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0" y="0"/>
                </a:moveTo>
                <a:lnTo>
                  <a:pt x="596" y="6464"/>
                </a:lnTo>
                <a:lnTo>
                  <a:pt x="914" y="13411"/>
                </a:lnTo>
                <a:lnTo>
                  <a:pt x="914" y="20878"/>
                </a:lnTo>
                <a:lnTo>
                  <a:pt x="914" y="39192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300743" y="3394367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1498" y="0"/>
                </a:moveTo>
                <a:lnTo>
                  <a:pt x="1498" y="18313"/>
                </a:lnTo>
                <a:lnTo>
                  <a:pt x="1498" y="26885"/>
                </a:lnTo>
                <a:lnTo>
                  <a:pt x="0" y="39217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14739" y="3517862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5">
                <a:moveTo>
                  <a:pt x="40043" y="0"/>
                </a:moveTo>
                <a:lnTo>
                  <a:pt x="34010" y="2451"/>
                </a:lnTo>
                <a:lnTo>
                  <a:pt x="27216" y="3848"/>
                </a:lnTo>
                <a:lnTo>
                  <a:pt x="19558" y="3848"/>
                </a:lnTo>
                <a:lnTo>
                  <a:pt x="0" y="384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49257" y="3521709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9039" y="0"/>
                </a:moveTo>
                <a:lnTo>
                  <a:pt x="1948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53857" y="3521709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26225" y="0"/>
                </a:moveTo>
                <a:lnTo>
                  <a:pt x="6756" y="0"/>
                </a:lnTo>
                <a:lnTo>
                  <a:pt x="5372" y="698"/>
                </a:lnTo>
                <a:lnTo>
                  <a:pt x="2717" y="6604"/>
                </a:lnTo>
                <a:lnTo>
                  <a:pt x="0" y="15951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52727" y="3670947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4" h="14604">
                <a:moveTo>
                  <a:pt x="8978" y="0"/>
                </a:moveTo>
                <a:lnTo>
                  <a:pt x="11874" y="5003"/>
                </a:lnTo>
                <a:lnTo>
                  <a:pt x="15227" y="9778"/>
                </a:lnTo>
                <a:lnTo>
                  <a:pt x="19075" y="14249"/>
                </a:lnTo>
                <a:lnTo>
                  <a:pt x="11429" y="11061"/>
                </a:lnTo>
                <a:lnTo>
                  <a:pt x="0" y="4813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28597" y="3521709"/>
            <a:ext cx="26034" cy="21590"/>
          </a:xfrm>
          <a:custGeom>
            <a:avLst/>
            <a:gdLst/>
            <a:ahLst/>
            <a:cxnLst/>
            <a:rect l="l" t="t" r="r" b="b"/>
            <a:pathLst>
              <a:path w="26034" h="21589">
                <a:moveTo>
                  <a:pt x="23533" y="21158"/>
                </a:moveTo>
                <a:lnTo>
                  <a:pt x="23494" y="14338"/>
                </a:lnTo>
                <a:lnTo>
                  <a:pt x="24104" y="7277"/>
                </a:lnTo>
                <a:lnTo>
                  <a:pt x="2543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44840" y="3516591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45580" y="5118"/>
                </a:moveTo>
                <a:lnTo>
                  <a:pt x="20142" y="5118"/>
                </a:lnTo>
                <a:lnTo>
                  <a:pt x="11302" y="5118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97038" y="3394367"/>
            <a:ext cx="1270" cy="39370"/>
          </a:xfrm>
          <a:custGeom>
            <a:avLst/>
            <a:gdLst/>
            <a:ahLst/>
            <a:cxnLst/>
            <a:rect l="l" t="t" r="r" b="b"/>
            <a:pathLst>
              <a:path w="1270" h="39369">
                <a:moveTo>
                  <a:pt x="914" y="39192"/>
                </a:moveTo>
                <a:lnTo>
                  <a:pt x="317" y="32715"/>
                </a:lnTo>
                <a:lnTo>
                  <a:pt x="0" y="25768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90840" y="5064742"/>
            <a:ext cx="1081161" cy="792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90840" y="5064734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995922" y="5932919"/>
            <a:ext cx="1836103" cy="1215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>
                <a:solidFill>
                  <a:srgbClr val="85B033"/>
                </a:solidFill>
                <a:latin typeface="Arial"/>
                <a:cs typeface="Arial"/>
              </a:rPr>
              <a:t>Flying</a:t>
            </a:r>
            <a:r>
              <a:rPr sz="1000" b="1" spc="-8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85B033"/>
                </a:solidFill>
                <a:latin typeface="Arial"/>
                <a:cs typeface="Arial"/>
              </a:rPr>
              <a:t>Game</a:t>
            </a:r>
            <a:endParaRPr sz="1000" dirty="0">
              <a:latin typeface="Arial"/>
              <a:cs typeface="Arial"/>
            </a:endParaRPr>
          </a:p>
          <a:p>
            <a:pPr marL="12700" marR="169545">
              <a:lnSpc>
                <a:spcPct val="108300"/>
              </a:lnSpc>
              <a:spcBef>
                <a:spcPts val="450"/>
              </a:spcBef>
            </a:pP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Faire un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jeu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où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éviter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des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objets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pendant que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en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attraper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d’autres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.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Ajouter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ou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oter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des points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en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function des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objets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5" dirty="0" err="1">
                <a:solidFill>
                  <a:srgbClr val="4C4D4F"/>
                </a:solidFill>
                <a:latin typeface="Arial"/>
                <a:cs typeface="Arial"/>
              </a:rPr>
              <a:t>touchés</a:t>
            </a:r>
            <a:r>
              <a:rPr lang="en-US" sz="1000" spc="5" dirty="0">
                <a:solidFill>
                  <a:srgbClr val="4C4D4F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character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touches.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80133" y="5933935"/>
            <a:ext cx="1613535" cy="120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 err="1">
                <a:solidFill>
                  <a:srgbClr val="85B033"/>
                </a:solidFill>
                <a:latin typeface="Arial"/>
                <a:cs typeface="Arial"/>
              </a:rPr>
              <a:t>F</a:t>
            </a:r>
            <a:r>
              <a:rPr lang="en-US" sz="1000" b="1" spc="-20" dirty="0" err="1">
                <a:solidFill>
                  <a:srgbClr val="85B033"/>
                </a:solidFill>
                <a:latin typeface="Arial"/>
                <a:cs typeface="Arial"/>
              </a:rPr>
              <a:t>histoire</a:t>
            </a:r>
            <a:r>
              <a:rPr lang="en-US" sz="1000" b="1" spc="-20" dirty="0">
                <a:solidFill>
                  <a:srgbClr val="85B033"/>
                </a:solidFill>
                <a:latin typeface="Arial"/>
                <a:cs typeface="Arial"/>
              </a:rPr>
              <a:t> de vol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lang="en-US" sz="1000" spc="-45" dirty="0" err="1">
                <a:solidFill>
                  <a:srgbClr val="4C4D4F"/>
                </a:solidFill>
                <a:latin typeface="Arial"/>
                <a:cs typeface="Arial"/>
              </a:rPr>
              <a:t>Raconter</a:t>
            </a:r>
            <a:r>
              <a:rPr lang="en-US" sz="10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-45" dirty="0" err="1">
                <a:solidFill>
                  <a:srgbClr val="4C4D4F"/>
                </a:solidFill>
                <a:latin typeface="Arial"/>
                <a:cs typeface="Arial"/>
              </a:rPr>
              <a:t>une</a:t>
            </a:r>
            <a:r>
              <a:rPr lang="en-US" sz="10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-45" dirty="0" err="1">
                <a:solidFill>
                  <a:srgbClr val="4C4D4F"/>
                </a:solidFill>
                <a:latin typeface="Arial"/>
                <a:cs typeface="Arial"/>
              </a:rPr>
              <a:t>histoire</a:t>
            </a:r>
            <a:r>
              <a:rPr lang="en-US" sz="1000" spc="-45" dirty="0">
                <a:solidFill>
                  <a:srgbClr val="4C4D4F"/>
                </a:solidFill>
                <a:latin typeface="Arial"/>
                <a:cs typeface="Arial"/>
              </a:rPr>
              <a:t> à </a:t>
            </a:r>
            <a:r>
              <a:rPr lang="en-US" sz="1000" spc="-45" dirty="0" err="1">
                <a:solidFill>
                  <a:srgbClr val="4C4D4F"/>
                </a:solidFill>
                <a:latin typeface="Arial"/>
                <a:cs typeface="Arial"/>
              </a:rPr>
              <a:t>propos</a:t>
            </a:r>
            <a:r>
              <a:rPr lang="en-US" sz="1000" spc="-45" dirty="0">
                <a:solidFill>
                  <a:srgbClr val="4C4D4F"/>
                </a:solidFill>
                <a:latin typeface="Arial"/>
                <a:cs typeface="Arial"/>
              </a:rPr>
              <a:t> de </a:t>
            </a:r>
            <a:r>
              <a:rPr lang="en-US" sz="1000" spc="-45" dirty="0" err="1">
                <a:solidFill>
                  <a:srgbClr val="4C4D4F"/>
                </a:solidFill>
                <a:latin typeface="Arial"/>
                <a:cs typeface="Arial"/>
              </a:rPr>
              <a:t>votre</a:t>
            </a:r>
            <a:r>
              <a:rPr lang="en-US" sz="1000" spc="-45" dirty="0">
                <a:solidFill>
                  <a:srgbClr val="4C4D4F"/>
                </a:solidFill>
                <a:latin typeface="Arial"/>
                <a:cs typeface="Arial"/>
              </a:rPr>
              <a:t> personage volant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.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pouvez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enregistrer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votre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voix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et </a:t>
            </a:r>
            <a:r>
              <a:rPr lang="en-US" sz="1000" dirty="0" err="1">
                <a:solidFill>
                  <a:srgbClr val="4C4D4F"/>
                </a:solidFill>
                <a:latin typeface="Arial"/>
                <a:cs typeface="Arial"/>
              </a:rPr>
              <a:t>jouer</a:t>
            </a:r>
            <a:r>
              <a:rPr lang="en-US" sz="1000" dirty="0">
                <a:solidFill>
                  <a:srgbClr val="4C4D4F"/>
                </a:solidFill>
                <a:latin typeface="Arial"/>
                <a:cs typeface="Arial"/>
              </a:rPr>
              <a:t> des sons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. </a:t>
            </a:r>
            <a:r>
              <a:rPr sz="1000" spc="-40" dirty="0" err="1">
                <a:solidFill>
                  <a:srgbClr val="4C4D4F"/>
                </a:solidFill>
                <a:latin typeface="Arial"/>
                <a:cs typeface="Arial"/>
              </a:rPr>
              <a:t>O</a:t>
            </a:r>
            <a:r>
              <a:rPr lang="en-US" sz="1000" spc="-40" dirty="0" err="1">
                <a:solidFill>
                  <a:srgbClr val="4C4D4F"/>
                </a:solidFill>
                <a:latin typeface="Arial"/>
                <a:cs typeface="Arial"/>
              </a:rPr>
              <a:t>u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lang="en-US" sz="1000" spc="-40" dirty="0" err="1">
                <a:solidFill>
                  <a:srgbClr val="4C4D4F"/>
                </a:solidFill>
                <a:latin typeface="Arial"/>
                <a:cs typeface="Arial"/>
              </a:rPr>
              <a:t>utilsier</a:t>
            </a:r>
            <a:r>
              <a:rPr lang="en-US" sz="1000" spc="-40" dirty="0">
                <a:solidFill>
                  <a:srgbClr val="4C4D4F"/>
                </a:solidFill>
                <a:latin typeface="Arial"/>
                <a:cs typeface="Arial"/>
              </a:rPr>
              <a:t> le bloc “</a:t>
            </a:r>
            <a:r>
              <a:rPr lang="en-US" sz="1000" spc="-40" dirty="0" err="1">
                <a:solidFill>
                  <a:srgbClr val="4C4D4F"/>
                </a:solidFill>
                <a:latin typeface="Arial"/>
                <a:cs typeface="Arial"/>
              </a:rPr>
              <a:t>dire”pour</a:t>
            </a:r>
            <a:r>
              <a:rPr lang="en-US"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000" spc="-40" dirty="0" err="1">
                <a:solidFill>
                  <a:srgbClr val="4C4D4F"/>
                </a:solidFill>
                <a:latin typeface="Arial"/>
                <a:cs typeface="Arial"/>
              </a:rPr>
              <a:t>avoir</a:t>
            </a:r>
            <a:r>
              <a:rPr lang="en-US" sz="1000" spc="-40" dirty="0">
                <a:solidFill>
                  <a:srgbClr val="4C4D4F"/>
                </a:solidFill>
                <a:latin typeface="Arial"/>
                <a:cs typeface="Arial"/>
              </a:rPr>
              <a:t> de la </a:t>
            </a:r>
            <a:r>
              <a:rPr lang="en-US" sz="1000" spc="-40" dirty="0" err="1">
                <a:solidFill>
                  <a:srgbClr val="4C4D4F"/>
                </a:solidFill>
                <a:latin typeface="Arial"/>
                <a:cs typeface="Arial"/>
              </a:rPr>
              <a:t>voix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707418" y="3908069"/>
            <a:ext cx="3767454" cy="90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15" dirty="0">
                <a:solidFill>
                  <a:srgbClr val="85B033"/>
                </a:solidFill>
                <a:latin typeface="Arial"/>
                <a:cs typeface="Arial"/>
              </a:rPr>
              <a:t>La Suite </a:t>
            </a:r>
            <a:r>
              <a:rPr sz="1800" b="1" spc="35" dirty="0">
                <a:solidFill>
                  <a:srgbClr val="85B033"/>
                </a:solidFill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25400" marR="5080">
              <a:lnSpc>
                <a:spcPts val="1300"/>
              </a:lnSpc>
              <a:spcBef>
                <a:spcPts val="950"/>
              </a:spcBef>
            </a:pPr>
            <a:r>
              <a:rPr lang="en-US" sz="1100" spc="5" dirty="0">
                <a:solidFill>
                  <a:srgbClr val="4C4D4F"/>
                </a:solidFill>
                <a:latin typeface="Arial"/>
                <a:cs typeface="Arial"/>
              </a:rPr>
              <a:t>Les p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articipants </a:t>
            </a:r>
            <a:r>
              <a:rPr lang="en-US" sz="1100" spc="5" dirty="0" err="1">
                <a:solidFill>
                  <a:srgbClr val="4C4D4F"/>
                </a:solidFill>
                <a:latin typeface="Arial"/>
                <a:cs typeface="Arial"/>
              </a:rPr>
              <a:t>peuvent</a:t>
            </a:r>
            <a:r>
              <a:rPr lang="en-US" sz="1100" spc="5" dirty="0">
                <a:solidFill>
                  <a:srgbClr val="4C4D4F"/>
                </a:solidFill>
                <a:latin typeface="Arial"/>
                <a:cs typeface="Arial"/>
              </a:rPr>
              <a:t> utilizer les concepts et </a:t>
            </a:r>
            <a:r>
              <a:rPr lang="en-US" sz="1100" spc="5" dirty="0" err="1">
                <a:solidFill>
                  <a:srgbClr val="4C4D4F"/>
                </a:solidFill>
                <a:latin typeface="Arial"/>
                <a:cs typeface="Arial"/>
              </a:rPr>
              <a:t>idées</a:t>
            </a:r>
            <a:r>
              <a:rPr lang="en-US" sz="1100" spc="5" dirty="0">
                <a:solidFill>
                  <a:srgbClr val="4C4D4F"/>
                </a:solidFill>
                <a:latin typeface="Arial"/>
                <a:cs typeface="Arial"/>
              </a:rPr>
              <a:t> de </a:t>
            </a:r>
            <a:r>
              <a:rPr lang="en-US" sz="1100" spc="5" dirty="0" err="1">
                <a:solidFill>
                  <a:srgbClr val="4C4D4F"/>
                </a:solidFill>
                <a:latin typeface="Arial"/>
                <a:cs typeface="Arial"/>
              </a:rPr>
              <a:t>ce</a:t>
            </a:r>
            <a:r>
              <a:rPr lang="en-US" sz="11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100" spc="5" dirty="0" err="1">
                <a:solidFill>
                  <a:srgbClr val="4C4D4F"/>
                </a:solidFill>
                <a:latin typeface="Arial"/>
                <a:cs typeface="Arial"/>
              </a:rPr>
              <a:t>projet</a:t>
            </a:r>
            <a:r>
              <a:rPr lang="en-US" sz="1100" spc="5" dirty="0">
                <a:solidFill>
                  <a:srgbClr val="4C4D4F"/>
                </a:solidFill>
                <a:latin typeface="Arial"/>
                <a:cs typeface="Arial"/>
              </a:rPr>
              <a:t> pour </a:t>
            </a:r>
            <a:r>
              <a:rPr lang="en-US" sz="1100" spc="5" dirty="0" err="1">
                <a:solidFill>
                  <a:srgbClr val="4C4D4F"/>
                </a:solidFill>
                <a:latin typeface="Arial"/>
                <a:cs typeface="Arial"/>
              </a:rPr>
              <a:t>en</a:t>
            </a:r>
            <a:r>
              <a:rPr lang="en-US" sz="11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100" spc="5" dirty="0" err="1">
                <a:solidFill>
                  <a:srgbClr val="4C4D4F"/>
                </a:solidFill>
                <a:latin typeface="Arial"/>
                <a:cs typeface="Arial"/>
              </a:rPr>
              <a:t>créer</a:t>
            </a:r>
            <a:r>
              <a:rPr lang="en-US" sz="11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100" spc="5" dirty="0" err="1">
                <a:solidFill>
                  <a:srgbClr val="4C4D4F"/>
                </a:solidFill>
                <a:latin typeface="Arial"/>
                <a:cs typeface="Arial"/>
              </a:rPr>
              <a:t>d’autres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. </a:t>
            </a:r>
            <a:r>
              <a:rPr lang="en-US" sz="1100" spc="10" dirty="0" err="1">
                <a:solidFill>
                  <a:srgbClr val="4C4D4F"/>
                </a:solidFill>
                <a:latin typeface="Arial"/>
                <a:cs typeface="Arial"/>
              </a:rPr>
              <a:t>En</a:t>
            </a:r>
            <a:r>
              <a:rPr lang="en-US" sz="1100" spc="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100" spc="10" dirty="0" err="1">
                <a:solidFill>
                  <a:srgbClr val="4C4D4F"/>
                </a:solidFill>
                <a:latin typeface="Arial"/>
                <a:cs typeface="Arial"/>
              </a:rPr>
              <a:t>voici</a:t>
            </a:r>
            <a:r>
              <a:rPr lang="en-US" sz="1100" spc="10" dirty="0">
                <a:solidFill>
                  <a:srgbClr val="4C4D4F"/>
                </a:solidFill>
                <a:latin typeface="Arial"/>
                <a:cs typeface="Arial"/>
              </a:rPr>
              <a:t> 2 </a:t>
            </a:r>
            <a:r>
              <a:rPr lang="en-US" sz="1100" spc="-20" dirty="0">
                <a:solidFill>
                  <a:srgbClr val="4C4D4F"/>
                </a:solidFill>
                <a:latin typeface="Arial"/>
                <a:cs typeface="Arial"/>
              </a:rPr>
              <a:t>que </a:t>
            </a:r>
            <a:r>
              <a:rPr lang="en-US" sz="1100" spc="-20" dirty="0" err="1">
                <a:solidFill>
                  <a:srgbClr val="4C4D4F"/>
                </a:solidFill>
                <a:latin typeface="Arial"/>
                <a:cs typeface="Arial"/>
              </a:rPr>
              <a:t>vous</a:t>
            </a:r>
            <a:r>
              <a:rPr lang="en-US" sz="11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100" spc="-20" dirty="0" err="1">
                <a:solidFill>
                  <a:srgbClr val="4C4D4F"/>
                </a:solidFill>
                <a:latin typeface="Arial"/>
                <a:cs typeface="Arial"/>
              </a:rPr>
              <a:t>pouvez</a:t>
            </a:r>
            <a:r>
              <a:rPr lang="en-US" sz="11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1100" spc="-20" dirty="0" err="1">
                <a:solidFill>
                  <a:srgbClr val="4C4D4F"/>
                </a:solidFill>
                <a:latin typeface="Arial"/>
                <a:cs typeface="Arial"/>
              </a:rPr>
              <a:t>proposé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6992" y="53086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7602" y="53426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09640" y="5064742"/>
            <a:ext cx="1081161" cy="7925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09640" y="5064734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895600" y="6724904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401491" y="1676501"/>
            <a:ext cx="1202588" cy="863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01491" y="1676501"/>
            <a:ext cx="1202690" cy="863600"/>
          </a:xfrm>
          <a:custGeom>
            <a:avLst/>
            <a:gdLst/>
            <a:ahLst/>
            <a:cxnLst/>
            <a:rect l="l" t="t" r="r" b="b"/>
            <a:pathLst>
              <a:path w="1202689" h="863600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30719"/>
                </a:lnTo>
                <a:lnTo>
                  <a:pt x="510" y="849618"/>
                </a:lnTo>
                <a:lnTo>
                  <a:pt x="4086" y="859323"/>
                </a:lnTo>
                <a:lnTo>
                  <a:pt x="13791" y="862898"/>
                </a:lnTo>
                <a:lnTo>
                  <a:pt x="32689" y="863409"/>
                </a:lnTo>
                <a:lnTo>
                  <a:pt x="1169898" y="863409"/>
                </a:lnTo>
                <a:lnTo>
                  <a:pt x="1188797" y="862898"/>
                </a:lnTo>
                <a:lnTo>
                  <a:pt x="1198502" y="859323"/>
                </a:lnTo>
                <a:lnTo>
                  <a:pt x="1202077" y="849618"/>
                </a:lnTo>
                <a:lnTo>
                  <a:pt x="1202588" y="830719"/>
                </a:lnTo>
                <a:lnTo>
                  <a:pt x="1202588" y="32689"/>
                </a:lnTo>
                <a:lnTo>
                  <a:pt x="1202077" y="13791"/>
                </a:lnTo>
                <a:lnTo>
                  <a:pt x="1198502" y="4086"/>
                </a:lnTo>
                <a:lnTo>
                  <a:pt x="1188797" y="510"/>
                </a:lnTo>
                <a:lnTo>
                  <a:pt x="1169898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29">
            <a:extLst>
              <a:ext uri="{FF2B5EF4-FFF2-40B4-BE49-F238E27FC236}">
                <a16:creationId xmlns:a16="http://schemas.microsoft.com/office/drawing/2014/main" id="{A54D2575-130F-4A21-953E-06B03343DC3C}"/>
              </a:ext>
            </a:extLst>
          </p:cNvPr>
          <p:cNvSpPr txBox="1"/>
          <p:nvPr/>
        </p:nvSpPr>
        <p:spPr>
          <a:xfrm>
            <a:off x="809416" y="1304556"/>
            <a:ext cx="16289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1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 plus de choses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2" name="object 93">
            <a:extLst>
              <a:ext uri="{FF2B5EF4-FFF2-40B4-BE49-F238E27FC236}">
                <a16:creationId xmlns:a16="http://schemas.microsoft.com/office/drawing/2014/main" id="{9778F957-555C-4B09-9204-1144E947DAB8}"/>
              </a:ext>
            </a:extLst>
          </p:cNvPr>
          <p:cNvSpPr txBox="1"/>
          <p:nvPr/>
        </p:nvSpPr>
        <p:spPr>
          <a:xfrm>
            <a:off x="808356" y="2895600"/>
            <a:ext cx="160349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5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Encourager le debugging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3E161E0A-5453-4B93-95DE-FBCF1DF026B0}"/>
              </a:ext>
            </a:extLst>
          </p:cNvPr>
          <p:cNvSpPr txBox="1"/>
          <p:nvPr/>
        </p:nvSpPr>
        <p:spPr>
          <a:xfrm>
            <a:off x="815205" y="5398074"/>
            <a:ext cx="139954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Préparer</a:t>
            </a:r>
            <a:r>
              <a:rPr lang="en-US" sz="1100" b="1" dirty="0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à </a:t>
            </a:r>
            <a:r>
              <a:rPr lang="en-US" sz="1100" b="1" dirty="0" err="1">
                <a:solidFill>
                  <a:srgbClr val="EA6955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4" name="object 39">
            <a:extLst>
              <a:ext uri="{FF2B5EF4-FFF2-40B4-BE49-F238E27FC236}">
                <a16:creationId xmlns:a16="http://schemas.microsoft.com/office/drawing/2014/main" id="{0FBECAC2-7041-4881-AAE6-C4DDBB67CE59}"/>
              </a:ext>
            </a:extLst>
          </p:cNvPr>
          <p:cNvSpPr txBox="1"/>
          <p:nvPr/>
        </p:nvSpPr>
        <p:spPr>
          <a:xfrm>
            <a:off x="825506" y="5961361"/>
            <a:ext cx="1966582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Pour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le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et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des instructions, des notes à un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projet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100" spc="10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ligne</a:t>
            </a:r>
            <a:r>
              <a:rPr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100" spc="10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Cliquer sur le bouton </a:t>
            </a:r>
            <a:r>
              <a:rPr lang="en-US"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: </a:t>
            </a:r>
            <a:r>
              <a:rPr sz="1100" spc="15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‘</a:t>
            </a:r>
            <a:r>
              <a:rPr lang="en-US" sz="1100" b="1" spc="15" dirty="0" err="1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Partager</a:t>
            </a:r>
            <a:r>
              <a:rPr sz="1100" spc="10" dirty="0">
                <a:solidFill>
                  <a:srgbClr val="4C4D4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’.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AF083352-9987-4370-B140-72CFCCBAC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2886" y="5788547"/>
            <a:ext cx="1821373" cy="1048552"/>
          </a:xfrm>
          <a:prstGeom prst="rect">
            <a:avLst/>
          </a:prstGeom>
        </p:spPr>
      </p:pic>
      <p:sp>
        <p:nvSpPr>
          <p:cNvPr id="116" name="object 53">
            <a:extLst>
              <a:ext uri="{FF2B5EF4-FFF2-40B4-BE49-F238E27FC236}">
                <a16:creationId xmlns:a16="http://schemas.microsoft.com/office/drawing/2014/main" id="{7E6505D6-3ACC-4E22-868F-AC2CE8BED79A}"/>
              </a:ext>
            </a:extLst>
          </p:cNvPr>
          <p:cNvSpPr txBox="1"/>
          <p:nvPr/>
        </p:nvSpPr>
        <p:spPr>
          <a:xfrm>
            <a:off x="5866890" y="2674953"/>
            <a:ext cx="31209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b="1" spc="-15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Poser des questions pour encourager la </a:t>
            </a:r>
            <a:r>
              <a:rPr sz="1100" b="1" spc="20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100" b="1" spc="-5" dirty="0">
                <a:solidFill>
                  <a:srgbClr val="642B7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reflection:</a:t>
            </a:r>
            <a:endParaRPr sz="11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7" name="object 61">
            <a:extLst>
              <a:ext uri="{FF2B5EF4-FFF2-40B4-BE49-F238E27FC236}">
                <a16:creationId xmlns:a16="http://schemas.microsoft.com/office/drawing/2014/main" id="{02FFB755-23D3-4644-A2E9-47EA182264D2}"/>
              </a:ext>
            </a:extLst>
          </p:cNvPr>
          <p:cNvSpPr txBox="1"/>
          <p:nvPr/>
        </p:nvSpPr>
        <p:spPr>
          <a:xfrm>
            <a:off x="6126645" y="3084774"/>
            <a:ext cx="1333996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Qu’est-ce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qui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vous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plait le plus dans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votre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jeu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8" name="object 86">
            <a:extLst>
              <a:ext uri="{FF2B5EF4-FFF2-40B4-BE49-F238E27FC236}">
                <a16:creationId xmlns:a16="http://schemas.microsoft.com/office/drawing/2014/main" id="{2B701D1A-DA1B-4BF5-97A2-EBDF3FCE1DBA}"/>
              </a:ext>
            </a:extLst>
          </p:cNvPr>
          <p:cNvSpPr txBox="1"/>
          <p:nvPr/>
        </p:nvSpPr>
        <p:spPr>
          <a:xfrm>
            <a:off x="7971523" y="3084774"/>
            <a:ext cx="1533525" cy="323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Avec plus de temps, </a:t>
            </a:r>
            <a:r>
              <a:rPr lang="en-US" sz="1000" i="1" spc="-5" dirty="0" err="1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qu’ajouterais-tu</a:t>
            </a:r>
            <a:r>
              <a:rPr lang="en-US" sz="1000" i="1" spc="-5" dirty="0">
                <a:solidFill>
                  <a:srgbClr val="231F20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?</a:t>
            </a:r>
            <a:endParaRPr sz="10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1065</Words>
  <Application>Microsoft Office PowerPoint</Application>
  <PresentationFormat>Custom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Assistant</vt:lpstr>
      <vt:lpstr>Calibri</vt:lpstr>
      <vt:lpstr>Gill Sans MT</vt:lpstr>
      <vt:lpstr>Lucida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Froment, Stephane</dc:creator>
  <cp:lastModifiedBy>Froment, Stephane</cp:lastModifiedBy>
  <cp:revision>12</cp:revision>
  <dcterms:created xsi:type="dcterms:W3CDTF">2016-12-01T15:21:47Z</dcterms:created>
  <dcterms:modified xsi:type="dcterms:W3CDTF">2019-03-01T23:19:31Z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