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Kryptos biblioteka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Dekripcija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hebernDecrypt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rotor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text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isalpha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lower_c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tolower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rotor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find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lower_c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decrypted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index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isupper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?</a:t>
            </a:r>
            <a:r>
              <a:rPr>
                <a:latin typeface="Courier"/>
              </a:rPr>
              <a:t> toupper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decrypted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decrypted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first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rotor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rotor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rotor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substr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first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OpenSSL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AES (Simetricna enkripcija)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encrypt_aes()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enc </a:t>
            </a:r>
            <a:r>
              <a:rPr>
                <a:solidFill>
                  <a:srgbClr val="7D9029"/>
                </a:solidFill>
                <a:latin typeface="Courier"/>
              </a:rPr>
              <a:t>-aes-256-cbc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-pbkdf2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-salt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$2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decrypt_aes()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enc </a:t>
            </a:r>
            <a:r>
              <a:rPr>
                <a:solidFill>
                  <a:srgbClr val="7D9029"/>
                </a:solidFill>
                <a:latin typeface="Courier"/>
              </a:rPr>
              <a:t>-aes-256-cbc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-pbkdf2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$2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RSA (Asimetricna enkripcija)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Generisanje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gen_rsa_key()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genpkey </a:t>
            </a:r>
            <a:r>
              <a:rPr>
                <a:solidFill>
                  <a:srgbClr val="7D9029"/>
                </a:solidFill>
                <a:latin typeface="Courier"/>
              </a:rPr>
              <a:t>-algorithm</a:t>
            </a:r>
            <a:r>
              <a:rPr>
                <a:latin typeface="Courier"/>
              </a:rPr>
              <a:t> RSA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rsa_private.pem </a:t>
            </a:r>
            <a:r>
              <a:rPr>
                <a:solidFill>
                  <a:srgbClr val="7D9029"/>
                </a:solidFill>
                <a:latin typeface="Courier"/>
              </a:rPr>
              <a:t>-pkeyopt</a:t>
            </a:r>
            <a:r>
              <a:rPr>
                <a:latin typeface="Courier"/>
              </a:rPr>
              <a:t> rsa_keygen_bits:2048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extract_rsa_pub()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rsa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rsa_private.pem </a:t>
            </a:r>
            <a:r>
              <a:rPr>
                <a:solidFill>
                  <a:srgbClr val="7D9029"/>
                </a:solidFill>
                <a:latin typeface="Courier"/>
              </a:rPr>
              <a:t>-pubout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rsa_public.pem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Enkripcija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encrypt_rsa()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rsautl </a:t>
            </a:r>
            <a:r>
              <a:rPr>
                <a:solidFill>
                  <a:srgbClr val="7D9029"/>
                </a:solidFill>
                <a:latin typeface="Courier"/>
              </a:rPr>
              <a:t>-encrypt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-inkey</a:t>
            </a:r>
            <a:r>
              <a:rPr>
                <a:latin typeface="Courier"/>
              </a:rPr>
              <a:t> rsa_public.pem </a:t>
            </a:r>
            <a:r>
              <a:rPr>
                <a:solidFill>
                  <a:srgbClr val="7D9029"/>
                </a:solidFill>
                <a:latin typeface="Courier"/>
              </a:rPr>
              <a:t>-pubin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$2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decrypt_rsa()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rsautl </a:t>
            </a:r>
            <a:r>
              <a:rPr>
                <a:solidFill>
                  <a:srgbClr val="7D9029"/>
                </a:solidFill>
                <a:latin typeface="Courier"/>
              </a:rPr>
              <a:t>-decrypt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-inkey</a:t>
            </a:r>
            <a:r>
              <a:rPr>
                <a:latin typeface="Courier"/>
              </a:rPr>
              <a:t> rsa_private.pem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$2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DSA (Digitalan Potpis)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Generisanje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gen_dsa_params()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dsaparam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dsa_params.pem 2048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gen_dsa_keys()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gendsa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dsa_private.pem dsa_params.pem</a:t>
            </a:r>
            <a:br/>
            <a:r>
              <a:rPr>
                <a:latin typeface="Courier"/>
              </a:rPr>
              <a:t>  openssl dsa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dsa_private.pem </a:t>
            </a:r>
            <a:r>
              <a:rPr>
                <a:solidFill>
                  <a:srgbClr val="7D9029"/>
                </a:solidFill>
                <a:latin typeface="Courier"/>
              </a:rPr>
              <a:t>-pubout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dsa_public.pem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Enkripcija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sign_dsa()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dgst </a:t>
            </a:r>
            <a:r>
              <a:rPr>
                <a:solidFill>
                  <a:srgbClr val="7D9029"/>
                </a:solidFill>
                <a:latin typeface="Courier"/>
              </a:rPr>
              <a:t>-sha256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-sign</a:t>
            </a:r>
            <a:r>
              <a:rPr>
                <a:latin typeface="Courier"/>
              </a:rPr>
              <a:t> dsa_private.pem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$2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verify_dsa()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dgst </a:t>
            </a:r>
            <a:r>
              <a:rPr>
                <a:solidFill>
                  <a:srgbClr val="7D9029"/>
                </a:solidFill>
                <a:latin typeface="Courier"/>
              </a:rPr>
              <a:t>-sha256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-verify</a:t>
            </a:r>
            <a:r>
              <a:rPr>
                <a:latin typeface="Courier"/>
              </a:rPr>
              <a:t> dsa_public.pem </a:t>
            </a:r>
            <a:r>
              <a:rPr>
                <a:solidFill>
                  <a:srgbClr val="7D9029"/>
                </a:solidFill>
                <a:latin typeface="Courier"/>
              </a:rPr>
              <a:t>-signature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$2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ECC (Eklipticka Kriva)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gen_ec_key()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ecparam </a:t>
            </a:r>
            <a:r>
              <a:rPr>
                <a:solidFill>
                  <a:srgbClr val="7D9029"/>
                </a:solidFill>
                <a:latin typeface="Courier"/>
              </a:rPr>
              <a:t>-name</a:t>
            </a:r>
            <a:r>
              <a:rPr>
                <a:latin typeface="Courier"/>
              </a:rPr>
              <a:t> prime256v1 </a:t>
            </a:r>
            <a:r>
              <a:rPr>
                <a:solidFill>
                  <a:srgbClr val="7D9029"/>
                </a:solidFill>
                <a:latin typeface="Courier"/>
              </a:rPr>
              <a:t>-genkey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-noout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ec_private.pem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extract_ec_pub()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ec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ec_private.pem </a:t>
            </a:r>
            <a:r>
              <a:rPr>
                <a:solidFill>
                  <a:srgbClr val="7D9029"/>
                </a:solidFill>
                <a:latin typeface="Courier"/>
              </a:rPr>
              <a:t>-pubout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ec_public.pem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Diffie-Hellman (Razmena Kljuceva)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gen_dh_params()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dhparam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dh_params.pem 2048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Samo pravi DH parametre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Sama razmena se vrsi unutra aplikacija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Hashing Functions (SHA, MD5) (Nepovratne funkcije)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sha256()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dgst </a:t>
            </a:r>
            <a:r>
              <a:rPr>
                <a:solidFill>
                  <a:srgbClr val="7D9029"/>
                </a:solidFill>
                <a:latin typeface="Courier"/>
              </a:rPr>
              <a:t>-sha256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sha512()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dgst </a:t>
            </a:r>
            <a:r>
              <a:rPr>
                <a:solidFill>
                  <a:srgbClr val="7D9029"/>
                </a:solidFill>
                <a:latin typeface="Courier"/>
              </a:rPr>
              <a:t>-sha512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md5()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dgst </a:t>
            </a:r>
            <a:r>
              <a:rPr>
                <a:solidFill>
                  <a:srgbClr val="7D9029"/>
                </a:solidFill>
                <a:latin typeface="Courier"/>
              </a:rPr>
              <a:t>-md5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Cezarova Sifra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Base64 (Enkodiranje i Dekodiranje)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b64_encode()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base64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$2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b64_decode()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base64 </a:t>
            </a:r>
            <a:r>
              <a:rPr>
                <a:solidFill>
                  <a:srgbClr val="7D9029"/>
                </a:solidFill>
                <a:latin typeface="Courier"/>
              </a:rPr>
              <a:t>-d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-out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$2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Generisanje nasumicnih bitova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rand_hex()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openssl rand </a:t>
            </a:r>
            <a:r>
              <a:rPr>
                <a:solidFill>
                  <a:srgbClr val="7D9029"/>
                </a:solidFill>
                <a:latin typeface="Courier"/>
              </a:rPr>
              <a:t>-hex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$1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}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Praktičan deo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 one koji nikad nisu radili CTF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CTF</a:t>
            </a:r>
            <a:r>
              <a:rPr/>
              <a:t> označava </a:t>
            </a:r>
            <a:r>
              <a:rPr b="1"/>
              <a:t>Capture The Flag</a:t>
            </a:r>
            <a:r>
              <a:rPr/>
              <a:t>, poenta CTF-a</a:t>
            </a:r>
            <a:br/>
            <a:r>
              <a:rPr/>
              <a:t>je da rešite zadatak i time dodjete do string-a</a:t>
            </a:r>
            <a:br/>
            <a:r>
              <a:rPr/>
              <a:t>koji se dobija kada se dodje do kraja zadatka</a:t>
            </a:r>
            <a:br/>
            <a:r>
              <a:rPr/>
              <a:t>to se naziva </a:t>
            </a:r>
            <a:r>
              <a:rPr b="1"/>
              <a:t>Flag</a:t>
            </a:r>
            <a:r>
              <a:rPr/>
              <a:t>, ili </a:t>
            </a:r>
            <a:r>
              <a:rPr i="1"/>
              <a:t>zastava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Rešenja CTF-a uvek zapisujete u formatu:</a:t>
            </a:r>
            <a:br/>
            <a:r>
              <a:rPr>
                <a:latin typeface="Courier"/>
              </a:rPr>
              <a:t>&lt;ime ctf organizacije&gt;ctf{zastava}</a:t>
            </a:r>
            <a:br/>
            <a:r>
              <a:rPr/>
              <a:t>U CTF-ovima flag se može naći samo kao</a:t>
            </a:r>
            <a:br/>
            <a:r>
              <a:rPr/>
              <a:t>zastava, ili formatirano kao zapis iznad.</a:t>
            </a:r>
          </a:p>
          <a:p>
            <a:pPr lvl="0" indent="0" marL="0">
              <a:buNone/>
            </a:pPr>
            <a:r>
              <a:rPr/>
              <a:t>Za CTF koji sam vam pripremio, format je</a:t>
            </a:r>
            <a:br/>
            <a:r>
              <a:rPr>
                <a:latin typeface="Courier"/>
              </a:rPr>
              <a:t>GimCTF{zastava}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Enkriptovani fajlovi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Gimnazija Bora Stanković je nedavno bila hakovana</a:t>
            </a:r>
            <a:br/>
            <a:r>
              <a:rPr/>
              <a:t>i ključan fajl o osnivanju Gimnazije je bio šifrovan</a:t>
            </a:r>
            <a:br/>
            <a:r>
              <a:rPr/>
              <a:t>a hakeri traže otkup za njega.</a:t>
            </a:r>
            <a:br/>
            <a:r>
              <a:rPr/>
              <a:t>Na svu sreću hakeri nisu stigli da obrišu neke ključeve s kojima su šifrovali ovaj fajl, pa su se profesori</a:t>
            </a:r>
            <a:br/>
            <a:r>
              <a:rPr/>
              <a:t>dogovorili da će prvo tražiti pomoć učenika IT smera III7.</a:t>
            </a:r>
            <a:br/>
            <a:r>
              <a:rPr/>
              <a:t>Da li možete da im pomognete?</a:t>
            </a:r>
          </a:p>
          <a:p>
            <a:pPr lvl="0" indent="0" marL="0">
              <a:buNone/>
            </a:pPr>
            <a:r>
              <a:rPr/>
              <a:t>Ako uspete da povratite fajl, od važnosti je da njegovu</a:t>
            </a:r>
            <a:br/>
            <a:r>
              <a:rPr/>
              <a:t>hash vrednost pošaljete ministarstvu na adresi 0.0.0.0:50007,</a:t>
            </a:r>
            <a:br/>
            <a:r>
              <a:rPr/>
              <a:t>Kako bi oni proverili integritet.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Enkripcija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caeserEncrypt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shift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text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isalpha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base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isupper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?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base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shift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base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Dekripcija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caeserDecrypt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shift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caeserEncrypt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shift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26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Vigenere sifra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Enkripcija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vigenereEncrypt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key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uint64_t</a:t>
            </a:r>
            <a:r>
              <a:rPr>
                <a:latin typeface="Courier"/>
              </a:rPr>
              <a:t> keyLen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key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uint64_t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text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text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isalpha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base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isupper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?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tolower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key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j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keyLen</a:t>
            </a:r>
            <a:r>
              <a:rPr>
                <a:solidFill>
                  <a:srgbClr val="666666"/>
                </a:solidFill>
                <a:latin typeface="Courier"/>
              </a:rPr>
              <a:t>])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base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base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Dekripcija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vigenereDecrypt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key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uint64_t</a:t>
            </a:r>
            <a:r>
              <a:rPr>
                <a:latin typeface="Courier"/>
              </a:rPr>
              <a:t> keyLen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key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uint64_t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text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length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text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isalpha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base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isupper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?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tolower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key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j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keyLen</a:t>
            </a:r>
            <a:r>
              <a:rPr>
                <a:solidFill>
                  <a:srgbClr val="666666"/>
                </a:solidFill>
                <a:latin typeface="Courier"/>
              </a:rPr>
              <a:t>])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base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k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26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26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base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666666"/>
                </a:solidFill>
                <a:latin typeface="Courier"/>
              </a:rPr>
              <a:t>++</a:t>
            </a:r>
            <a:r>
              <a:rPr>
                <a:latin typeface="Courier"/>
              </a:rPr>
              <a:t>j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Hebernova masina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Enkripcija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hebernEncrypt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</a:t>
            </a:r>
            <a:r>
              <a:rPr>
                <a:solidFill>
                  <a:srgbClr val="666666"/>
                </a:solidFill>
                <a:latin typeface="Courier"/>
              </a:rPr>
              <a:t>&amp;</a:t>
            </a:r>
            <a:r>
              <a:rPr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rotor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8000"/>
                </a:solidFill>
                <a:latin typeface="Courier"/>
              </a:rPr>
              <a:t>std::</a:t>
            </a:r>
            <a:r>
              <a:rPr>
                <a:latin typeface="Courier"/>
              </a:rPr>
              <a:t>string 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text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isalpha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base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isupper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?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index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tolower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encrypted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rotor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latin typeface="Courier"/>
              </a:rPr>
              <a:t>index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isupper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?</a:t>
            </a:r>
            <a:r>
              <a:rPr>
                <a:latin typeface="Courier"/>
              </a:rPr>
              <a:t> toupper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encrypted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encrypted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first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rotor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rotor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rotor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latin typeface="Courier"/>
              </a:rPr>
              <a:t>substr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first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br/>
            <a:r>
              <a:rPr>
                <a:latin typeface="Courier"/>
              </a:rPr>
              <a:t>      result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c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result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2025-05-22T20:07:09Z</dcterms:created>
  <dcterms:modified xsi:type="dcterms:W3CDTF">2025-05-22T20:07:09Z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