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92" r:id="rId3"/>
    <p:sldId id="295" r:id="rId4"/>
    <p:sldId id="296" r:id="rId5"/>
    <p:sldId id="29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kumimoji="1" lang="th-TH" sz="2400" b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kumimoji="1" lang="th-TH" sz="2400" b="0">
                <a:latin typeface="Times New Roman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726CDA-EE06-4520-834F-0BFB972E7E42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B2719706-5557-4545-8DBE-1A5597B7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726CDA-EE06-4520-834F-0BFB972E7E42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19706-5557-4545-8DBE-1A5597B7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726CDA-EE06-4520-834F-0BFB972E7E42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19706-5557-4545-8DBE-1A5597B7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726CDA-EE06-4520-834F-0BFB972E7E42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19706-5557-4545-8DBE-1A5597B7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726CDA-EE06-4520-834F-0BFB972E7E42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19706-5557-4545-8DBE-1A5597B7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726CDA-EE06-4520-834F-0BFB972E7E42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19706-5557-4545-8DBE-1A5597B7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726CDA-EE06-4520-834F-0BFB972E7E42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19706-5557-4545-8DBE-1A5597B7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400800"/>
            <a:ext cx="2438400" cy="322263"/>
          </a:xfr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726CDA-EE06-4520-834F-0BFB972E7E42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1"/>
            <a:ext cx="2897188" cy="228600"/>
          </a:xfrm>
          <a:ln/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19706-5557-4545-8DBE-1A5597B7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90601" y="6400800"/>
            <a:ext cx="2133600" cy="322263"/>
          </a:xfrm>
          <a:ln/>
        </p:spPr>
        <p:txBody>
          <a:bodyPr/>
          <a:lstStyle>
            <a:lvl1pPr>
              <a:defRPr/>
            </a:lvl1pPr>
          </a:lstStyle>
          <a:p>
            <a:fld id="{67726CDA-EE06-4520-834F-0BFB972E7E42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19706-5557-4545-8DBE-1A5597B7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726CDA-EE06-4520-834F-0BFB972E7E42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19706-5557-4545-8DBE-1A5597B7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726CDA-EE06-4520-834F-0BFB972E7E42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19706-5557-4545-8DBE-1A5597B71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0" y="4191000"/>
            <a:ext cx="762000" cy="2667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24200" y="0"/>
            <a:ext cx="4648200" cy="457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42672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4100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4103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4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9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457200"/>
            <a:ext cx="7924800" cy="762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76930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1" y="6400800"/>
            <a:ext cx="24384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 b="0"/>
            </a:lvl1pPr>
          </a:lstStyle>
          <a:p>
            <a:fld id="{67726CDA-EE06-4520-834F-0BFB972E7E42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400800"/>
            <a:ext cx="28971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b="0"/>
            </a:lvl1pPr>
          </a:lstStyle>
          <a:p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400800"/>
            <a:ext cx="5873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</a:lstStyle>
          <a:p>
            <a:fld id="{B2719706-5557-4545-8DBE-1A5597B71BCE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7924800" y="76200"/>
          <a:ext cx="1143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hoto Editor Photo" r:id="rId14" imgW="5819048" imgH="4686954" progId="">
                  <p:embed/>
                </p:oleObj>
              </mc:Choice>
              <mc:Fallback>
                <p:oleObj name="Photo Editor Photo" r:id="rId14" imgW="5819048" imgH="4686954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76200"/>
                        <a:ext cx="1143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6666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 bwMode="auto">
          <a:xfrm>
            <a:off x="152400" y="4495800"/>
            <a:ext cx="609600" cy="1371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zoom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http://us.123rf.com/400wm/400/400/scanrail/scanrail1206/scanrail120600001/13903904-cloud-computing-and-remote-data-storage-concept-blue-glossy-cloud-and-hard-disk-icon-isolated-on-wh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895600"/>
            <a:ext cx="2845769" cy="1981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371600" y="1501914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1F497D"/>
                </a:solidFill>
              </a:rPr>
              <a:t>Freight Online Billing</a:t>
            </a:r>
            <a:endParaRPr lang="en-US" sz="40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4124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412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Current Work Flow </a:t>
            </a:r>
          </a:p>
          <a:p>
            <a:r>
              <a:rPr lang="en-US" sz="2800" b="1" dirty="0" smtClean="0"/>
              <a:t>(Traffic/Warehouse/Account ) 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72400" y="1684850"/>
            <a:ext cx="101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Finance</a:t>
            </a:r>
            <a:endParaRPr lang="th-TH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859972" y="1610380"/>
            <a:ext cx="1081362" cy="41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Traffic</a:t>
            </a:r>
            <a:endParaRPr lang="th-TH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114800" y="166233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Customs Broker</a:t>
            </a:r>
            <a:endParaRPr lang="th-TH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186268" y="166665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Warehouse</a:t>
            </a:r>
            <a:endParaRPr lang="th-TH" sz="16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rot="5400000">
            <a:off x="3144094" y="3112514"/>
            <a:ext cx="434721" cy="89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5" name="Group 174"/>
          <p:cNvGrpSpPr/>
          <p:nvPr/>
        </p:nvGrpSpPr>
        <p:grpSpPr>
          <a:xfrm>
            <a:off x="2133600" y="2570872"/>
            <a:ext cx="713936" cy="152400"/>
            <a:chOff x="2133600" y="2895600"/>
            <a:chExt cx="713936" cy="152400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>
              <a:off x="2153528" y="2895600"/>
              <a:ext cx="6858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2133600" y="3046412"/>
              <a:ext cx="713936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cxnSp>
        <p:nvCxnSpPr>
          <p:cNvPr id="56" name="Straight Arrow Connector 55"/>
          <p:cNvCxnSpPr/>
          <p:nvPr/>
        </p:nvCxnSpPr>
        <p:spPr bwMode="auto">
          <a:xfrm rot="5400000" flipH="1" flipV="1">
            <a:off x="4646841" y="3191766"/>
            <a:ext cx="650388" cy="17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4908324" y="2999601"/>
            <a:ext cx="85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Download</a:t>
            </a:r>
            <a:endParaRPr lang="th-TH" sz="1200" dirty="0"/>
          </a:p>
        </p:txBody>
      </p:sp>
      <p:sp>
        <p:nvSpPr>
          <p:cNvPr id="199" name="Oval 198"/>
          <p:cNvSpPr/>
          <p:nvPr/>
        </p:nvSpPr>
        <p:spPr bwMode="auto">
          <a:xfrm>
            <a:off x="3124200" y="5215596"/>
            <a:ext cx="5334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11</a:t>
            </a:r>
            <a:endParaRPr kumimoji="0" lang="th-TH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762000" y="2057400"/>
            <a:ext cx="8181536" cy="3962399"/>
            <a:chOff x="762000" y="2362200"/>
            <a:chExt cx="8181536" cy="3962399"/>
          </a:xfrm>
        </p:grpSpPr>
        <p:cxnSp>
          <p:nvCxnSpPr>
            <p:cNvPr id="80" name="Straight Arrow Connector 79"/>
            <p:cNvCxnSpPr/>
            <p:nvPr/>
          </p:nvCxnSpPr>
          <p:spPr bwMode="auto">
            <a:xfrm>
              <a:off x="2065608" y="6019800"/>
              <a:ext cx="7620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 bwMode="auto">
            <a:xfrm flipV="1">
              <a:off x="2179316" y="5179058"/>
              <a:ext cx="685799" cy="254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762000" y="2705702"/>
              <a:ext cx="1371600" cy="4616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Inv/PL/AWB/BL </a:t>
              </a:r>
            </a:p>
            <a:p>
              <a:pPr algn="ctr"/>
              <a:r>
                <a:rPr lang="en-US" sz="1200" dirty="0" smtClean="0"/>
                <a:t>by PDF</a:t>
              </a:r>
              <a:endParaRPr lang="th-TH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24170" y="2869813"/>
              <a:ext cx="1284916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E-Customs</a:t>
              </a:r>
              <a:endParaRPr lang="th-TH" sz="1200" dirty="0"/>
            </a:p>
          </p:txBody>
        </p:sp>
        <p:sp>
          <p:nvSpPr>
            <p:cNvPr id="19" name="Flowchart: Magnetic Disk 18"/>
            <p:cNvSpPr/>
            <p:nvPr/>
          </p:nvSpPr>
          <p:spPr bwMode="auto">
            <a:xfrm>
              <a:off x="2898640" y="3657600"/>
              <a:ext cx="914401" cy="706118"/>
            </a:xfrm>
            <a:prstGeom prst="flowChartMagneticDisk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Key confirm</a:t>
              </a:r>
              <a:r>
                <a:rPr kumimoji="0" lang="en-US" sz="12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in SAP</a:t>
              </a:r>
              <a:endParaRPr kumimoji="0" lang="th-TH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0373" y="2819400"/>
              <a:ext cx="1453427" cy="46166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Daily In house Report .</a:t>
              </a:r>
              <a:r>
                <a:rPr lang="en-US" sz="1200" dirty="0" err="1" smtClean="0"/>
                <a:t>xls</a:t>
              </a:r>
              <a:endParaRPr lang="th-TH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6891" y="4944405"/>
              <a:ext cx="1284916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Accrued Report.xls</a:t>
              </a:r>
              <a:endParaRPr lang="th-TH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28301" y="2743200"/>
              <a:ext cx="1077796" cy="461665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Check document</a:t>
              </a:r>
              <a:endParaRPr lang="th-TH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71800" y="3242604"/>
              <a:ext cx="532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th-TH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14137" y="2991729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th-TH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36765" y="2582540"/>
              <a:ext cx="668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E-mai</a:t>
              </a:r>
              <a:r>
                <a:rPr lang="en-US" dirty="0" smtClean="0"/>
                <a:t>l</a:t>
              </a:r>
              <a:endParaRPr lang="th-TH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30392" y="3787724"/>
              <a:ext cx="1867121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SVI Web Service</a:t>
              </a:r>
            </a:p>
            <a:p>
              <a:pPr algn="ctr"/>
              <a:r>
                <a:rPr lang="en-US" sz="1200" dirty="0" smtClean="0"/>
                <a:t>http://shipment.svi.co.th</a:t>
              </a:r>
              <a:endParaRPr lang="th-TH" sz="1200" dirty="0"/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3824068" y="4044460"/>
              <a:ext cx="2286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3657600" y="4219136"/>
              <a:ext cx="1684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E-Customs report.txt</a:t>
              </a:r>
              <a:endParaRPr lang="th-TH" sz="1200" dirty="0"/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5637373" y="3033932"/>
              <a:ext cx="4572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2833468" y="5839264"/>
              <a:ext cx="1066800" cy="461665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Check document</a:t>
              </a:r>
              <a:endParaRPr lang="th-TH" sz="1200" dirty="0"/>
            </a:p>
          </p:txBody>
        </p:sp>
        <p:cxnSp>
          <p:nvCxnSpPr>
            <p:cNvPr id="99" name="Straight Connector 98"/>
            <p:cNvCxnSpPr/>
            <p:nvPr/>
          </p:nvCxnSpPr>
          <p:spPr bwMode="auto">
            <a:xfrm>
              <a:off x="3810000" y="5181600"/>
              <a:ext cx="3733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0" name="TextBox 99"/>
            <p:cNvSpPr txBox="1"/>
            <p:nvPr/>
          </p:nvSpPr>
          <p:spPr>
            <a:xfrm>
              <a:off x="7543800" y="4890481"/>
              <a:ext cx="1399736" cy="461665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Upload Accrued Data in SAP</a:t>
              </a:r>
              <a:endParaRPr lang="th-TH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555537" y="5791200"/>
              <a:ext cx="1199255" cy="461665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Forwarder</a:t>
              </a:r>
            </a:p>
            <a:p>
              <a:pPr algn="ctr"/>
              <a:r>
                <a:rPr lang="en-US" sz="1200" dirty="0" smtClean="0"/>
                <a:t>Payment</a:t>
              </a:r>
              <a:endParaRPr lang="th-TH" sz="1200" dirty="0"/>
            </a:p>
          </p:txBody>
        </p:sp>
        <p:grpSp>
          <p:nvGrpSpPr>
            <p:cNvPr id="108" name="Group 16"/>
            <p:cNvGrpSpPr>
              <a:grpSpLocks/>
            </p:cNvGrpSpPr>
            <p:nvPr/>
          </p:nvGrpSpPr>
          <p:grpSpPr bwMode="auto">
            <a:xfrm>
              <a:off x="892141" y="5715000"/>
              <a:ext cx="1199255" cy="609599"/>
              <a:chOff x="1847088" y="2075687"/>
              <a:chExt cx="667512" cy="4968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09" name="Flowchart: Document 108"/>
              <p:cNvSpPr/>
              <p:nvPr/>
            </p:nvSpPr>
            <p:spPr bwMode="auto">
              <a:xfrm>
                <a:off x="1847088" y="2075687"/>
                <a:ext cx="554671" cy="380951"/>
              </a:xfrm>
              <a:prstGeom prst="flowChartDocument">
                <a:avLst/>
              </a:prstGeom>
              <a:grpFill/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800" b="1" i="0" dirty="0">
                  <a:solidFill>
                    <a:srgbClr val="003366"/>
                  </a:solidFill>
                </a:endParaRPr>
              </a:p>
            </p:txBody>
          </p:sp>
          <p:sp>
            <p:nvSpPr>
              <p:cNvPr id="110" name="Flowchart: Document 109"/>
              <p:cNvSpPr/>
              <p:nvPr/>
            </p:nvSpPr>
            <p:spPr bwMode="auto">
              <a:xfrm>
                <a:off x="1904303" y="2132831"/>
                <a:ext cx="554671" cy="382539"/>
              </a:xfrm>
              <a:prstGeom prst="flowChartDocument">
                <a:avLst/>
              </a:prstGeom>
              <a:grpFill/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800" b="1" i="0" dirty="0">
                  <a:solidFill>
                    <a:srgbClr val="003366"/>
                  </a:solidFill>
                </a:endParaRPr>
              </a:p>
            </p:txBody>
          </p:sp>
          <p:sp>
            <p:nvSpPr>
              <p:cNvPr id="111" name="Flowchart: Document 110"/>
              <p:cNvSpPr/>
              <p:nvPr/>
            </p:nvSpPr>
            <p:spPr bwMode="auto">
              <a:xfrm>
                <a:off x="1959930" y="2191561"/>
                <a:ext cx="554670" cy="380951"/>
              </a:xfrm>
              <a:prstGeom prst="flowChartDocument">
                <a:avLst/>
              </a:prstGeom>
              <a:grpFill/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1100" i="0" dirty="0" smtClean="0">
                    <a:solidFill>
                      <a:srgbClr val="003366"/>
                    </a:solidFill>
                  </a:rPr>
                  <a:t>Freight Invoice Billing</a:t>
                </a:r>
                <a:endParaRPr lang="en-US" sz="1100" i="0" dirty="0">
                  <a:solidFill>
                    <a:srgbClr val="003366"/>
                  </a:solidFill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5029199" y="4872670"/>
              <a:ext cx="205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E-mail :Accrued report.xls</a:t>
              </a:r>
              <a:endParaRPr lang="th-TH" sz="1200" dirty="0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95400" y="2362200"/>
              <a:ext cx="381000" cy="3048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rPr>
                <a:t>1</a:t>
              </a:r>
              <a:endParaRPr kumimoji="0" lang="th-TH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152336" y="2404404"/>
              <a:ext cx="381000" cy="3048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2</a:t>
              </a:r>
              <a:endParaRPr kumimoji="0" lang="th-TH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572000" y="3448928"/>
              <a:ext cx="381000" cy="3048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4</a:t>
              </a:r>
              <a:endParaRPr kumimoji="0" lang="th-TH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4800600" y="2446608"/>
              <a:ext cx="381000" cy="3048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5</a:t>
              </a:r>
              <a:endParaRPr kumimoji="0" lang="th-TH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596672" y="2446608"/>
              <a:ext cx="381000" cy="3048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6</a:t>
              </a:r>
              <a:endParaRPr kumimoji="0" lang="th-TH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1295400" y="4648200"/>
              <a:ext cx="381000" cy="3048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7</a:t>
              </a:r>
              <a:endParaRPr kumimoji="0" lang="th-TH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3200400" y="4634132"/>
              <a:ext cx="381000" cy="3048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8</a:t>
              </a:r>
              <a:endParaRPr kumimoji="0" lang="th-TH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8001000" y="4572000"/>
              <a:ext cx="381000" cy="3048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9</a:t>
              </a:r>
              <a:endParaRPr kumimoji="0" lang="th-TH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949523" y="4948535"/>
              <a:ext cx="838200" cy="461665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Check data</a:t>
              </a:r>
              <a:endParaRPr lang="th-TH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257800" y="5771272"/>
              <a:ext cx="1828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Original billing invoice </a:t>
              </a:r>
              <a:endParaRPr lang="th-TH" sz="1200" dirty="0"/>
            </a:p>
          </p:txBody>
        </p:sp>
        <p:cxnSp>
          <p:nvCxnSpPr>
            <p:cNvPr id="154" name="Straight Connector 153"/>
            <p:cNvCxnSpPr/>
            <p:nvPr/>
          </p:nvCxnSpPr>
          <p:spPr bwMode="auto">
            <a:xfrm>
              <a:off x="3892060" y="6081932"/>
              <a:ext cx="3657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8" name="Oval 197"/>
            <p:cNvSpPr/>
            <p:nvPr/>
          </p:nvSpPr>
          <p:spPr bwMode="auto">
            <a:xfrm>
              <a:off x="1295400" y="5424268"/>
              <a:ext cx="533400" cy="36693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10</a:t>
              </a:r>
              <a:endParaRPr kumimoji="0" lang="th-TH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0" name="Oval 199"/>
            <p:cNvSpPr/>
            <p:nvPr/>
          </p:nvSpPr>
          <p:spPr bwMode="auto">
            <a:xfrm>
              <a:off x="7924800" y="5410200"/>
              <a:ext cx="533400" cy="381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12</a:t>
              </a:r>
              <a:endParaRPr kumimoji="0" lang="th-TH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533400" y="15240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Forwarder/Vendor/Purchase</a:t>
            </a:r>
            <a:endParaRPr lang="th-TH" sz="16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24712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New Work Flow</a:t>
            </a:r>
            <a:endParaRPr lang="en-US" sz="2800" b="1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rot="5400000">
            <a:off x="3178090" y="3112514"/>
            <a:ext cx="434721" cy="89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" name="Group 174"/>
          <p:cNvGrpSpPr/>
          <p:nvPr/>
        </p:nvGrpSpPr>
        <p:grpSpPr>
          <a:xfrm>
            <a:off x="2133600" y="2562664"/>
            <a:ext cx="713936" cy="152400"/>
            <a:chOff x="2133600" y="2895600"/>
            <a:chExt cx="713936" cy="152400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>
              <a:off x="2153528" y="2895600"/>
              <a:ext cx="6858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2133600" y="3046412"/>
              <a:ext cx="713936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762000" y="2386498"/>
            <a:ext cx="13716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Inv/PL/AWB/BL </a:t>
            </a:r>
          </a:p>
          <a:p>
            <a:pPr algn="ctr"/>
            <a:r>
              <a:rPr lang="en-US" sz="1200" dirty="0" smtClean="0"/>
              <a:t>by PDF or Excel Template</a:t>
            </a:r>
            <a:endParaRPr lang="th-TH" sz="1200" dirty="0"/>
          </a:p>
        </p:txBody>
      </p:sp>
      <p:sp>
        <p:nvSpPr>
          <p:cNvPr id="19" name="Flowchart: Magnetic Disk 18"/>
          <p:cNvSpPr/>
          <p:nvPr/>
        </p:nvSpPr>
        <p:spPr bwMode="auto">
          <a:xfrm>
            <a:off x="2819400" y="3352800"/>
            <a:ext cx="1143000" cy="685800"/>
          </a:xfrm>
          <a:prstGeom prst="flowChartMagneticDisk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  <a:cs typeface="Arial" charset="0"/>
              </a:rPr>
              <a:t>compare data with SAP</a:t>
            </a:r>
            <a:endParaRPr kumimoji="0" lang="th-TH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8132" y="2500196"/>
            <a:ext cx="1224827" cy="2769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Receiving</a:t>
            </a:r>
            <a:endParaRPr lang="th-TH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828301" y="2423996"/>
            <a:ext cx="1077796" cy="4616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Check document</a:t>
            </a:r>
            <a:endParaRPr lang="th-TH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400653" y="2949524"/>
            <a:ext cx="45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Yes</a:t>
            </a:r>
            <a:endParaRPr lang="th-TH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14137" y="2672525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th-TH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136765" y="2263336"/>
            <a:ext cx="72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E-mai</a:t>
            </a:r>
            <a:r>
              <a:rPr lang="en-US" dirty="0" smtClean="0"/>
              <a:t>l</a:t>
            </a:r>
            <a:endParaRPr lang="th-TH" dirty="0"/>
          </a:p>
        </p:txBody>
      </p:sp>
      <p:sp>
        <p:nvSpPr>
          <p:cNvPr id="52" name="TextBox 51"/>
          <p:cNvSpPr txBox="1"/>
          <p:nvPr/>
        </p:nvSpPr>
        <p:spPr>
          <a:xfrm>
            <a:off x="2895600" y="4323137"/>
            <a:ext cx="9144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Website</a:t>
            </a:r>
          </a:p>
          <a:p>
            <a:pPr algn="ctr"/>
            <a:endParaRPr lang="th-TH" sz="12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3858064" y="2901460"/>
            <a:ext cx="1066800" cy="1532208"/>
            <a:chOff x="3886200" y="2839328"/>
            <a:chExt cx="1066800" cy="1532208"/>
          </a:xfrm>
        </p:grpSpPr>
        <p:cxnSp>
          <p:nvCxnSpPr>
            <p:cNvPr id="56" name="Straight Arrow Connector 55"/>
            <p:cNvCxnSpPr/>
            <p:nvPr/>
          </p:nvCxnSpPr>
          <p:spPr bwMode="auto">
            <a:xfrm rot="5400000" flipH="1" flipV="1">
              <a:off x="4172034" y="3604638"/>
              <a:ext cx="1532208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3886200" y="4368852"/>
              <a:ext cx="10668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57" name="TextBox 56"/>
          <p:cNvSpPr txBox="1"/>
          <p:nvPr/>
        </p:nvSpPr>
        <p:spPr>
          <a:xfrm>
            <a:off x="4953000" y="3429000"/>
            <a:ext cx="85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Upload</a:t>
            </a:r>
          </a:p>
          <a:p>
            <a:r>
              <a:rPr lang="en-US" sz="1200" dirty="0" smtClean="0"/>
              <a:t>Delivery report</a:t>
            </a:r>
            <a:endParaRPr lang="th-TH" sz="1200" dirty="0"/>
          </a:p>
        </p:txBody>
      </p:sp>
      <p:sp>
        <p:nvSpPr>
          <p:cNvPr id="118" name="Oval 117"/>
          <p:cNvSpPr/>
          <p:nvPr/>
        </p:nvSpPr>
        <p:spPr bwMode="auto">
          <a:xfrm>
            <a:off x="1219200" y="2057400"/>
            <a:ext cx="3810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1</a:t>
            </a:r>
            <a:endParaRPr kumimoji="0" lang="th-TH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3152336" y="2052704"/>
            <a:ext cx="3810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2</a:t>
            </a:r>
            <a:endParaRPr kumimoji="0" lang="th-TH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3200400" y="3276600"/>
            <a:ext cx="381000" cy="3048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3</a:t>
            </a:r>
            <a:endParaRPr kumimoji="0" lang="th-TH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4758396" y="2094908"/>
            <a:ext cx="381000" cy="3048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4</a:t>
            </a:r>
            <a:endParaRPr kumimoji="0" lang="th-TH" sz="1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6553200" y="2133600"/>
            <a:ext cx="381000" cy="3048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5</a:t>
            </a:r>
            <a:endParaRPr kumimoji="0" lang="th-TH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4230856"/>
            <a:ext cx="12192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Accrued </a:t>
            </a:r>
          </a:p>
          <a:p>
            <a:pPr algn="ctr"/>
            <a:r>
              <a:rPr lang="en-US" sz="1200" dirty="0" smtClean="0"/>
              <a:t>Report.</a:t>
            </a:r>
            <a:endParaRPr lang="th-TH" sz="1200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57200" y="5342208"/>
            <a:ext cx="914400" cy="448992"/>
            <a:chOff x="1847088" y="2075687"/>
            <a:chExt cx="667512" cy="4968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9" name="Flowchart: Document 108"/>
            <p:cNvSpPr/>
            <p:nvPr/>
          </p:nvSpPr>
          <p:spPr bwMode="auto">
            <a:xfrm>
              <a:off x="1847088" y="2075687"/>
              <a:ext cx="554671" cy="380951"/>
            </a:xfrm>
            <a:prstGeom prst="flowChartDocumen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endParaRPr lang="en-US" sz="800" b="1" i="0" dirty="0">
                <a:solidFill>
                  <a:srgbClr val="003366"/>
                </a:solidFill>
              </a:endParaRPr>
            </a:p>
          </p:txBody>
        </p:sp>
        <p:sp>
          <p:nvSpPr>
            <p:cNvPr id="110" name="Flowchart: Document 109"/>
            <p:cNvSpPr/>
            <p:nvPr/>
          </p:nvSpPr>
          <p:spPr bwMode="auto">
            <a:xfrm>
              <a:off x="1904303" y="2132831"/>
              <a:ext cx="554671" cy="382539"/>
            </a:xfrm>
            <a:prstGeom prst="flowChartDocumen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endParaRPr lang="en-US" sz="800" b="1" i="0" dirty="0">
                <a:solidFill>
                  <a:srgbClr val="003366"/>
                </a:solidFill>
              </a:endParaRPr>
            </a:p>
          </p:txBody>
        </p:sp>
        <p:sp>
          <p:nvSpPr>
            <p:cNvPr id="111" name="Flowchart: Document 110"/>
            <p:cNvSpPr/>
            <p:nvPr/>
          </p:nvSpPr>
          <p:spPr bwMode="auto">
            <a:xfrm>
              <a:off x="1959930" y="2191561"/>
              <a:ext cx="554670" cy="380951"/>
            </a:xfrm>
            <a:prstGeom prst="flowChartDocumen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000" b="1" i="0" dirty="0" smtClean="0">
                  <a:solidFill>
                    <a:srgbClr val="003366"/>
                  </a:solidFill>
                </a:rPr>
                <a:t>Billing</a:t>
              </a:r>
              <a:endParaRPr lang="en-US" sz="1000" b="1" i="0" dirty="0">
                <a:solidFill>
                  <a:srgbClr val="003366"/>
                </a:solidFill>
              </a:endParaRPr>
            </a:p>
          </p:txBody>
        </p:sp>
      </p:grpSp>
      <p:cxnSp>
        <p:nvCxnSpPr>
          <p:cNvPr id="69" name="Straight Arrow Connector 68"/>
          <p:cNvCxnSpPr/>
          <p:nvPr/>
        </p:nvCxnSpPr>
        <p:spPr bwMode="auto">
          <a:xfrm rot="5400000">
            <a:off x="3267430" y="4161478"/>
            <a:ext cx="2286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2780708" y="3995725"/>
            <a:ext cx="1678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E-custom report .txt</a:t>
            </a:r>
            <a:endParaRPr lang="th-TH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772400" y="1614510"/>
            <a:ext cx="101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Finance</a:t>
            </a:r>
            <a:endParaRPr lang="th-T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5240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Forwarder/Vendor/Purchase</a:t>
            </a:r>
            <a:endParaRPr lang="th-TH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859972" y="1610380"/>
            <a:ext cx="1081362" cy="41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Traffic</a:t>
            </a:r>
            <a:endParaRPr lang="th-TH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114799" y="1620129"/>
            <a:ext cx="175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Customs Broker</a:t>
            </a:r>
            <a:endParaRPr lang="th-TH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186268" y="1610381"/>
            <a:ext cx="1219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Warehouse</a:t>
            </a:r>
            <a:endParaRPr lang="th-TH" sz="1600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3843996" y="2901460"/>
            <a:ext cx="1193412" cy="1614268"/>
            <a:chOff x="3855716" y="2867464"/>
            <a:chExt cx="1193412" cy="1614268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 rot="5400000" flipH="1" flipV="1">
              <a:off x="4229894" y="3666770"/>
              <a:ext cx="16002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Arrow Connector 132"/>
            <p:cNvCxnSpPr/>
            <p:nvPr/>
          </p:nvCxnSpPr>
          <p:spPr bwMode="auto">
            <a:xfrm>
              <a:off x="3855716" y="4480144"/>
              <a:ext cx="1193412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39" name="TextBox 138"/>
          <p:cNvSpPr txBox="1"/>
          <p:nvPr/>
        </p:nvSpPr>
        <p:spPr>
          <a:xfrm>
            <a:off x="1295400" y="3352800"/>
            <a:ext cx="856611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Download</a:t>
            </a:r>
            <a:endParaRPr lang="th-TH" sz="1200" dirty="0"/>
          </a:p>
        </p:txBody>
      </p:sp>
      <p:cxnSp>
        <p:nvCxnSpPr>
          <p:cNvPr id="64" name="Straight Arrow Connector 63"/>
          <p:cNvCxnSpPr/>
          <p:nvPr/>
        </p:nvCxnSpPr>
        <p:spPr bwMode="auto">
          <a:xfrm>
            <a:off x="5020992" y="4509868"/>
            <a:ext cx="17526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 rot="16200000" flipV="1">
            <a:off x="5915084" y="3649012"/>
            <a:ext cx="1732672" cy="7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4529796" y="2438400"/>
            <a:ext cx="8382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E-Customs</a:t>
            </a:r>
            <a:endParaRPr lang="th-TH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086664" y="35814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download</a:t>
            </a:r>
            <a:endParaRPr lang="th-TH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105400" y="424727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Daily in-house report</a:t>
            </a:r>
            <a:endParaRPr lang="th-TH" sz="1200" dirty="0"/>
          </a:p>
        </p:txBody>
      </p:sp>
      <p:sp>
        <p:nvSpPr>
          <p:cNvPr id="168" name="Rectangle 167"/>
          <p:cNvSpPr/>
          <p:nvPr/>
        </p:nvSpPr>
        <p:spPr bwMode="auto">
          <a:xfrm>
            <a:off x="713936" y="4767482"/>
            <a:ext cx="1343464" cy="6427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200" i="0" dirty="0">
                <a:solidFill>
                  <a:srgbClr val="003366"/>
                </a:solidFill>
              </a:rPr>
              <a:t>Enter billing detail / </a:t>
            </a:r>
            <a:r>
              <a:rPr lang="en-US" sz="1200" i="0" dirty="0" smtClean="0">
                <a:solidFill>
                  <a:srgbClr val="003366"/>
                </a:solidFill>
              </a:rPr>
              <a:t>upload+ </a:t>
            </a:r>
            <a:r>
              <a:rPr lang="en-US" sz="1200" i="0" dirty="0">
                <a:solidFill>
                  <a:srgbClr val="003366"/>
                </a:solidFill>
              </a:rPr>
              <a:t>attach </a:t>
            </a:r>
            <a:r>
              <a:rPr lang="en-US" sz="1200" i="0" dirty="0" smtClean="0">
                <a:solidFill>
                  <a:srgbClr val="003366"/>
                </a:solidFill>
              </a:rPr>
              <a:t>document</a:t>
            </a:r>
            <a:endParaRPr lang="en-US" sz="1000" i="0" dirty="0">
              <a:solidFill>
                <a:srgbClr val="003366"/>
              </a:solidFill>
            </a:endParaRPr>
          </a:p>
        </p:txBody>
      </p:sp>
      <p:cxnSp>
        <p:nvCxnSpPr>
          <p:cNvPr id="170" name="Straight Arrow Connector 169"/>
          <p:cNvCxnSpPr>
            <a:stCxn id="21" idx="3"/>
            <a:endCxn id="52" idx="1"/>
          </p:cNvCxnSpPr>
          <p:nvPr/>
        </p:nvCxnSpPr>
        <p:spPr bwMode="auto">
          <a:xfrm>
            <a:off x="1981200" y="4461689"/>
            <a:ext cx="914400" cy="1846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5" name="Straight Arrow Connector 174"/>
          <p:cNvCxnSpPr/>
          <p:nvPr/>
        </p:nvCxnSpPr>
        <p:spPr bwMode="auto">
          <a:xfrm flipV="1">
            <a:off x="2057400" y="4800600"/>
            <a:ext cx="838200" cy="228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7" name="Rectangle 186"/>
          <p:cNvSpPr/>
          <p:nvPr/>
        </p:nvSpPr>
        <p:spPr bwMode="auto">
          <a:xfrm>
            <a:off x="2771336" y="5291796"/>
            <a:ext cx="118520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200" i="0" dirty="0" smtClean="0">
                <a:solidFill>
                  <a:srgbClr val="003366"/>
                </a:solidFill>
              </a:rPr>
              <a:t>Verify/Approve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200" dirty="0" smtClean="0">
                <a:solidFill>
                  <a:srgbClr val="003366"/>
                </a:solidFill>
              </a:rPr>
              <a:t>on web</a:t>
            </a:r>
            <a:endParaRPr lang="en-US" sz="1000" i="0" dirty="0">
              <a:solidFill>
                <a:srgbClr val="003366"/>
              </a:solidFill>
            </a:endParaRPr>
          </a:p>
        </p:txBody>
      </p:sp>
      <p:sp>
        <p:nvSpPr>
          <p:cNvPr id="188" name="Flowchart: Magnetic Disk 187"/>
          <p:cNvSpPr/>
          <p:nvPr/>
        </p:nvSpPr>
        <p:spPr bwMode="auto">
          <a:xfrm>
            <a:off x="7772400" y="5101888"/>
            <a:ext cx="914401" cy="685800"/>
          </a:xfrm>
          <a:prstGeom prst="flowChartMagneticDisk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  <a:cs typeface="Arial" charset="0"/>
              </a:rPr>
              <a:t>Billing data into SAP</a:t>
            </a:r>
            <a:endParaRPr kumimoji="0" lang="th-TH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7662205" y="6019800"/>
            <a:ext cx="1143000" cy="5334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200" i="0" dirty="0">
                <a:solidFill>
                  <a:srgbClr val="003366"/>
                </a:solidFill>
              </a:rPr>
              <a:t>Vendor Payment</a:t>
            </a:r>
          </a:p>
        </p:txBody>
      </p:sp>
      <p:cxnSp>
        <p:nvCxnSpPr>
          <p:cNvPr id="193" name="Elbow Connector 192"/>
          <p:cNvCxnSpPr/>
          <p:nvPr/>
        </p:nvCxnSpPr>
        <p:spPr bwMode="auto">
          <a:xfrm rot="16200000" flipH="1">
            <a:off x="8039100" y="5829300"/>
            <a:ext cx="381002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4" name="Elbow Connector 193"/>
          <p:cNvCxnSpPr/>
          <p:nvPr/>
        </p:nvCxnSpPr>
        <p:spPr bwMode="auto">
          <a:xfrm rot="16200000" flipH="1">
            <a:off x="3200400" y="5119469"/>
            <a:ext cx="304803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 bwMode="auto">
          <a:xfrm>
            <a:off x="4004604" y="5520396"/>
            <a:ext cx="37338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2" name="Rectangle 201"/>
          <p:cNvSpPr/>
          <p:nvPr/>
        </p:nvSpPr>
        <p:spPr bwMode="auto">
          <a:xfrm>
            <a:off x="776068" y="6039728"/>
            <a:ext cx="1285875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000" i="0" dirty="0" smtClean="0">
                <a:solidFill>
                  <a:srgbClr val="003366"/>
                </a:solidFill>
              </a:rPr>
              <a:t>Payment Tracking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000" dirty="0" smtClean="0">
                <a:solidFill>
                  <a:srgbClr val="003366"/>
                </a:solidFill>
              </a:rPr>
              <a:t>On web</a:t>
            </a:r>
            <a:endParaRPr lang="en-US" sz="1000" i="0" dirty="0">
              <a:solidFill>
                <a:srgbClr val="003366"/>
              </a:solidFill>
            </a:endParaRPr>
          </a:p>
        </p:txBody>
      </p:sp>
      <p:cxnSp>
        <p:nvCxnSpPr>
          <p:cNvPr id="204" name="Straight Arrow Connector 203"/>
          <p:cNvCxnSpPr/>
          <p:nvPr/>
        </p:nvCxnSpPr>
        <p:spPr bwMode="auto">
          <a:xfrm flipH="1" flipV="1">
            <a:off x="2057400" y="6324601"/>
            <a:ext cx="5604805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9" name="Elbow Connector 208"/>
          <p:cNvCxnSpPr/>
          <p:nvPr/>
        </p:nvCxnSpPr>
        <p:spPr bwMode="auto">
          <a:xfrm rot="10800000">
            <a:off x="3810008" y="4654062"/>
            <a:ext cx="4343393" cy="7033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 bwMode="auto">
          <a:xfrm rot="5400000">
            <a:off x="8001000" y="4876800"/>
            <a:ext cx="304800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/>
          <p:cNvCxnSpPr/>
          <p:nvPr/>
        </p:nvCxnSpPr>
        <p:spPr bwMode="auto">
          <a:xfrm rot="5400000">
            <a:off x="8001000" y="4876800"/>
            <a:ext cx="3048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5181600" y="47244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Upload Payment data</a:t>
            </a:r>
            <a:endParaRPr lang="th-TH" sz="1200" dirty="0"/>
          </a:p>
        </p:txBody>
      </p:sp>
      <p:cxnSp>
        <p:nvCxnSpPr>
          <p:cNvPr id="222" name="Straight Arrow Connector 221"/>
          <p:cNvCxnSpPr/>
          <p:nvPr/>
        </p:nvCxnSpPr>
        <p:spPr bwMode="auto">
          <a:xfrm rot="5400000">
            <a:off x="1943100" y="5067300"/>
            <a:ext cx="1066800" cy="838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3" name="Oval 222"/>
          <p:cNvSpPr/>
          <p:nvPr/>
        </p:nvSpPr>
        <p:spPr bwMode="auto">
          <a:xfrm>
            <a:off x="2057400" y="4572000"/>
            <a:ext cx="381000" cy="3048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6</a:t>
            </a:r>
            <a:endParaRPr kumimoji="0" lang="th-TH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4" name="Oval 223"/>
          <p:cNvSpPr/>
          <p:nvPr/>
        </p:nvSpPr>
        <p:spPr bwMode="auto">
          <a:xfrm>
            <a:off x="2937804" y="4953000"/>
            <a:ext cx="381000" cy="3048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7</a:t>
            </a:r>
            <a:endParaRPr kumimoji="0" lang="th-TH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5" name="Oval 224"/>
          <p:cNvSpPr/>
          <p:nvPr/>
        </p:nvSpPr>
        <p:spPr bwMode="auto">
          <a:xfrm>
            <a:off x="8001000" y="4953000"/>
            <a:ext cx="3810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8</a:t>
            </a:r>
            <a:endParaRPr kumimoji="0" lang="th-TH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6" name="Oval 225"/>
          <p:cNvSpPr/>
          <p:nvPr/>
        </p:nvSpPr>
        <p:spPr bwMode="auto">
          <a:xfrm flipH="1">
            <a:off x="7772400" y="5791200"/>
            <a:ext cx="3048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9</a:t>
            </a:r>
            <a:endParaRPr kumimoji="0" lang="th-TH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7" name="Oval 226"/>
          <p:cNvSpPr/>
          <p:nvPr/>
        </p:nvSpPr>
        <p:spPr bwMode="auto">
          <a:xfrm>
            <a:off x="4724400" y="4682196"/>
            <a:ext cx="533400" cy="381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10</a:t>
            </a:r>
            <a:endParaRPr kumimoji="0" lang="th-TH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8" name="Oval 227"/>
          <p:cNvSpPr/>
          <p:nvPr/>
        </p:nvSpPr>
        <p:spPr bwMode="auto">
          <a:xfrm>
            <a:off x="2133600" y="5334000"/>
            <a:ext cx="533400" cy="381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11</a:t>
            </a:r>
            <a:endParaRPr kumimoji="0" lang="th-TH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257800" y="52578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Billing data</a:t>
            </a:r>
            <a:endParaRPr lang="th-TH" sz="1200" dirty="0"/>
          </a:p>
        </p:txBody>
      </p:sp>
      <p:sp>
        <p:nvSpPr>
          <p:cNvPr id="234" name="TextBox 233"/>
          <p:cNvSpPr txBox="1"/>
          <p:nvPr/>
        </p:nvSpPr>
        <p:spPr>
          <a:xfrm>
            <a:off x="762000" y="609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Process no. 3- 10 is new flow which need to compare/verify/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by system, approve on web. Track and Trace on web</a:t>
            </a:r>
            <a:endParaRPr lang="th-TH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title"/>
          </p:nvPr>
        </p:nvSpPr>
        <p:spPr>
          <a:xfrm>
            <a:off x="882650" y="76200"/>
            <a:ext cx="7042150" cy="762000"/>
          </a:xfrm>
        </p:spPr>
        <p:txBody>
          <a:bodyPr/>
          <a:lstStyle/>
          <a:p>
            <a:pPr eaLnBrk="1" hangingPunct="1"/>
            <a:r>
              <a:rPr lang="en-US" sz="3600" b="1" smtClean="0">
                <a:cs typeface="DilleniaUPC" panose="02020603050405020304" pitchFamily="18" charset="-34"/>
              </a:rPr>
              <a:t>Freight Online Billing</a:t>
            </a:r>
            <a:endParaRPr lang="en-US" sz="3600" b="1" smtClean="0">
              <a:solidFill>
                <a:schemeClr val="bg1"/>
              </a:solidFill>
              <a:cs typeface="DilleniaUPC" panose="02020603050405020304" pitchFamily="18" charset="-34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1143000"/>
            <a:ext cx="2667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600" b="1" i="0" dirty="0">
                <a:solidFill>
                  <a:schemeClr val="tx1"/>
                </a:solidFill>
              </a:rPr>
              <a:t>Forwarder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667000" y="1143000"/>
            <a:ext cx="35814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600" b="1" i="0" dirty="0">
                <a:solidFill>
                  <a:schemeClr val="tx1"/>
                </a:solidFill>
              </a:rPr>
              <a:t>Traffic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248400" y="1143000"/>
            <a:ext cx="2895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600" b="1" i="0" dirty="0">
                <a:solidFill>
                  <a:schemeClr val="tx1"/>
                </a:solidFill>
              </a:rPr>
              <a:t>Accounting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67000" y="1447800"/>
            <a:ext cx="0" cy="54102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6248400" y="1447800"/>
            <a:ext cx="0" cy="54102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56" name="Group 226"/>
          <p:cNvGrpSpPr>
            <a:grpSpLocks/>
          </p:cNvGrpSpPr>
          <p:nvPr/>
        </p:nvGrpSpPr>
        <p:grpSpPr bwMode="auto">
          <a:xfrm>
            <a:off x="0" y="1762125"/>
            <a:ext cx="8147050" cy="4116388"/>
            <a:chOff x="41460" y="1524000"/>
            <a:chExt cx="8147793" cy="4116388"/>
          </a:xfrm>
        </p:grpSpPr>
        <p:sp>
          <p:nvSpPr>
            <p:cNvPr id="10" name="Rectangle 9"/>
            <p:cNvSpPr/>
            <p:nvPr/>
          </p:nvSpPr>
          <p:spPr bwMode="auto">
            <a:xfrm>
              <a:off x="4648805" y="1524000"/>
              <a:ext cx="1295518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33CC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i="0" dirty="0">
                  <a:solidFill>
                    <a:schemeClr val="tx1"/>
                  </a:solidFill>
                </a:rPr>
                <a:t>Export </a:t>
              </a:r>
              <a:r>
                <a:rPr lang="en-US" sz="1100" i="0" dirty="0">
                  <a:solidFill>
                    <a:srgbClr val="003366"/>
                  </a:solidFill>
                </a:rPr>
                <a:t>: </a:t>
              </a:r>
              <a:r>
                <a:rPr lang="en-US" sz="1100" i="0" dirty="0">
                  <a:solidFill>
                    <a:schemeClr val="tx1"/>
                  </a:solidFill>
                </a:rPr>
                <a:t>Upload job number in to web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896045" y="1524000"/>
              <a:ext cx="1295518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i="0" dirty="0">
                  <a:solidFill>
                    <a:srgbClr val="003366"/>
                  </a:solidFill>
                </a:rPr>
                <a:t>Import : upload job number in to web</a:t>
              </a:r>
              <a:endParaRPr lang="en-US" sz="1100" i="0" dirty="0">
                <a:solidFill>
                  <a:srgbClr val="FF0000"/>
                </a:solidFill>
              </a:endParaRPr>
            </a:p>
          </p:txBody>
        </p:sp>
        <p:grpSp>
          <p:nvGrpSpPr>
            <p:cNvPr id="2066" name="Group 16"/>
            <p:cNvGrpSpPr>
              <a:grpSpLocks/>
            </p:cNvGrpSpPr>
            <p:nvPr/>
          </p:nvGrpSpPr>
          <p:grpSpPr bwMode="auto">
            <a:xfrm>
              <a:off x="41460" y="2939524"/>
              <a:ext cx="895350" cy="809623"/>
              <a:chOff x="1847088" y="2075688"/>
              <a:chExt cx="667512" cy="548441"/>
            </a:xfrm>
          </p:grpSpPr>
          <p:sp>
            <p:nvSpPr>
              <p:cNvPr id="14" name="Flowchart: Document 13"/>
              <p:cNvSpPr/>
              <p:nvPr/>
            </p:nvSpPr>
            <p:spPr bwMode="auto">
              <a:xfrm>
                <a:off x="1847088" y="2076044"/>
                <a:ext cx="555128" cy="380684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800" b="1" i="0" dirty="0">
                  <a:solidFill>
                    <a:srgbClr val="003366"/>
                  </a:solidFill>
                </a:endParaRPr>
              </a:p>
            </p:txBody>
          </p:sp>
          <p:sp>
            <p:nvSpPr>
              <p:cNvPr id="15" name="Flowchart: Document 14"/>
              <p:cNvSpPr/>
              <p:nvPr/>
            </p:nvSpPr>
            <p:spPr bwMode="auto">
              <a:xfrm>
                <a:off x="1903903" y="2133040"/>
                <a:ext cx="555128" cy="382834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700" b="1" i="0" dirty="0">
                  <a:solidFill>
                    <a:srgbClr val="003366"/>
                  </a:solidFill>
                </a:endParaRPr>
              </a:p>
            </p:txBody>
          </p:sp>
          <p:sp>
            <p:nvSpPr>
              <p:cNvPr id="16" name="Flowchart: Document 15"/>
              <p:cNvSpPr/>
              <p:nvPr/>
            </p:nvSpPr>
            <p:spPr bwMode="auto">
              <a:xfrm>
                <a:off x="1959534" y="2243803"/>
                <a:ext cx="555127" cy="380684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33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1400" i="0" dirty="0">
                    <a:solidFill>
                      <a:srgbClr val="003366"/>
                    </a:solidFill>
                  </a:rPr>
                  <a:t>Billing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 bwMode="auto">
            <a:xfrm>
              <a:off x="990872" y="2592388"/>
              <a:ext cx="1447932" cy="7540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i="0" dirty="0">
                  <a:solidFill>
                    <a:srgbClr val="003366"/>
                  </a:solidFill>
                </a:rPr>
                <a:t>Enter/Upload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sz="1100" i="0" dirty="0">
                  <a:solidFill>
                    <a:srgbClr val="003366"/>
                  </a:solidFill>
                </a:rPr>
                <a:t> billing detail + attach document file</a:t>
              </a:r>
            </a:p>
          </p:txBody>
        </p:sp>
        <p:sp>
          <p:nvSpPr>
            <p:cNvPr id="2068" name="TextBox 19"/>
            <p:cNvSpPr txBox="1">
              <a:spLocks noChangeArrowheads="1"/>
            </p:cNvSpPr>
            <p:nvPr/>
          </p:nvSpPr>
          <p:spPr bwMode="auto">
            <a:xfrm flipH="1">
              <a:off x="5914201" y="2758436"/>
              <a:ext cx="4572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/>
              <a:r>
                <a:rPr lang="en-US" sz="1100" i="0">
                  <a:solidFill>
                    <a:srgbClr val="003366"/>
                  </a:solidFill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903261" y="3962400"/>
              <a:ext cx="1285992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200" i="0" dirty="0">
                  <a:solidFill>
                    <a:srgbClr val="003366"/>
                  </a:solidFill>
                </a:rPr>
                <a:t>Vendor Payment</a:t>
              </a:r>
            </a:p>
          </p:txBody>
        </p:sp>
        <p:sp>
          <p:nvSpPr>
            <p:cNvPr id="63" name="Flowchart: Document 62"/>
            <p:cNvSpPr/>
            <p:nvPr/>
          </p:nvSpPr>
          <p:spPr bwMode="auto">
            <a:xfrm>
              <a:off x="5182254" y="5027613"/>
              <a:ext cx="914483" cy="61118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33CC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i="0" dirty="0">
                  <a:solidFill>
                    <a:srgbClr val="003366"/>
                  </a:solidFill>
                </a:rPr>
                <a:t>Freight Budget Report</a:t>
              </a:r>
            </a:p>
          </p:txBody>
        </p:sp>
        <p:cxnSp>
          <p:nvCxnSpPr>
            <p:cNvPr id="72" name="Elbow Connector 71"/>
            <p:cNvCxnSpPr/>
            <p:nvPr/>
          </p:nvCxnSpPr>
          <p:spPr bwMode="auto">
            <a:xfrm rot="16200000" flipH="1">
              <a:off x="4375793" y="3655955"/>
              <a:ext cx="1370013" cy="1271703"/>
            </a:xfrm>
            <a:prstGeom prst="bentConnector3">
              <a:avLst>
                <a:gd name="adj1" fmla="val 70998"/>
              </a:avLst>
            </a:prstGeom>
            <a:ln w="12700">
              <a:solidFill>
                <a:schemeClr val="accent5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72" name="TextBox 98"/>
            <p:cNvSpPr txBox="1">
              <a:spLocks noChangeArrowheads="1"/>
            </p:cNvSpPr>
            <p:nvPr/>
          </p:nvSpPr>
          <p:spPr bwMode="auto">
            <a:xfrm>
              <a:off x="5258461" y="3949977"/>
              <a:ext cx="159864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/>
              <a:r>
                <a:rPr lang="en-US" sz="1100" i="0">
                  <a:cs typeface="Arial" panose="020B0604020202020204" pitchFamily="34" charset="0"/>
                </a:rPr>
                <a:t>Update data into Web</a:t>
              </a: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009923" y="4192588"/>
              <a:ext cx="1371725" cy="609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i="0" dirty="0">
                  <a:solidFill>
                    <a:srgbClr val="003366"/>
                  </a:solidFill>
                </a:rPr>
                <a:t>Payment Tracking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998810" y="3381375"/>
              <a:ext cx="1424117" cy="5826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33CC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i="0" dirty="0">
                  <a:solidFill>
                    <a:srgbClr val="003366"/>
                  </a:solidFill>
                </a:rPr>
                <a:t>Original Invoice, Original Receipt</a:t>
              </a:r>
            </a:p>
          </p:txBody>
        </p:sp>
        <p:cxnSp>
          <p:nvCxnSpPr>
            <p:cNvPr id="82" name="Shape 81"/>
            <p:cNvCxnSpPr>
              <a:stCxn id="11" idx="2"/>
            </p:cNvCxnSpPr>
            <p:nvPr/>
          </p:nvCxnSpPr>
          <p:spPr>
            <a:xfrm rot="16200000" flipH="1">
              <a:off x="4324933" y="1200072"/>
              <a:ext cx="152400" cy="1714656"/>
            </a:xfrm>
            <a:prstGeom prst="bentConnector2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5182261" y="2057400"/>
              <a:ext cx="1524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rot="5400000">
              <a:off x="4192378" y="2361406"/>
              <a:ext cx="457200" cy="158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8" name="Group 132"/>
            <p:cNvGrpSpPr>
              <a:grpSpLocks/>
            </p:cNvGrpSpPr>
            <p:nvPr/>
          </p:nvGrpSpPr>
          <p:grpSpPr bwMode="auto">
            <a:xfrm>
              <a:off x="3702978" y="2590800"/>
              <a:ext cx="1524000" cy="990600"/>
              <a:chOff x="3667874" y="2438400"/>
              <a:chExt cx="1524000" cy="990600"/>
            </a:xfrm>
          </p:grpSpPr>
          <p:sp>
            <p:nvSpPr>
              <p:cNvPr id="76" name="Can 75"/>
              <p:cNvSpPr/>
              <p:nvPr/>
            </p:nvSpPr>
            <p:spPr>
              <a:xfrm>
                <a:off x="3850045" y="2438400"/>
                <a:ext cx="1179620" cy="990600"/>
              </a:xfrm>
              <a:prstGeom prst="ca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100" i="0" dirty="0">
                    <a:solidFill>
                      <a:schemeClr val="tx2"/>
                    </a:solidFill>
                  </a:rPr>
                  <a:t>Verify by System/Manual</a:t>
                </a:r>
                <a:endParaRPr lang="th-TH" sz="1100" i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667465" y="2438400"/>
                <a:ext cx="1524139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chemeClr val="tx1"/>
                    </a:solidFill>
                  </a:rPr>
                  <a:t>Web Application</a:t>
                </a:r>
                <a:endParaRPr lang="th-TH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8" name="Straight Arrow Connector 117"/>
            <p:cNvCxnSpPr/>
            <p:nvPr/>
          </p:nvCxnSpPr>
          <p:spPr>
            <a:xfrm>
              <a:off x="5085408" y="3046413"/>
              <a:ext cx="1890884" cy="317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an 122"/>
            <p:cNvSpPr/>
            <p:nvPr/>
          </p:nvSpPr>
          <p:spPr>
            <a:xfrm>
              <a:off x="7009633" y="2514600"/>
              <a:ext cx="1066897" cy="914400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i="0" dirty="0">
                  <a:solidFill>
                    <a:schemeClr val="tx2"/>
                  </a:solidFill>
                </a:rPr>
                <a:t>Upload Accrued / Billing Data to SAP</a:t>
              </a:r>
              <a:endParaRPr lang="th-TH" sz="1100" i="0" dirty="0">
                <a:solidFill>
                  <a:schemeClr val="tx2"/>
                </a:solidFill>
              </a:endParaRPr>
            </a:p>
          </p:txBody>
        </p:sp>
        <p:cxnSp>
          <p:nvCxnSpPr>
            <p:cNvPr id="136" name="Straight Arrow Connector 135"/>
            <p:cNvCxnSpPr>
              <a:stCxn id="123" idx="3"/>
              <a:endCxn id="55" idx="0"/>
            </p:cNvCxnSpPr>
            <p:nvPr/>
          </p:nvCxnSpPr>
          <p:spPr>
            <a:xfrm rot="16200000" flipH="1">
              <a:off x="7277970" y="3694112"/>
              <a:ext cx="533400" cy="317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4572598" y="4191000"/>
              <a:ext cx="2332251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 flipH="1" flipV="1">
              <a:off x="4268592" y="3885406"/>
              <a:ext cx="609600" cy="158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/>
            <p:nvPr/>
          </p:nvCxnSpPr>
          <p:spPr>
            <a:xfrm rot="10800000" flipV="1">
              <a:off x="2359421" y="4192588"/>
              <a:ext cx="1916288" cy="2984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3982022" y="3887788"/>
              <a:ext cx="6096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Flowchart: Document 187"/>
            <p:cNvSpPr/>
            <p:nvPr/>
          </p:nvSpPr>
          <p:spPr bwMode="auto">
            <a:xfrm>
              <a:off x="3978819" y="5029200"/>
              <a:ext cx="914483" cy="61118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i="0" dirty="0">
                  <a:solidFill>
                    <a:srgbClr val="003366"/>
                  </a:solidFill>
                </a:rPr>
                <a:t>Gain/Loss Report</a:t>
              </a:r>
            </a:p>
          </p:txBody>
        </p:sp>
        <p:sp>
          <p:nvSpPr>
            <p:cNvPr id="189" name="Flowchart: Document 188"/>
            <p:cNvSpPr/>
            <p:nvPr/>
          </p:nvSpPr>
          <p:spPr bwMode="auto">
            <a:xfrm>
              <a:off x="2859530" y="5029200"/>
              <a:ext cx="912895" cy="61118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33CC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i="0" dirty="0">
                  <a:solidFill>
                    <a:srgbClr val="003366"/>
                  </a:solidFill>
                </a:rPr>
                <a:t>Cost Saving Report</a:t>
              </a:r>
            </a:p>
          </p:txBody>
        </p:sp>
        <p:cxnSp>
          <p:nvCxnSpPr>
            <p:cNvPr id="201" name="Straight Arrow Connector 200"/>
            <p:cNvCxnSpPr/>
            <p:nvPr/>
          </p:nvCxnSpPr>
          <p:spPr>
            <a:xfrm rot="5400000">
              <a:off x="4201904" y="4799806"/>
              <a:ext cx="457200" cy="158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10800000">
              <a:off x="3318359" y="4583113"/>
              <a:ext cx="1101825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3321534" y="4583113"/>
              <a:ext cx="0" cy="4286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9" name="Straight Arrow Connector 228"/>
          <p:cNvCxnSpPr/>
          <p:nvPr/>
        </p:nvCxnSpPr>
        <p:spPr>
          <a:xfrm>
            <a:off x="2400300" y="3311525"/>
            <a:ext cx="1447800" cy="158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487863" y="2474913"/>
            <a:ext cx="319087" cy="22860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i="0" dirty="0"/>
              <a:t>1</a:t>
            </a:r>
            <a:endParaRPr lang="th-TH" sz="1050" b="1" i="0" dirty="0"/>
          </a:p>
        </p:txBody>
      </p:sp>
      <p:sp>
        <p:nvSpPr>
          <p:cNvPr id="47" name="Oval 46"/>
          <p:cNvSpPr/>
          <p:nvPr/>
        </p:nvSpPr>
        <p:spPr>
          <a:xfrm>
            <a:off x="2949575" y="2997200"/>
            <a:ext cx="319088" cy="227013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i="0" dirty="0"/>
              <a:t>2</a:t>
            </a:r>
            <a:endParaRPr lang="th-TH" sz="1050" b="1" i="0" dirty="0"/>
          </a:p>
        </p:txBody>
      </p:sp>
      <p:sp>
        <p:nvSpPr>
          <p:cNvPr id="48" name="Oval 47"/>
          <p:cNvSpPr/>
          <p:nvPr/>
        </p:nvSpPr>
        <p:spPr>
          <a:xfrm>
            <a:off x="5495925" y="2997200"/>
            <a:ext cx="319088" cy="227013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i="0" dirty="0"/>
              <a:t>3</a:t>
            </a:r>
            <a:endParaRPr lang="th-TH" sz="1050" b="1" i="0" dirty="0"/>
          </a:p>
        </p:txBody>
      </p:sp>
      <p:sp>
        <p:nvSpPr>
          <p:cNvPr id="49" name="Oval 48"/>
          <p:cNvSpPr/>
          <p:nvPr/>
        </p:nvSpPr>
        <p:spPr>
          <a:xfrm>
            <a:off x="7573963" y="3786188"/>
            <a:ext cx="319087" cy="227012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i="0" dirty="0"/>
              <a:t>4</a:t>
            </a:r>
            <a:endParaRPr lang="th-TH" sz="1050" b="1" i="0" dirty="0"/>
          </a:p>
        </p:txBody>
      </p:sp>
      <p:sp>
        <p:nvSpPr>
          <p:cNvPr id="54" name="Oval 53"/>
          <p:cNvSpPr/>
          <p:nvPr/>
        </p:nvSpPr>
        <p:spPr>
          <a:xfrm>
            <a:off x="4851400" y="4138613"/>
            <a:ext cx="319088" cy="227012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i="0" dirty="0"/>
              <a:t>5</a:t>
            </a:r>
            <a:endParaRPr lang="th-TH" sz="1050" b="1" i="0" dirty="0"/>
          </a:p>
        </p:txBody>
      </p:sp>
      <p:sp>
        <p:nvSpPr>
          <p:cNvPr id="56" name="Oval 55"/>
          <p:cNvSpPr/>
          <p:nvPr/>
        </p:nvSpPr>
        <p:spPr>
          <a:xfrm>
            <a:off x="2881313" y="4432300"/>
            <a:ext cx="319087" cy="227013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i="0" dirty="0"/>
              <a:t>6</a:t>
            </a:r>
            <a:endParaRPr lang="th-TH" sz="1050" b="1" i="0" dirty="0"/>
          </a:p>
        </p:txBody>
      </p:sp>
    </p:spTree>
    <p:extLst>
      <p:ext uri="{BB962C8B-B14F-4D97-AF65-F5344CB8AC3E}">
        <p14:creationId xmlns:p14="http://schemas.microsoft.com/office/powerpoint/2010/main" val="10150756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882650" y="0"/>
            <a:ext cx="7042150" cy="762000"/>
          </a:xfrm>
        </p:spPr>
        <p:txBody>
          <a:bodyPr/>
          <a:lstStyle/>
          <a:p>
            <a:pPr eaLnBrk="1" hangingPunct="1"/>
            <a:r>
              <a:rPr lang="en-US" sz="3600" b="1" smtClean="0">
                <a:cs typeface="DilleniaUPC" panose="02020603050405020304" pitchFamily="18" charset="-34"/>
              </a:rPr>
              <a:t>Freight Online Billing Flow</a:t>
            </a:r>
            <a:endParaRPr lang="en-US" sz="3600" b="1" smtClean="0">
              <a:solidFill>
                <a:schemeClr val="bg1"/>
              </a:solidFill>
              <a:cs typeface="DilleniaUPC" panose="02020603050405020304" pitchFamily="18" charset="-34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62104"/>
              </p:ext>
            </p:extLst>
          </p:nvPr>
        </p:nvGraphicFramePr>
        <p:xfrm>
          <a:off x="68240" y="1066800"/>
          <a:ext cx="8991600" cy="5075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10"/>
                <a:gridCol w="4271010"/>
                <a:gridCol w="1277753"/>
                <a:gridCol w="2918327"/>
              </a:tblGrid>
              <a:tr h="24097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Step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Activities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Who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Source/Report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</a:tr>
              <a:tr h="6189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+mj-lt"/>
                        </a:rPr>
                        <a:t>Master Data </a:t>
                      </a:r>
                      <a:r>
                        <a:rPr lang="th-TH" sz="1200" baseline="0" dirty="0" smtClean="0">
                          <a:latin typeface="+mj-lt"/>
                        </a:rPr>
                        <a:t>จัดเก็บฐานข้อมูล </a:t>
                      </a:r>
                      <a:r>
                        <a:rPr lang="en-US" sz="1200" baseline="0" dirty="0" smtClean="0">
                          <a:latin typeface="+mj-lt"/>
                        </a:rPr>
                        <a:t>Forwarder, Quotation </a:t>
                      </a:r>
                      <a:r>
                        <a:rPr lang="th-TH" sz="1200" baseline="0" dirty="0" smtClean="0">
                          <a:latin typeface="+mj-lt"/>
                        </a:rPr>
                        <a:t>ใน </a:t>
                      </a:r>
                      <a:r>
                        <a:rPr lang="en-US" sz="1200" baseline="0" dirty="0" smtClean="0">
                          <a:latin typeface="+mj-lt"/>
                        </a:rPr>
                        <a:t>Web Application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h-TH" sz="1200" baseline="0" dirty="0" smtClean="0">
                          <a:latin typeface="+mj-lt"/>
                        </a:rPr>
                        <a:t>สร้าง </a:t>
                      </a:r>
                      <a:r>
                        <a:rPr lang="en-US" sz="1200" baseline="0" dirty="0" smtClean="0">
                          <a:latin typeface="+mj-lt"/>
                        </a:rPr>
                        <a:t>Template </a:t>
                      </a:r>
                      <a:r>
                        <a:rPr lang="th-TH" sz="1200" baseline="0" dirty="0" smtClean="0">
                          <a:latin typeface="+mj-lt"/>
                        </a:rPr>
                        <a:t>ข้อมูลการวางบิล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MIS/Traffic/</a:t>
                      </a:r>
                    </a:p>
                    <a:p>
                      <a:r>
                        <a:rPr lang="en-US" sz="1200" dirty="0" smtClean="0">
                          <a:latin typeface="+mj-lt"/>
                        </a:rPr>
                        <a:t>Finance</a:t>
                      </a:r>
                    </a:p>
                    <a:p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Forwarder</a:t>
                      </a:r>
                      <a:r>
                        <a:rPr lang="en-US" sz="1200" baseline="0" dirty="0" smtClean="0">
                          <a:latin typeface="+mj-lt"/>
                        </a:rPr>
                        <a:t> Code </a:t>
                      </a:r>
                      <a:r>
                        <a:rPr lang="th-TH" sz="1200" baseline="0" dirty="0" smtClean="0">
                          <a:latin typeface="+mj-lt"/>
                        </a:rPr>
                        <a:t>จาก </a:t>
                      </a:r>
                      <a:r>
                        <a:rPr lang="en-US" sz="1200" baseline="0" dirty="0" smtClean="0">
                          <a:latin typeface="+mj-lt"/>
                        </a:rPr>
                        <a:t>SAP</a:t>
                      </a:r>
                    </a:p>
                    <a:p>
                      <a:r>
                        <a:rPr lang="en-US" sz="1200" dirty="0" smtClean="0">
                          <a:latin typeface="+mj-lt"/>
                        </a:rPr>
                        <a:t>Quotation </a:t>
                      </a:r>
                      <a:r>
                        <a:rPr lang="th-TH" sz="1200" dirty="0" smtClean="0">
                          <a:latin typeface="+mj-lt"/>
                        </a:rPr>
                        <a:t>จาก </a:t>
                      </a:r>
                      <a:r>
                        <a:rPr lang="en-US" sz="1200" dirty="0" smtClean="0">
                          <a:latin typeface="+mj-lt"/>
                        </a:rPr>
                        <a:t>Excel</a:t>
                      </a:r>
                      <a:r>
                        <a:rPr lang="en-US" sz="1200" baseline="0" dirty="0" smtClean="0">
                          <a:latin typeface="+mj-lt"/>
                        </a:rPr>
                        <a:t> template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</a:tr>
              <a:tr h="201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2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- Upload</a:t>
                      </a:r>
                      <a:r>
                        <a:rPr lang="en-US" sz="1200" baseline="0" dirty="0" smtClean="0">
                          <a:latin typeface="+mj-lt"/>
                        </a:rPr>
                        <a:t> </a:t>
                      </a:r>
                      <a:r>
                        <a:rPr lang="en-US" sz="1200" dirty="0" smtClean="0">
                          <a:latin typeface="+mj-lt"/>
                        </a:rPr>
                        <a:t>Job</a:t>
                      </a:r>
                      <a:r>
                        <a:rPr lang="en-US" sz="1200" baseline="0" dirty="0" smtClean="0">
                          <a:latin typeface="+mj-lt"/>
                        </a:rPr>
                        <a:t> number </a:t>
                      </a:r>
                      <a:r>
                        <a:rPr lang="th-TH" sz="1200" baseline="0" dirty="0" smtClean="0">
                          <a:latin typeface="+mj-lt"/>
                        </a:rPr>
                        <a:t>ทุกวันจันทร์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Traffic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Excel</a:t>
                      </a:r>
                      <a:r>
                        <a:rPr lang="en-US" sz="1200" baseline="0" dirty="0" smtClean="0">
                          <a:latin typeface="+mj-lt"/>
                        </a:rPr>
                        <a:t> template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</a:tr>
              <a:tr h="8363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3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+mj-lt"/>
                        </a:rPr>
                        <a:t>Forwarder key in/upload </a:t>
                      </a:r>
                      <a:r>
                        <a:rPr lang="th-TH" sz="1200" baseline="0" dirty="0" smtClean="0">
                          <a:latin typeface="+mj-lt"/>
                        </a:rPr>
                        <a:t>ข้อมูลการวางบิลสำหรับ </a:t>
                      </a:r>
                      <a:r>
                        <a:rPr lang="en-US" sz="1200" baseline="0" dirty="0" smtClean="0">
                          <a:latin typeface="+mj-lt"/>
                        </a:rPr>
                        <a:t>Job no </a:t>
                      </a:r>
                      <a:r>
                        <a:rPr lang="th-TH" sz="1200" baseline="0" dirty="0" smtClean="0">
                          <a:latin typeface="+mj-lt"/>
                        </a:rPr>
                        <a:t>ตามรายละเอียดใน </a:t>
                      </a:r>
                      <a:r>
                        <a:rPr lang="en-US" sz="1200" baseline="0" dirty="0" smtClean="0">
                          <a:latin typeface="+mj-lt"/>
                        </a:rPr>
                        <a:t>Template </a:t>
                      </a:r>
                      <a:r>
                        <a:rPr lang="th-TH" sz="1200" baseline="0" dirty="0" smtClean="0">
                          <a:latin typeface="+mj-lt"/>
                        </a:rPr>
                        <a:t>ที่สร้างไว้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h-TH" sz="1200" baseline="0" dirty="0" smtClean="0">
                          <a:latin typeface="+mj-lt"/>
                        </a:rPr>
                        <a:t>แนบอินวอยซ์วางบิลและเอกสารประกอบการวางบิลในระบบ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Forwarder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Excel</a:t>
                      </a:r>
                      <a:r>
                        <a:rPr lang="en-US" sz="1200" baseline="0" dirty="0" smtClean="0">
                          <a:latin typeface="+mj-lt"/>
                        </a:rPr>
                        <a:t> or manual key in</a:t>
                      </a:r>
                    </a:p>
                  </a:txBody>
                  <a:tcPr marT="45701" marB="45701"/>
                </a:tc>
              </a:tr>
              <a:tr h="6633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4.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-</a:t>
                      </a:r>
                      <a:r>
                        <a:rPr lang="en-US" sz="1200" baseline="0" dirty="0" smtClean="0">
                          <a:latin typeface="+mj-lt"/>
                        </a:rPr>
                        <a:t> </a:t>
                      </a:r>
                      <a:r>
                        <a:rPr lang="en-US" sz="1200" dirty="0" smtClean="0">
                          <a:latin typeface="+mj-lt"/>
                        </a:rPr>
                        <a:t>System verify</a:t>
                      </a:r>
                      <a:r>
                        <a:rPr lang="en-US" sz="1200" baseline="0" dirty="0" smtClean="0">
                          <a:latin typeface="+mj-lt"/>
                        </a:rPr>
                        <a:t> </a:t>
                      </a:r>
                      <a:r>
                        <a:rPr lang="th-TH" sz="1200" baseline="0" dirty="0" smtClean="0">
                          <a:latin typeface="+mj-lt"/>
                        </a:rPr>
                        <a:t>ข้อมูลการวางบิล กับ ราคาตาม </a:t>
                      </a:r>
                      <a:r>
                        <a:rPr lang="en-US" sz="1200" baseline="0" dirty="0" smtClean="0">
                          <a:latin typeface="+mj-lt"/>
                        </a:rPr>
                        <a:t>Quotation </a:t>
                      </a:r>
                      <a:r>
                        <a:rPr lang="th-TH" sz="1200" baseline="0" dirty="0" smtClean="0">
                          <a:latin typeface="+mj-lt"/>
                        </a:rPr>
                        <a:t>ในระบบฐานข้อมูล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h-TH" sz="1200" dirty="0" smtClean="0">
                          <a:latin typeface="+mj-lt"/>
                        </a:rPr>
                        <a:t>ตรวจเช็คข้อมูลการวางบิลกับใบเสร็จรับเงิน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>
                          <a:latin typeface="+mj-lt"/>
                        </a:rPr>
                        <a:t>System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200" dirty="0" smtClean="0">
                        <a:latin typeface="+mj-lt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>
                          <a:latin typeface="+mj-lt"/>
                        </a:rPr>
                        <a:t>Traffic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Print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Accrued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Report at the end of month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Upload in to SAP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</a:tr>
              <a:tr h="8363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5.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th-TH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ถ้าไม่ถูกต้อง แจ้งเป็น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r>
                        <a:rPr lang="th-TH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กลับไปที่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Forwarder</a:t>
                      </a:r>
                      <a:r>
                        <a:rPr lang="th-TH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เพื่อแก้ไขและวางบิลใหม่ภายใต่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 no. </a:t>
                      </a:r>
                      <a:r>
                        <a:rPr lang="th-TH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เดิม</a:t>
                      </a:r>
                      <a:endParaRPr lang="th-TH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 smtClean="0">
                          <a:latin typeface="+mj-lt"/>
                        </a:rPr>
                        <a:t>-</a:t>
                      </a:r>
                      <a:r>
                        <a:rPr lang="en-US" sz="1200" baseline="0" dirty="0" smtClean="0">
                          <a:latin typeface="+mj-lt"/>
                        </a:rPr>
                        <a:t> </a:t>
                      </a:r>
                      <a:r>
                        <a:rPr lang="th-TH" sz="1200" dirty="0" smtClean="0">
                          <a:latin typeface="+mj-lt"/>
                        </a:rPr>
                        <a:t>ถ้าตรวจสอบแล้วถูกต้องส่งให้</a:t>
                      </a:r>
                      <a:r>
                        <a:rPr lang="th-TH" sz="1200" baseline="0" dirty="0" smtClean="0">
                          <a:latin typeface="+mj-lt"/>
                        </a:rPr>
                        <a:t> </a:t>
                      </a:r>
                      <a:r>
                        <a:rPr lang="en-US" sz="1200" baseline="0" dirty="0" smtClean="0">
                          <a:latin typeface="+mj-lt"/>
                        </a:rPr>
                        <a:t>Traffic Manager </a:t>
                      </a:r>
                      <a:r>
                        <a:rPr lang="th-TH" sz="1200" baseline="0" dirty="0" smtClean="0">
                          <a:latin typeface="+mj-lt"/>
                        </a:rPr>
                        <a:t>อนุมัติ</a:t>
                      </a:r>
                      <a:r>
                        <a:rPr lang="en-US" sz="1200" baseline="0" dirty="0" smtClean="0">
                          <a:latin typeface="+mj-lt"/>
                        </a:rPr>
                        <a:t> </a:t>
                      </a:r>
                      <a:r>
                        <a:rPr lang="th-TH" sz="1200" baseline="0" dirty="0" smtClean="0">
                          <a:latin typeface="+mj-lt"/>
                        </a:rPr>
                        <a:t>และส่งต่อไปยัง </a:t>
                      </a:r>
                      <a:r>
                        <a:rPr lang="en-US" sz="1200" baseline="0" dirty="0" smtClean="0">
                          <a:latin typeface="+mj-lt"/>
                        </a:rPr>
                        <a:t>Finance</a:t>
                      </a:r>
                      <a:endParaRPr lang="th-TH" sz="1200" baseline="0" dirty="0" smtClean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>
                          <a:latin typeface="+mj-lt"/>
                        </a:rPr>
                        <a:t>Forwarder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th-TH" sz="1200" dirty="0" smtClean="0">
                        <a:latin typeface="+mj-lt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>
                          <a:latin typeface="+mj-lt"/>
                        </a:rPr>
                        <a:t>Traffic </a:t>
                      </a:r>
                      <a:r>
                        <a:rPr lang="en-US" sz="1200" dirty="0" err="1" smtClean="0">
                          <a:latin typeface="+mj-lt"/>
                        </a:rPr>
                        <a:t>Mgr</a:t>
                      </a:r>
                      <a:endParaRPr lang="en-US" sz="1200" dirty="0" smtClean="0">
                        <a:latin typeface="+mj-lt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>
                          <a:latin typeface="+mj-lt"/>
                        </a:rPr>
                        <a:t>Finance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</a:tr>
              <a:tr h="308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6.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- Finance upload</a:t>
                      </a:r>
                      <a:r>
                        <a:rPr lang="en-US" sz="1200" baseline="0" dirty="0" smtClean="0">
                          <a:latin typeface="+mj-lt"/>
                        </a:rPr>
                        <a:t> </a:t>
                      </a:r>
                      <a:r>
                        <a:rPr lang="th-TH" sz="1200" baseline="0" dirty="0" smtClean="0">
                          <a:latin typeface="+mj-lt"/>
                        </a:rPr>
                        <a:t>ข้อมูลการจ่ายเงินขึ้น </a:t>
                      </a:r>
                      <a:r>
                        <a:rPr lang="en-US" sz="1200" baseline="0" dirty="0" smtClean="0">
                          <a:latin typeface="+mj-lt"/>
                        </a:rPr>
                        <a:t>Web 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Finance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</a:tr>
              <a:tr h="485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7.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 smtClean="0">
                          <a:latin typeface="+mj-lt"/>
                        </a:rPr>
                        <a:t>E-mail alert payment</a:t>
                      </a:r>
                      <a:r>
                        <a:rPr lang="en-US" sz="1200" baseline="0" dirty="0" smtClean="0">
                          <a:latin typeface="+mj-lt"/>
                        </a:rPr>
                        <a:t> amount and due to forwarder.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+mj-lt"/>
                        </a:rPr>
                        <a:t>Forwarder track payment detail from web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System</a:t>
                      </a:r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th-TH" sz="1200" dirty="0">
                        <a:latin typeface="+mj-lt"/>
                      </a:endParaRPr>
                    </a:p>
                  </a:txBody>
                  <a:tcPr marT="45701" marB="457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51783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VI-Theme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SVI</Template>
  <TotalTime>22497</TotalTime>
  <Words>447</Words>
  <Application>Microsoft Office PowerPoint</Application>
  <PresentationFormat>On-screen Show (4:3)</PresentationFormat>
  <Paragraphs>158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DilleniaUPC</vt:lpstr>
      <vt:lpstr>Times New Roman</vt:lpstr>
      <vt:lpstr>Wingdings</vt:lpstr>
      <vt:lpstr>SVI-Theme</vt:lpstr>
      <vt:lpstr>Photo Editor Photo</vt:lpstr>
      <vt:lpstr>PowerPoint Presentation</vt:lpstr>
      <vt:lpstr>PowerPoint Presentation</vt:lpstr>
      <vt:lpstr>PowerPoint Presentation</vt:lpstr>
      <vt:lpstr>Freight Online Billing</vt:lpstr>
      <vt:lpstr>Freight Online Billing Flow</vt:lpstr>
    </vt:vector>
  </TitlesOfParts>
  <Company>SVI PLC.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SVI E-logistics Application</dc:title>
  <dc:creator>mis-panida</dc:creator>
  <cp:lastModifiedBy>Traffic_Saichol</cp:lastModifiedBy>
  <cp:revision>552</cp:revision>
  <dcterms:created xsi:type="dcterms:W3CDTF">2012-11-21T06:07:21Z</dcterms:created>
  <dcterms:modified xsi:type="dcterms:W3CDTF">2016-07-18T02:39:37Z</dcterms:modified>
</cp:coreProperties>
</file>