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95" r:id="rId3"/>
    <p:sldId id="267" r:id="rId4"/>
    <p:sldId id="352" r:id="rId5"/>
    <p:sldId id="393" r:id="rId6"/>
    <p:sldId id="384" r:id="rId7"/>
    <p:sldId id="385" r:id="rId8"/>
    <p:sldId id="386" r:id="rId9"/>
    <p:sldId id="389" r:id="rId10"/>
    <p:sldId id="387" r:id="rId11"/>
    <p:sldId id="390" r:id="rId12"/>
    <p:sldId id="392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56"/>
    <p:restoredTop sz="89989"/>
  </p:normalViewPr>
  <p:slideViewPr>
    <p:cSldViewPr snapToGrid="0" showGuides="1">
      <p:cViewPr varScale="1">
        <p:scale>
          <a:sx n="144" d="100"/>
          <a:sy n="144" d="100"/>
        </p:scale>
        <p:origin x="108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0DEE0-ACC4-494E-B2AA-0D98D5A4A875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7185B-724B-4A4D-9332-480F44413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4860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One of the biggest hurdles for beginners in R is managing files—figuring out where your data is and why your script suddenly can’t find it. </a:t>
            </a:r>
          </a:p>
          <a:p>
            <a:r>
              <a:rPr lang="en-AU" dirty="0"/>
              <a:t>This is where project organization makes a huge difference.</a:t>
            </a:r>
          </a:p>
          <a:p>
            <a:r>
              <a:rPr lang="en-AU" dirty="0"/>
              <a:t>1st, it promotes </a:t>
            </a:r>
            <a:r>
              <a:rPr lang="en-AU" b="1" dirty="0"/>
              <a:t>reproducibility</a:t>
            </a:r>
            <a:r>
              <a:rPr lang="en-AU" dirty="0"/>
              <a:t>. If someone else—or future you—wants to rerun your analysis, </a:t>
            </a:r>
          </a:p>
          <a:p>
            <a:r>
              <a:rPr lang="en-AU" dirty="0"/>
              <a:t>they can do so easily if everything’s structured properly.</a:t>
            </a:r>
          </a:p>
          <a:p>
            <a:endParaRPr lang="en-AU" dirty="0"/>
          </a:p>
          <a:p>
            <a:r>
              <a:rPr lang="en-AU" dirty="0"/>
              <a:t>2nd, it enhances </a:t>
            </a:r>
            <a:r>
              <a:rPr lang="en-AU" b="1" dirty="0"/>
              <a:t>portability</a:t>
            </a:r>
            <a:r>
              <a:rPr lang="en-AU" dirty="0"/>
              <a:t>. You can move your project across computers or share with collaborators without breaking paths or scripts.</a:t>
            </a:r>
          </a:p>
          <a:p>
            <a:endParaRPr lang="en-AU" dirty="0"/>
          </a:p>
          <a:p>
            <a:r>
              <a:rPr lang="en-AU" dirty="0"/>
              <a:t>3rd, it brings </a:t>
            </a:r>
            <a:r>
              <a:rPr lang="en-AU" b="1" dirty="0"/>
              <a:t>clarity</a:t>
            </a:r>
            <a:r>
              <a:rPr lang="en-AU" dirty="0"/>
              <a:t> to your workflow. Having a dedicated folder for data, scripts, and outputs helps you stay on track.</a:t>
            </a:r>
          </a:p>
          <a:p>
            <a:endParaRPr lang="en-AU" dirty="0"/>
          </a:p>
          <a:p>
            <a:r>
              <a:rPr lang="en-AU" dirty="0"/>
              <a:t>And finally, it’s just </a:t>
            </a:r>
            <a:r>
              <a:rPr lang="en-AU" b="1" dirty="0"/>
              <a:t>more efficient</a:t>
            </a:r>
            <a:r>
              <a:rPr lang="en-AU" dirty="0"/>
              <a:t>. You save time and avoid frustration by not constantly fixing file paths or wondering where that CSV went.</a:t>
            </a:r>
          </a:p>
          <a:p>
            <a:r>
              <a:rPr lang="en-AU" dirty="0"/>
              <a:t>The figure here shows a clean directory structure using folders like Data, Scripts, and Outputs. This is what we’re aiming for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67EBE-A343-C04B-AAD2-0419BBD7E7C8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5058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9E369-2FAE-DFB1-5518-877A87A38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C1684A-208D-E4EB-D7D7-38F798C69C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5F3330-AD46-E32B-06E1-878E0E9851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One of the biggest hurdles for beginners in R is managing files—figuring out where your data is and why your script suddenly can’t find it. </a:t>
            </a:r>
          </a:p>
          <a:p>
            <a:r>
              <a:rPr lang="en-AU" dirty="0"/>
              <a:t>This is where project organization makes a huge difference.</a:t>
            </a:r>
          </a:p>
          <a:p>
            <a:r>
              <a:rPr lang="en-AU" dirty="0"/>
              <a:t>1st, it promotes </a:t>
            </a:r>
            <a:r>
              <a:rPr lang="en-AU" b="1" dirty="0"/>
              <a:t>reproducibility</a:t>
            </a:r>
            <a:r>
              <a:rPr lang="en-AU" dirty="0"/>
              <a:t>. If someone else—or future you—wants to rerun your analysis, </a:t>
            </a:r>
          </a:p>
          <a:p>
            <a:r>
              <a:rPr lang="en-AU" dirty="0"/>
              <a:t>they can do so easily if everything’s structured properly.</a:t>
            </a:r>
          </a:p>
          <a:p>
            <a:endParaRPr lang="en-AU" dirty="0"/>
          </a:p>
          <a:p>
            <a:r>
              <a:rPr lang="en-AU" dirty="0"/>
              <a:t>2nd, it enhances </a:t>
            </a:r>
            <a:r>
              <a:rPr lang="en-AU" b="1" dirty="0"/>
              <a:t>portability</a:t>
            </a:r>
            <a:r>
              <a:rPr lang="en-AU" dirty="0"/>
              <a:t>. You can move your project across computers or share with collaborators without breaking paths or scripts.</a:t>
            </a:r>
          </a:p>
          <a:p>
            <a:endParaRPr lang="en-AU" dirty="0"/>
          </a:p>
          <a:p>
            <a:r>
              <a:rPr lang="en-AU" dirty="0"/>
              <a:t>3rd, it brings </a:t>
            </a:r>
            <a:r>
              <a:rPr lang="en-AU" b="1" dirty="0"/>
              <a:t>clarity</a:t>
            </a:r>
            <a:r>
              <a:rPr lang="en-AU" dirty="0"/>
              <a:t> to your workflow. Having a dedicated folder for data, scripts, and outputs helps you stay on track.</a:t>
            </a:r>
          </a:p>
          <a:p>
            <a:endParaRPr lang="en-AU" dirty="0"/>
          </a:p>
          <a:p>
            <a:r>
              <a:rPr lang="en-AU" dirty="0"/>
              <a:t>And finally, it’s just </a:t>
            </a:r>
            <a:r>
              <a:rPr lang="en-AU" b="1" dirty="0"/>
              <a:t>more efficient</a:t>
            </a:r>
            <a:r>
              <a:rPr lang="en-AU" dirty="0"/>
              <a:t>. You save time and avoid frustration by not constantly fixing file paths or wondering where that CSV went.</a:t>
            </a:r>
          </a:p>
          <a:p>
            <a:r>
              <a:rPr lang="en-AU" dirty="0"/>
              <a:t>The figure here shows a clean directory structure using folders like Data, Scripts, and Outputs. This is what we’re aiming for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69C54-A8F2-EA1B-56E1-1C227DE6AB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67EBE-A343-C04B-AAD2-0419BBD7E7C8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2897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Let’s start with the data folder. This is where all your input files go—CSV files, Excel sheets, or even RDS files.</a:t>
            </a:r>
          </a:p>
          <a:p>
            <a:r>
              <a:rPr lang="en-AU" dirty="0"/>
              <a:t>You should separate </a:t>
            </a:r>
            <a:r>
              <a:rPr lang="en-AU" b="1" dirty="0"/>
              <a:t>raw data</a:t>
            </a:r>
            <a:r>
              <a:rPr lang="en-AU" dirty="0"/>
              <a:t> from </a:t>
            </a:r>
            <a:r>
              <a:rPr lang="en-AU" b="1" dirty="0"/>
              <a:t>processed data</a:t>
            </a:r>
            <a:r>
              <a:rPr lang="en-AU" dirty="0"/>
              <a:t>. Why? Because you want a clean record of your starting point.</a:t>
            </a:r>
          </a:p>
          <a:p>
            <a:endParaRPr lang="en-AU" dirty="0"/>
          </a:p>
          <a:p>
            <a:r>
              <a:rPr lang="en-AU" dirty="0"/>
              <a:t>In R, we’ll use relative paths like this: </a:t>
            </a:r>
            <a:r>
              <a:rPr lang="en-AU" dirty="0" err="1"/>
              <a:t>read.csv</a:t>
            </a:r>
            <a:r>
              <a:rPr lang="en-AU" dirty="0"/>
              <a:t>("Data/Raw/</a:t>
            </a:r>
            <a:r>
              <a:rPr lang="en-AU" dirty="0" err="1"/>
              <a:t>dataset.csv</a:t>
            </a:r>
            <a:r>
              <a:rPr lang="en-AU" dirty="0"/>
              <a:t>"). </a:t>
            </a:r>
          </a:p>
          <a:p>
            <a:endParaRPr lang="en-AU" dirty="0"/>
          </a:p>
          <a:p>
            <a:r>
              <a:rPr lang="en-AU" dirty="0"/>
              <a:t>Notice that there’s no full path. This only works if we’re inside an RStudio Project—more on that soon.</a:t>
            </a:r>
          </a:p>
          <a:p>
            <a:endParaRPr lang="en-AU" dirty="0"/>
          </a:p>
          <a:p>
            <a:r>
              <a:rPr lang="en-AU" dirty="0"/>
              <a:t>Think of the data folder as the foundation of your analysis—don’t overwrite or edit files here manually. </a:t>
            </a:r>
          </a:p>
          <a:p>
            <a:r>
              <a:rPr lang="en-AU" dirty="0"/>
              <a:t>Always write scripts to do any cleaning or transformations.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67EBE-A343-C04B-AAD2-0419BBD7E7C8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6196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Next is the Scripts folder. This is where all your code lives: from data cleaning to statistical analysis to visualizations.</a:t>
            </a:r>
          </a:p>
          <a:p>
            <a:endParaRPr lang="en-AU" dirty="0"/>
          </a:p>
          <a:p>
            <a:r>
              <a:rPr lang="en-AU" dirty="0"/>
              <a:t>It's a good habit to name scripts clearly, like 01_data_cleaning.R, 02_analysis.R, and so on. </a:t>
            </a:r>
          </a:p>
          <a:p>
            <a:r>
              <a:rPr lang="en-AU" dirty="0"/>
              <a:t>This helps you and your collaborators follow your logic.</a:t>
            </a:r>
          </a:p>
          <a:p>
            <a:endParaRPr lang="en-AU" dirty="0"/>
          </a:p>
          <a:p>
            <a:r>
              <a:rPr lang="en-AU" dirty="0"/>
              <a:t>When sourcing scripts or loading files, always use relative paths. For example:</a:t>
            </a:r>
            <a:br>
              <a:rPr lang="en-AU" dirty="0"/>
            </a:br>
            <a:r>
              <a:rPr lang="en-AU" dirty="0"/>
              <a:t>source("Scripts/01_data_cleaning.R")</a:t>
            </a:r>
          </a:p>
          <a:p>
            <a:r>
              <a:rPr lang="en-AU" dirty="0"/>
              <a:t>And when you're working in an RStudio Project, R automatically knows to treat your project folder as the root directory. </a:t>
            </a:r>
          </a:p>
          <a:p>
            <a:r>
              <a:rPr lang="en-AU" dirty="0"/>
              <a:t>This means you never need to hard-code full file paths—just stay consistent and organized.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67EBE-A343-C04B-AAD2-0419BBD7E7C8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9184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Outputs include everything you generate from your analysis—figures, tables, and maybe even model summaries.</a:t>
            </a:r>
          </a:p>
          <a:p>
            <a:r>
              <a:rPr lang="en-AU" dirty="0"/>
              <a:t>A good practice is to separate these into subfolders, like Outputs/Figures/ or Outputs/Reports/. </a:t>
            </a:r>
          </a:p>
          <a:p>
            <a:r>
              <a:rPr lang="en-AU" dirty="0"/>
              <a:t>That way, when you're writing papers or giving talks, everything you need is easy to find.</a:t>
            </a:r>
          </a:p>
          <a:p>
            <a:endParaRPr lang="en-AU" dirty="0"/>
          </a:p>
          <a:p>
            <a:r>
              <a:rPr lang="en-AU" dirty="0"/>
              <a:t>Here’s an example:</a:t>
            </a:r>
            <a:br>
              <a:rPr lang="en-AU" dirty="0"/>
            </a:br>
            <a:r>
              <a:rPr lang="en-AU" dirty="0" err="1"/>
              <a:t>ggsave</a:t>
            </a:r>
            <a:r>
              <a:rPr lang="en-AU" dirty="0"/>
              <a:t>("Outputs/Figures/</a:t>
            </a:r>
            <a:r>
              <a:rPr lang="en-AU" dirty="0" err="1"/>
              <a:t>plot.png</a:t>
            </a:r>
            <a:r>
              <a:rPr lang="en-AU" dirty="0"/>
              <a:t>")</a:t>
            </a:r>
          </a:p>
          <a:p>
            <a:endParaRPr lang="en-AU" dirty="0"/>
          </a:p>
          <a:p>
            <a:r>
              <a:rPr lang="en-AU" dirty="0"/>
              <a:t>You should always generate outputs </a:t>
            </a:r>
            <a:r>
              <a:rPr lang="en-AU" b="1" dirty="0"/>
              <a:t>through scripts</a:t>
            </a:r>
            <a:r>
              <a:rPr lang="en-AU" dirty="0"/>
              <a:t>, </a:t>
            </a:r>
          </a:p>
          <a:p>
            <a:r>
              <a:rPr lang="en-AU" dirty="0"/>
              <a:t>so they can be reproduced by anyone running the code. </a:t>
            </a:r>
          </a:p>
          <a:p>
            <a:r>
              <a:rPr lang="en-AU" dirty="0"/>
              <a:t>Never copy/paste files manually into this folder.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67EBE-A343-C04B-AAD2-0419BBD7E7C8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9225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4AB1E-6937-9233-CD49-00DE1B789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FED01C-2743-14C7-8C3F-5EAF67D24A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B057C9-9CCD-7C32-4D57-B9A0ABA04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Now for the glue that holds it all together—the RStudio Project file, or .</a:t>
            </a:r>
            <a:r>
              <a:rPr lang="en-AU" dirty="0" err="1"/>
              <a:t>Rproj</a:t>
            </a:r>
            <a:r>
              <a:rPr lang="en-AU" dirty="0"/>
              <a:t>. </a:t>
            </a:r>
          </a:p>
          <a:p>
            <a:r>
              <a:rPr lang="en-AU" dirty="0"/>
              <a:t>This tiny file sets the working directory to your project root automatically.</a:t>
            </a:r>
          </a:p>
          <a:p>
            <a:endParaRPr lang="en-AU" dirty="0"/>
          </a:p>
          <a:p>
            <a:r>
              <a:rPr lang="en-AU" dirty="0"/>
              <a:t>That means when you write </a:t>
            </a:r>
            <a:r>
              <a:rPr lang="en-AU" dirty="0" err="1"/>
              <a:t>read.csv</a:t>
            </a:r>
            <a:r>
              <a:rPr lang="en-AU" dirty="0"/>
              <a:t>("Data/Raw/</a:t>
            </a:r>
            <a:r>
              <a:rPr lang="en-AU" dirty="0" err="1"/>
              <a:t>dataset.csv</a:t>
            </a:r>
            <a:r>
              <a:rPr lang="en-AU" dirty="0"/>
              <a:t>"), </a:t>
            </a:r>
          </a:p>
          <a:p>
            <a:r>
              <a:rPr lang="en-AU" dirty="0"/>
              <a:t>it’ll work no matter where your project is located, </a:t>
            </a:r>
          </a:p>
          <a:p>
            <a:r>
              <a:rPr lang="en-AU" dirty="0"/>
              <a:t>because it’s relative to the .</a:t>
            </a:r>
            <a:r>
              <a:rPr lang="en-AU" dirty="0" err="1"/>
              <a:t>Rproj</a:t>
            </a:r>
            <a:r>
              <a:rPr lang="en-AU" dirty="0"/>
              <a:t> file.</a:t>
            </a:r>
          </a:p>
          <a:p>
            <a:endParaRPr lang="en-AU" dirty="0"/>
          </a:p>
          <a:p>
            <a:r>
              <a:rPr lang="en-AU" dirty="0"/>
              <a:t>This makes your code </a:t>
            </a:r>
            <a:r>
              <a:rPr lang="en-AU" b="1" dirty="0"/>
              <a:t>portable</a:t>
            </a:r>
            <a:r>
              <a:rPr lang="en-AU" dirty="0"/>
              <a:t> and removes the guesswork about where R is looking for files.</a:t>
            </a:r>
          </a:p>
          <a:p>
            <a:endParaRPr lang="en-AU" dirty="0"/>
          </a:p>
          <a:p>
            <a:r>
              <a:rPr lang="en-AU" dirty="0"/>
              <a:t>When you open the .</a:t>
            </a:r>
            <a:r>
              <a:rPr lang="en-AU" dirty="0" err="1"/>
              <a:t>Rproj</a:t>
            </a:r>
            <a:r>
              <a:rPr lang="en-AU" dirty="0"/>
              <a:t>, RStudio knows where to start. This is crucial for collaboration and for preventing those dreaded ‘file not found’ errors.</a:t>
            </a:r>
          </a:p>
          <a:p>
            <a:r>
              <a:rPr lang="en-AU" dirty="0"/>
              <a:t>Bottom line: Always start your projects with File &gt; New Project in RStudio. </a:t>
            </a:r>
          </a:p>
          <a:p>
            <a:r>
              <a:rPr lang="en-AU" dirty="0"/>
              <a:t>Then use that .</a:t>
            </a:r>
            <a:r>
              <a:rPr lang="en-AU" dirty="0" err="1"/>
              <a:t>Rproj</a:t>
            </a:r>
            <a:r>
              <a:rPr lang="en-AU" dirty="0"/>
              <a:t> file every time.”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6D2B1-24E2-6B74-5834-0BC50A5A2B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67EBE-A343-C04B-AAD2-0419BBD7E7C8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8054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7185B-724B-4A4D-9332-480F4441395B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0698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7185B-724B-4A4D-9332-480F4441395B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361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C6BD-0970-3A4F-8034-2A387D6CB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5564E-E942-BF03-DF2D-C1697C92A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1D9FD-29E5-4BE9-F9A8-65FA3D7A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B1D14-1D67-F203-09B8-4E4A5AB8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E8E18-EF01-37AD-B34E-66832FFC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1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DB98-2D5A-7DD4-8762-042D1424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40C14-8EE8-78D3-5E43-4AE089A8B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DDDBD-5C6E-64C9-65F7-62712308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DE156-5285-3B12-7F9E-6DAE1F3EE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4CC5D-43C1-744D-489D-2BCDD51E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89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5D9F9-132B-87B0-A0C0-99C775B0B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40414-166F-E9F3-0ADF-2988E38EE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D305D-AC14-A530-FA9F-A5150A7A4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10DCB-5AB3-FC99-8C6E-26142A60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0F551-59C5-6929-2D52-4041BFF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648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6BDE-882B-FEE3-56D5-771D2907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38304-00CB-B260-9DD2-A2B7EEF9A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3EA5-25E1-2E66-6CC4-2F814A39F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58C84-476F-1813-394D-DB69B1E64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A5824-3307-CDC2-24D5-240F29957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020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BF35-976E-5F25-B6E1-71DB8ED3A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97261-FFF9-0452-F7B2-B35972A9E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FBBA5-EE35-307E-D636-63E9034D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BB33B-CE26-BCA9-F201-6D35A4E2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94C88-ADB8-C46C-B7DA-C379C682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417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77A3F-6874-98A6-859D-8D58E106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7221C-60FC-75F5-F38C-039416190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EADFE-5D59-D045-97AA-4E264CB90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50FD3-7DF4-FE57-1CB2-756148EE9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4ABDF-EA74-6AF4-A704-F0003768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6F0B2-EEFE-D4FF-58D5-82C83E7B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175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E05E-9C3D-54EC-96AA-DEA486F8E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0A5F1-EF19-6A28-CC7F-3CDC48699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BFE6C-AB7C-5E30-E75B-C6738852B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EB2FB-52C1-59F6-5DD1-D49B12DFE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24CDB-14FC-9253-9617-8BA0DA8F7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350097-F597-DEB5-115F-4C43BEAA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EEDA3-759D-92B4-4097-CEEDF10A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59C07-87B1-3838-872C-D1041950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875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C4D0-F11A-2148-8561-19373DCF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BD7FF-A070-6F25-9779-E2154ABBA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22AF5-F732-AA6C-4134-AC26A13C2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00D7A-3797-1D34-2ADC-AC3D8DC3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471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FB621-D21A-AE11-7BC1-AED28126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9B3271-0B5D-2819-E15E-01A6FE91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A86B8-3271-E8FA-8058-C2964F19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304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D40E-16AB-1439-449B-67C686E7B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4A7BF-E726-E49A-29DC-6029DC4C9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B68B5-F3DF-26F3-060B-45FA36EA0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AA9FF-92D5-57D9-31D2-AEE0F211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4E455-69E8-A5A6-B49F-2376988A1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25187-26C7-AA6E-6664-01CCC9E9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699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E8DF-283E-6966-6DEA-3EC3C5BF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9948B-6748-9C34-BC5B-5E24E96E2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B9F14-FCFA-3E7E-5C4A-35B421C57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E55EA-306E-EBB8-8EA3-A384B7F9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4E4F4-9212-AA2F-E496-088CEEA4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CE76F-C77D-DA4C-0D67-696DBBD8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949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FD4747-4FAB-77B7-7B69-36B20079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39765-7841-739F-420B-7E98213DE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7EAC0-4670-9284-9136-0C052D752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B82B32-26EB-9840-B5EC-F8C086CC962D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7BF2F-0DC6-20F6-927C-A3F1A56EA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5DCF6-5BD9-F24A-7F49-1850C93F4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40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03D0-7E3E-B8F9-1F02-30B9A0632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Workshop 1: Semester projects &amp; R projects in R 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2F00C-E41C-7DEB-1EB3-F428437F75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u="sng" dirty="0"/>
              <a:t>BIOL90041</a:t>
            </a:r>
          </a:p>
          <a:p>
            <a:r>
              <a:rPr lang="en-US" sz="2400" dirty="0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3655402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A2F0-D2F0-8104-FAD3-3D5B0636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Stop and Code (3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D0ACE-2745-8657-0E71-F40AC3BB9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40522" cy="4351338"/>
          </a:xfrm>
        </p:spPr>
        <p:txBody>
          <a:bodyPr/>
          <a:lstStyle/>
          <a:p>
            <a:r>
              <a:rPr lang="en-AU" dirty="0"/>
              <a:t>Create a project </a:t>
            </a:r>
            <a:r>
              <a:rPr lang="en-AU" b="1" dirty="0"/>
              <a:t>ON YOUR DESKTOP </a:t>
            </a:r>
            <a:r>
              <a:rPr lang="en-AU" dirty="0"/>
              <a:t>using the following structure</a:t>
            </a:r>
          </a:p>
          <a:p>
            <a:pPr lvl="1"/>
            <a:r>
              <a:rPr lang="en-AU" dirty="0"/>
              <a:t>Add in your lecture script </a:t>
            </a:r>
          </a:p>
          <a:p>
            <a:pPr lvl="1"/>
            <a:r>
              <a:rPr lang="en-AU" dirty="0"/>
              <a:t>Add in your group project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A4204-1146-686E-2A10-B82515E19BC3}"/>
              </a:ext>
            </a:extLst>
          </p:cNvPr>
          <p:cNvSpPr txBox="1"/>
          <p:nvPr/>
        </p:nvSpPr>
        <p:spPr>
          <a:xfrm>
            <a:off x="8023722" y="1176750"/>
            <a:ext cx="4168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i="0" dirty="0" err="1">
                <a:solidFill>
                  <a:srgbClr val="2D2D2D"/>
                </a:solidFill>
                <a:effectLst/>
                <a:latin typeface="Lato Extended"/>
              </a:rPr>
              <a:t>Data_Science_for</a:t>
            </a:r>
            <a:r>
              <a:rPr lang="en-AU" sz="2400" b="1" dirty="0" err="1">
                <a:solidFill>
                  <a:srgbClr val="2D2D2D"/>
                </a:solidFill>
                <a:latin typeface="Lato Extended"/>
              </a:rPr>
              <a:t>_</a:t>
            </a:r>
            <a:r>
              <a:rPr lang="en-AU" sz="2400" b="1" i="0" dirty="0" err="1">
                <a:solidFill>
                  <a:srgbClr val="2D2D2D"/>
                </a:solidFill>
                <a:effectLst/>
                <a:latin typeface="Lato Extended"/>
              </a:rPr>
              <a:t>Biologists</a:t>
            </a:r>
            <a:endParaRPr lang="en-AU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899CC-FF50-8EC2-224B-F0772C0C64EF}"/>
              </a:ext>
            </a:extLst>
          </p:cNvPr>
          <p:cNvSpPr txBox="1"/>
          <p:nvPr/>
        </p:nvSpPr>
        <p:spPr>
          <a:xfrm>
            <a:off x="9278295" y="2538045"/>
            <a:ext cx="7922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ED4DD-06C6-086B-ECB2-74C6EF2D8806}"/>
              </a:ext>
            </a:extLst>
          </p:cNvPr>
          <p:cNvSpPr txBox="1"/>
          <p:nvPr/>
        </p:nvSpPr>
        <p:spPr>
          <a:xfrm>
            <a:off x="9336102" y="4731798"/>
            <a:ext cx="1087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/>
              <a:t>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7B80D9-DFC7-DF4A-43CB-6DD95A1497EB}"/>
              </a:ext>
            </a:extLst>
          </p:cNvPr>
          <p:cNvSpPr txBox="1"/>
          <p:nvPr/>
        </p:nvSpPr>
        <p:spPr>
          <a:xfrm>
            <a:off x="9492552" y="3779364"/>
            <a:ext cx="2307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 err="1"/>
              <a:t>Lecture_script.R</a:t>
            </a:r>
            <a:endParaRPr lang="en-AU" sz="22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99B879-1541-FAF1-FCCD-F7E81A0E9BE7}"/>
              </a:ext>
            </a:extLst>
          </p:cNvPr>
          <p:cNvCxnSpPr>
            <a:cxnSpLocks/>
          </p:cNvCxnSpPr>
          <p:nvPr/>
        </p:nvCxnSpPr>
        <p:spPr>
          <a:xfrm>
            <a:off x="7807290" y="1513286"/>
            <a:ext cx="0" cy="4514652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Open folder with solid fill">
            <a:extLst>
              <a:ext uri="{FF2B5EF4-FFF2-40B4-BE49-F238E27FC236}">
                <a16:creationId xmlns:a16="http://schemas.microsoft.com/office/drawing/2014/main" id="{156D7EC7-F234-0F53-C70B-C25CC3FA8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4201" y="898863"/>
            <a:ext cx="914400" cy="9144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7041C0-E312-498B-ED95-FC0C39A70845}"/>
              </a:ext>
            </a:extLst>
          </p:cNvPr>
          <p:cNvCxnSpPr>
            <a:cxnSpLocks/>
          </p:cNvCxnSpPr>
          <p:nvPr/>
        </p:nvCxnSpPr>
        <p:spPr>
          <a:xfrm flipH="1">
            <a:off x="7755386" y="4952931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87960A-8060-9850-295A-996F40A96B77}"/>
              </a:ext>
            </a:extLst>
          </p:cNvPr>
          <p:cNvCxnSpPr>
            <a:cxnSpLocks/>
          </p:cNvCxnSpPr>
          <p:nvPr/>
        </p:nvCxnSpPr>
        <p:spPr>
          <a:xfrm flipH="1">
            <a:off x="7782019" y="3964068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595D47-0C86-67AB-F3C9-596C54C81E93}"/>
              </a:ext>
            </a:extLst>
          </p:cNvPr>
          <p:cNvCxnSpPr>
            <a:cxnSpLocks/>
          </p:cNvCxnSpPr>
          <p:nvPr/>
        </p:nvCxnSpPr>
        <p:spPr>
          <a:xfrm flipH="1">
            <a:off x="7755386" y="2689904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D18E89-3A9A-C5B4-34B1-E94991E54048}"/>
              </a:ext>
            </a:extLst>
          </p:cNvPr>
          <p:cNvCxnSpPr>
            <a:cxnSpLocks/>
          </p:cNvCxnSpPr>
          <p:nvPr/>
        </p:nvCxnSpPr>
        <p:spPr>
          <a:xfrm flipH="1">
            <a:off x="7755386" y="1999239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6" descr="RStudio SVG and transparent PNG icons | TechIcons">
            <a:extLst>
              <a:ext uri="{FF2B5EF4-FFF2-40B4-BE49-F238E27FC236}">
                <a16:creationId xmlns:a16="http://schemas.microsoft.com/office/drawing/2014/main" id="{0DC6AB45-B3D7-A2F5-1D68-0CD20D901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950" y="1657363"/>
            <a:ext cx="684063" cy="68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DA44BD-8368-AF2E-F375-86E804B445EE}"/>
              </a:ext>
            </a:extLst>
          </p:cNvPr>
          <p:cNvCxnSpPr>
            <a:cxnSpLocks/>
          </p:cNvCxnSpPr>
          <p:nvPr/>
        </p:nvCxnSpPr>
        <p:spPr>
          <a:xfrm>
            <a:off x="9075868" y="5056261"/>
            <a:ext cx="0" cy="212836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0667A0-0D39-C043-3641-719588DF9A91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9023821" y="5300184"/>
            <a:ext cx="581224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E1F865C-96AE-E7A9-45D8-44EB15CEB026}"/>
              </a:ext>
            </a:extLst>
          </p:cNvPr>
          <p:cNvGrpSpPr/>
          <p:nvPr/>
        </p:nvGrpSpPr>
        <p:grpSpPr>
          <a:xfrm>
            <a:off x="9605045" y="5042106"/>
            <a:ext cx="1173424" cy="516155"/>
            <a:chOff x="9302141" y="5470887"/>
            <a:chExt cx="1173424" cy="51615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F6824B7-4A10-B972-54A0-0F4A0C6C5B96}"/>
                </a:ext>
              </a:extLst>
            </p:cNvPr>
            <p:cNvSpPr txBox="1"/>
            <p:nvPr/>
          </p:nvSpPr>
          <p:spPr>
            <a:xfrm>
              <a:off x="9749404" y="5544298"/>
              <a:ext cx="726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Plots</a:t>
              </a:r>
            </a:p>
          </p:txBody>
        </p:sp>
        <p:pic>
          <p:nvPicPr>
            <p:cNvPr id="31" name="Graphic 30" descr="Open folder with solid fill">
              <a:extLst>
                <a:ext uri="{FF2B5EF4-FFF2-40B4-BE49-F238E27FC236}">
                  <a16:creationId xmlns:a16="http://schemas.microsoft.com/office/drawing/2014/main" id="{27F99A80-8FE6-FD57-AF91-CFBDFEC2F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02141" y="5470887"/>
              <a:ext cx="516155" cy="516155"/>
            </a:xfrm>
            <a:prstGeom prst="rect">
              <a:avLst/>
            </a:prstGeom>
          </p:spPr>
        </p:pic>
      </p:grpSp>
      <p:pic>
        <p:nvPicPr>
          <p:cNvPr id="35" name="Graphic 34" descr="Open folder with solid fill">
            <a:extLst>
              <a:ext uri="{FF2B5EF4-FFF2-40B4-BE49-F238E27FC236}">
                <a16:creationId xmlns:a16="http://schemas.microsoft.com/office/drawing/2014/main" id="{45BDA4FC-EBA3-B22B-4402-D4188A13A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67073" y="4601132"/>
            <a:ext cx="687003" cy="68700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704C889-9884-7361-DB35-E745B3119C29}"/>
              </a:ext>
            </a:extLst>
          </p:cNvPr>
          <p:cNvSpPr txBox="1"/>
          <p:nvPr/>
        </p:nvSpPr>
        <p:spPr>
          <a:xfrm>
            <a:off x="7469484" y="252170"/>
            <a:ext cx="42584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000" b="1" dirty="0"/>
              <a:t>A basic R project set up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ECE688-3CEC-3AE2-D1B4-B5D0F73C6702}"/>
              </a:ext>
            </a:extLst>
          </p:cNvPr>
          <p:cNvSpPr txBox="1"/>
          <p:nvPr/>
        </p:nvSpPr>
        <p:spPr>
          <a:xfrm>
            <a:off x="9289449" y="1652420"/>
            <a:ext cx="26776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i="0" dirty="0" err="1">
                <a:solidFill>
                  <a:srgbClr val="2D2D2D"/>
                </a:solidFill>
                <a:effectLst/>
                <a:latin typeface="Lato Extended"/>
              </a:rPr>
              <a:t>Data_Science_for</a:t>
            </a:r>
            <a:r>
              <a:rPr lang="en-AU" sz="2200" b="1" dirty="0" err="1">
                <a:solidFill>
                  <a:srgbClr val="2D2D2D"/>
                </a:solidFill>
                <a:latin typeface="Lato Extended"/>
              </a:rPr>
              <a:t>_</a:t>
            </a:r>
            <a:r>
              <a:rPr lang="en-AU" sz="2200" b="1" i="0" dirty="0" err="1">
                <a:solidFill>
                  <a:srgbClr val="2D2D2D"/>
                </a:solidFill>
                <a:effectLst/>
                <a:latin typeface="Lato Extended"/>
              </a:rPr>
              <a:t>Biologists.</a:t>
            </a:r>
            <a:r>
              <a:rPr lang="en-AU" sz="2200" b="1" dirty="0" err="1"/>
              <a:t>Rproj</a:t>
            </a:r>
            <a:endParaRPr lang="en-AU" sz="2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8CBCE6-0664-2F64-EAB2-252B54301417}"/>
              </a:ext>
            </a:extLst>
          </p:cNvPr>
          <p:cNvSpPr txBox="1"/>
          <p:nvPr/>
        </p:nvSpPr>
        <p:spPr>
          <a:xfrm>
            <a:off x="9338377" y="5757658"/>
            <a:ext cx="17917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 err="1"/>
              <a:t>Powerpoints</a:t>
            </a:r>
            <a:endParaRPr lang="en-AU" sz="2200" b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ED3B6C7-20CC-E1C6-66B5-813BD9132579}"/>
              </a:ext>
            </a:extLst>
          </p:cNvPr>
          <p:cNvCxnSpPr>
            <a:cxnSpLocks/>
          </p:cNvCxnSpPr>
          <p:nvPr/>
        </p:nvCxnSpPr>
        <p:spPr>
          <a:xfrm flipH="1">
            <a:off x="7757661" y="5978791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Graphic 44" descr="Open folder with solid fill">
            <a:extLst>
              <a:ext uri="{FF2B5EF4-FFF2-40B4-BE49-F238E27FC236}">
                <a16:creationId xmlns:a16="http://schemas.microsoft.com/office/drawing/2014/main" id="{DB4B9CEB-8D48-DFEB-034F-EBFEF8619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69348" y="5626992"/>
            <a:ext cx="687003" cy="687003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E68032-FBE2-1282-BBB0-02326DB601A5}"/>
              </a:ext>
            </a:extLst>
          </p:cNvPr>
          <p:cNvCxnSpPr>
            <a:cxnSpLocks/>
          </p:cNvCxnSpPr>
          <p:nvPr/>
        </p:nvCxnSpPr>
        <p:spPr>
          <a:xfrm flipH="1">
            <a:off x="8973651" y="3194878"/>
            <a:ext cx="777498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63A87D0-CB7B-8001-A940-75229B73B514}"/>
              </a:ext>
            </a:extLst>
          </p:cNvPr>
          <p:cNvCxnSpPr>
            <a:cxnSpLocks/>
          </p:cNvCxnSpPr>
          <p:nvPr/>
        </p:nvCxnSpPr>
        <p:spPr>
          <a:xfrm>
            <a:off x="9019417" y="2944949"/>
            <a:ext cx="0" cy="289858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Graphic 47" descr="Open folder with solid fill">
            <a:extLst>
              <a:ext uri="{FF2B5EF4-FFF2-40B4-BE49-F238E27FC236}">
                <a16:creationId xmlns:a16="http://schemas.microsoft.com/office/drawing/2014/main" id="{63E8781D-9739-049D-ABCF-EB463F1D2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09266" y="2407379"/>
            <a:ext cx="687003" cy="687003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C2126639-A843-3A72-FB4A-46FB8E908502}"/>
              </a:ext>
            </a:extLst>
          </p:cNvPr>
          <p:cNvGrpSpPr/>
          <p:nvPr/>
        </p:nvGrpSpPr>
        <p:grpSpPr>
          <a:xfrm>
            <a:off x="9686423" y="2912845"/>
            <a:ext cx="1957420" cy="516155"/>
            <a:chOff x="9302141" y="5470887"/>
            <a:chExt cx="1957420" cy="51615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B19824-B40D-DE97-8191-EFB587356DF7}"/>
                </a:ext>
              </a:extLst>
            </p:cNvPr>
            <p:cNvSpPr txBox="1"/>
            <p:nvPr/>
          </p:nvSpPr>
          <p:spPr>
            <a:xfrm>
              <a:off x="9749404" y="5544298"/>
              <a:ext cx="1510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 err="1"/>
                <a:t>Project_data</a:t>
              </a:r>
              <a:endParaRPr lang="en-AU" b="1" dirty="0"/>
            </a:p>
          </p:txBody>
        </p:sp>
        <p:pic>
          <p:nvPicPr>
            <p:cNvPr id="52" name="Graphic 51" descr="Open folder with solid fill">
              <a:extLst>
                <a:ext uri="{FF2B5EF4-FFF2-40B4-BE49-F238E27FC236}">
                  <a16:creationId xmlns:a16="http://schemas.microsoft.com/office/drawing/2014/main" id="{18644626-EE5B-F76B-9E4D-8F4C07E50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02141" y="5470887"/>
              <a:ext cx="516155" cy="516155"/>
            </a:xfrm>
            <a:prstGeom prst="rect">
              <a:avLst/>
            </a:prstGeom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4A6DE8E-54CE-1CAC-DFB5-3BCD0DD050AB}"/>
              </a:ext>
            </a:extLst>
          </p:cNvPr>
          <p:cNvSpPr txBox="1"/>
          <p:nvPr/>
        </p:nvSpPr>
        <p:spPr>
          <a:xfrm>
            <a:off x="10176499" y="3275111"/>
            <a:ext cx="1128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data1.csv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D0838D-29FC-0DFF-ACED-405832AC5322}"/>
              </a:ext>
            </a:extLst>
          </p:cNvPr>
          <p:cNvSpPr txBox="1"/>
          <p:nvPr/>
        </p:nvSpPr>
        <p:spPr>
          <a:xfrm>
            <a:off x="10181117" y="3538347"/>
            <a:ext cx="1128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data2.csv</a:t>
            </a:r>
          </a:p>
        </p:txBody>
      </p:sp>
      <p:pic>
        <p:nvPicPr>
          <p:cNvPr id="56" name="Graphic 55" descr="Document outline">
            <a:extLst>
              <a:ext uri="{FF2B5EF4-FFF2-40B4-BE49-F238E27FC236}">
                <a16:creationId xmlns:a16="http://schemas.microsoft.com/office/drawing/2014/main" id="{338A09B9-251D-C4BC-64BA-5F94EC0848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1112" y="3309386"/>
            <a:ext cx="234615" cy="234615"/>
          </a:xfrm>
          <a:prstGeom prst="rect">
            <a:avLst/>
          </a:prstGeom>
        </p:spPr>
      </p:pic>
      <p:pic>
        <p:nvPicPr>
          <p:cNvPr id="57" name="Graphic 56" descr="Document outline">
            <a:extLst>
              <a:ext uri="{FF2B5EF4-FFF2-40B4-BE49-F238E27FC236}">
                <a16:creationId xmlns:a16="http://schemas.microsoft.com/office/drawing/2014/main" id="{D0645610-582A-5B4A-5CD1-8141D70DBC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5732" y="3563382"/>
            <a:ext cx="234615" cy="234615"/>
          </a:xfrm>
          <a:prstGeom prst="rect">
            <a:avLst/>
          </a:prstGeom>
        </p:spPr>
      </p:pic>
      <p:pic>
        <p:nvPicPr>
          <p:cNvPr id="15" name="Picture 6" descr="RStudio SVG and transparent PNG icons | TechIcons">
            <a:extLst>
              <a:ext uri="{FF2B5EF4-FFF2-40B4-BE49-F238E27FC236}">
                <a16:creationId xmlns:a16="http://schemas.microsoft.com/office/drawing/2014/main" id="{DEA101CC-D852-E546-1666-8650E57CC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493" y="3647441"/>
            <a:ext cx="684063" cy="68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17E9965-F1C2-92CE-5172-F74CB8D7C0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441" y="3606559"/>
            <a:ext cx="5839519" cy="328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9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80F3B938-EB1A-859E-99FA-AE2386037301}"/>
              </a:ext>
            </a:extLst>
          </p:cNvPr>
          <p:cNvSpPr txBox="1"/>
          <p:nvPr/>
        </p:nvSpPr>
        <p:spPr>
          <a:xfrm>
            <a:off x="342073" y="604021"/>
            <a:ext cx="11141297" cy="4504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95"/>
              </a:lnSpc>
            </a:pPr>
            <a:r>
              <a:rPr lang="en-US" sz="10700" dirty="0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Data manipulation practice with </a:t>
            </a:r>
            <a:r>
              <a:rPr lang="en-US" sz="10700" b="1" dirty="0" err="1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dplyr</a:t>
            </a:r>
            <a:endParaRPr lang="en-US" sz="10700" b="1" dirty="0">
              <a:solidFill>
                <a:srgbClr val="000000"/>
              </a:solidFill>
              <a:latin typeface="Helvetica World Bold"/>
              <a:ea typeface="Helvetica World Bold"/>
              <a:cs typeface="Helvetica World Bold"/>
              <a:sym typeface="Helvetica World Bold"/>
            </a:endParaRPr>
          </a:p>
        </p:txBody>
      </p:sp>
    </p:spTree>
    <p:extLst>
      <p:ext uri="{BB962C8B-B14F-4D97-AF65-F5344CB8AC3E}">
        <p14:creationId xmlns:p14="http://schemas.microsoft.com/office/powerpoint/2010/main" val="156076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891E45-532C-3C49-C2FC-93F3AACA6637}"/>
              </a:ext>
            </a:extLst>
          </p:cNvPr>
          <p:cNvSpPr txBox="1"/>
          <p:nvPr/>
        </p:nvSpPr>
        <p:spPr>
          <a:xfrm>
            <a:off x="480291" y="1314382"/>
            <a:ext cx="11563928" cy="53197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14400" indent="-914400" algn="l">
              <a:lnSpc>
                <a:spcPts val="8500"/>
              </a:lnSpc>
              <a:buFont typeface="+mj-lt"/>
              <a:buAutoNum type="arabicPeriod"/>
            </a:pPr>
            <a:r>
              <a:rPr lang="en-US" sz="4000" dirty="0" err="1">
                <a:solidFill>
                  <a:srgbClr val="000000"/>
                </a:solidFill>
                <a:latin typeface="+mj-lt"/>
                <a:ea typeface="Helvetica World"/>
                <a:cs typeface="Helvetica World"/>
                <a:sym typeface="Helvetica World"/>
              </a:rPr>
              <a:t>msleep</a:t>
            </a:r>
            <a:r>
              <a:rPr lang="en-US" sz="4000" dirty="0">
                <a:solidFill>
                  <a:srgbClr val="000000"/>
                </a:solidFill>
                <a:latin typeface="+mj-lt"/>
                <a:ea typeface="Helvetica World"/>
                <a:cs typeface="Helvetica World"/>
                <a:sym typeface="Helvetica World"/>
              </a:rPr>
              <a:t> data</a:t>
            </a:r>
          </a:p>
          <a:p>
            <a:pPr marL="914400" indent="-914400" algn="l">
              <a:lnSpc>
                <a:spcPts val="8500"/>
              </a:lnSpc>
              <a:buFont typeface="+mj-lt"/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+mj-lt"/>
                <a:ea typeface="Helvetica World"/>
                <a:cs typeface="Helvetica World"/>
                <a:sym typeface="Helvetica World"/>
              </a:rPr>
              <a:t>One table verbs &amp; grouped summaries </a:t>
            </a:r>
          </a:p>
          <a:p>
            <a:pPr marL="914400" indent="-914400" algn="l">
              <a:lnSpc>
                <a:spcPts val="8500"/>
              </a:lnSpc>
              <a:buFont typeface="+mj-lt"/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+mj-lt"/>
                <a:ea typeface="Helvetica World"/>
                <a:cs typeface="Helvetica World"/>
                <a:sym typeface="Helvetica World"/>
              </a:rPr>
              <a:t>Data pipelines </a:t>
            </a:r>
          </a:p>
          <a:p>
            <a:pPr marL="914400" indent="-914400" algn="l">
              <a:lnSpc>
                <a:spcPts val="8500"/>
              </a:lnSpc>
              <a:buFont typeface="+mj-lt"/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+mj-lt"/>
                <a:ea typeface="Helvetica World"/>
                <a:cs typeface="Helvetica World"/>
                <a:sym typeface="Helvetica World"/>
              </a:rPr>
              <a:t>Grouped mutate/ﬁlter &amp; window functions</a:t>
            </a:r>
          </a:p>
          <a:p>
            <a:pPr marL="914400" indent="-914400" algn="l">
              <a:lnSpc>
                <a:spcPts val="8500"/>
              </a:lnSpc>
              <a:buFont typeface="+mj-lt"/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+mj-lt"/>
                <a:ea typeface="Helvetica World"/>
                <a:cs typeface="Helvetica World"/>
                <a:sym typeface="Helvetica World"/>
              </a:rPr>
              <a:t>Apply to your group data 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4E98541-17DF-920B-6662-F94409DBB27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Today’s 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2784696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82231" y="0"/>
            <a:ext cx="9143998" cy="6858000"/>
          </a:xfrm>
          <a:custGeom>
            <a:avLst/>
            <a:gdLst/>
            <a:ahLst/>
            <a:cxnLst/>
            <a:rect l="l" t="t" r="r" b="b"/>
            <a:pathLst>
              <a:path w="13004797" h="9753600">
                <a:moveTo>
                  <a:pt x="0" y="0"/>
                </a:moveTo>
                <a:lnTo>
                  <a:pt x="13004797" y="0"/>
                </a:lnTo>
                <a:lnTo>
                  <a:pt x="13004797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AU" sz="1266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568648" y="6796674"/>
            <a:ext cx="8893969" cy="13501"/>
            <a:chOff x="0" y="0"/>
            <a:chExt cx="12649200" cy="1920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649200" cy="19177"/>
            </a:xfrm>
            <a:custGeom>
              <a:avLst/>
              <a:gdLst/>
              <a:ahLst/>
              <a:cxnLst/>
              <a:rect l="l" t="t" r="r" b="b"/>
              <a:pathLst>
                <a:path w="12649200" h="19177">
                  <a:moveTo>
                    <a:pt x="0" y="0"/>
                  </a:moveTo>
                  <a:lnTo>
                    <a:pt x="0" y="19177"/>
                  </a:lnTo>
                  <a:lnTo>
                    <a:pt x="12649200" y="19177"/>
                  </a:lnTo>
                  <a:lnTo>
                    <a:pt x="12649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AU" sz="1266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786457" y="438678"/>
            <a:ext cx="3740115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89"/>
              </a:lnSpc>
            </a:pPr>
            <a:r>
              <a:rPr lang="en-US" sz="4008" b="1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The bad news: </a:t>
            </a:r>
            <a:r>
              <a:rPr lang="en-US" sz="4008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It’s going to be frustrating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40098" y="6322815"/>
            <a:ext cx="60771" cy="280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01"/>
              </a:lnSpc>
            </a:pPr>
            <a:r>
              <a:rPr lang="en-US" sz="1687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40940" y="6500846"/>
            <a:ext cx="1275963" cy="290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62"/>
              </a:lnSpc>
            </a:pPr>
            <a:r>
              <a:rPr lang="en-US" sz="1687" dirty="0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© Allie Brosh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8465" y="0"/>
            <a:ext cx="9143998" cy="6858000"/>
          </a:xfrm>
          <a:custGeom>
            <a:avLst/>
            <a:gdLst/>
            <a:ahLst/>
            <a:cxnLst/>
            <a:rect l="l" t="t" r="r" b="b"/>
            <a:pathLst>
              <a:path w="13004797" h="9753600">
                <a:moveTo>
                  <a:pt x="0" y="0"/>
                </a:moveTo>
                <a:lnTo>
                  <a:pt x="13004797" y="0"/>
                </a:lnTo>
                <a:lnTo>
                  <a:pt x="13004797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AU" sz="1266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542047" y="6796674"/>
            <a:ext cx="8679656" cy="13501"/>
            <a:chOff x="0" y="0"/>
            <a:chExt cx="12344400" cy="1920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344400" cy="19177"/>
            </a:xfrm>
            <a:custGeom>
              <a:avLst/>
              <a:gdLst/>
              <a:ahLst/>
              <a:cxnLst/>
              <a:rect l="l" t="t" r="r" b="b"/>
              <a:pathLst>
                <a:path w="12344400" h="19177">
                  <a:moveTo>
                    <a:pt x="0" y="0"/>
                  </a:moveTo>
                  <a:lnTo>
                    <a:pt x="12344400" y="0"/>
                  </a:lnTo>
                  <a:lnTo>
                    <a:pt x="12344400" y="19177"/>
                  </a:lnTo>
                  <a:lnTo>
                    <a:pt x="0" y="191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AU" sz="1266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46889" y="2894344"/>
            <a:ext cx="4076539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1"/>
              </a:lnSpc>
            </a:pPr>
            <a:r>
              <a:rPr lang="en-US" sz="4008" b="1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The good news: </a:t>
            </a:r>
            <a:r>
              <a:rPr lang="en-US" sz="4008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Frustration is </a:t>
            </a:r>
            <a:r>
              <a:rPr lang="en-US" sz="4008" b="1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typical</a:t>
            </a:r>
            <a:r>
              <a:rPr lang="en-US" sz="4008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and temporary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40098" y="6322815"/>
            <a:ext cx="60771" cy="280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01"/>
              </a:lnSpc>
            </a:pPr>
            <a:r>
              <a:rPr lang="en-US" sz="1687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68649" y="6316118"/>
            <a:ext cx="1275963" cy="290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62"/>
              </a:lnSpc>
            </a:pPr>
            <a:r>
              <a:rPr lang="en-US" sz="1687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© Allie Brosh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B502-24F1-2C81-33A5-78894C51C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Todays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E9F8F-8DC4-2D5C-C08D-A08E1EAF9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Assign group projects (10 min)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What is an R project and set up (15 min)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Practice data components of data cleaning in R using </a:t>
            </a:r>
            <a:r>
              <a:rPr lang="en-AU" dirty="0" err="1"/>
              <a:t>msleep</a:t>
            </a:r>
            <a:r>
              <a:rPr lang="en-AU" dirty="0"/>
              <a:t> data and your project data (1hr)</a:t>
            </a:r>
          </a:p>
          <a:p>
            <a:pPr lvl="1"/>
            <a:r>
              <a:rPr lang="en-AU" dirty="0"/>
              <a:t>one table verbs and group summaries</a:t>
            </a:r>
          </a:p>
          <a:p>
            <a:pPr lvl="1"/>
            <a:r>
              <a:rPr lang="en-AU" dirty="0"/>
              <a:t>using pipes</a:t>
            </a:r>
          </a:p>
          <a:p>
            <a:pPr lvl="1"/>
            <a:r>
              <a:rPr lang="en-AU" dirty="0"/>
              <a:t>grouping, mutating, and filtering</a:t>
            </a:r>
          </a:p>
          <a:p>
            <a:pPr marL="457200" lvl="1" indent="0">
              <a:buNone/>
            </a:pPr>
            <a:endParaRPr lang="en-AU" dirty="0"/>
          </a:p>
          <a:p>
            <a:r>
              <a:rPr lang="en-AU"/>
              <a:t>Quiz (30 min)</a:t>
            </a:r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6297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DB3C-634C-E3CA-58C2-158103BF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Semester Group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507D7-72A8-E91A-929E-0952ADF7B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688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TextBox 1043">
            <a:extLst>
              <a:ext uri="{FF2B5EF4-FFF2-40B4-BE49-F238E27FC236}">
                <a16:creationId xmlns:a16="http://schemas.microsoft.com/office/drawing/2014/main" id="{88A6783C-0B9A-F703-8B25-026768011BD7}"/>
              </a:ext>
            </a:extLst>
          </p:cNvPr>
          <p:cNvSpPr txBox="1"/>
          <p:nvPr/>
        </p:nvSpPr>
        <p:spPr>
          <a:xfrm>
            <a:off x="8449849" y="945931"/>
            <a:ext cx="29933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600" b="1" dirty="0"/>
              <a:t>Your Project Name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0B9101F5-8A75-C332-7BE1-2A43F93581A4}"/>
              </a:ext>
            </a:extLst>
          </p:cNvPr>
          <p:cNvSpPr txBox="1"/>
          <p:nvPr/>
        </p:nvSpPr>
        <p:spPr>
          <a:xfrm>
            <a:off x="9384826" y="2422635"/>
            <a:ext cx="7922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Data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B04705D6-6E2D-24CF-7C57-B63F20B591CD}"/>
              </a:ext>
            </a:extLst>
          </p:cNvPr>
          <p:cNvSpPr txBox="1"/>
          <p:nvPr/>
        </p:nvSpPr>
        <p:spPr>
          <a:xfrm>
            <a:off x="9400592" y="3237186"/>
            <a:ext cx="954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Script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C84B326D-7F4A-0724-C9D8-476D6BBFF00B}"/>
              </a:ext>
            </a:extLst>
          </p:cNvPr>
          <p:cNvSpPr txBox="1"/>
          <p:nvPr/>
        </p:nvSpPr>
        <p:spPr>
          <a:xfrm>
            <a:off x="9442633" y="3997602"/>
            <a:ext cx="1087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Output</a:t>
            </a:r>
          </a:p>
        </p:txBody>
      </p: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9B826961-8FE1-DC37-7CF8-461C49C2122A}"/>
              </a:ext>
            </a:extLst>
          </p:cNvPr>
          <p:cNvCxnSpPr>
            <a:cxnSpLocks/>
          </p:cNvCxnSpPr>
          <p:nvPr/>
        </p:nvCxnSpPr>
        <p:spPr>
          <a:xfrm>
            <a:off x="7913821" y="1397876"/>
            <a:ext cx="0" cy="2881161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0" name="Graphic 1049" descr="Open folder with solid fill">
            <a:extLst>
              <a:ext uri="{FF2B5EF4-FFF2-40B4-BE49-F238E27FC236}">
                <a16:creationId xmlns:a16="http://schemas.microsoft.com/office/drawing/2014/main" id="{31DE8D0D-CB7B-DEE5-F914-5DB954A18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88153" y="701566"/>
            <a:ext cx="914400" cy="914400"/>
          </a:xfrm>
          <a:prstGeom prst="rect">
            <a:avLst/>
          </a:prstGeom>
        </p:spPr>
      </p:pic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B1E42C8F-90C9-CA32-EAE2-B11678FC5B68}"/>
              </a:ext>
            </a:extLst>
          </p:cNvPr>
          <p:cNvCxnSpPr>
            <a:cxnSpLocks/>
          </p:cNvCxnSpPr>
          <p:nvPr/>
        </p:nvCxnSpPr>
        <p:spPr>
          <a:xfrm flipH="1">
            <a:off x="7861917" y="4218735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65B8B1D6-DF30-5777-A325-F192CD48DCF4}"/>
              </a:ext>
            </a:extLst>
          </p:cNvPr>
          <p:cNvCxnSpPr>
            <a:cxnSpLocks/>
          </p:cNvCxnSpPr>
          <p:nvPr/>
        </p:nvCxnSpPr>
        <p:spPr>
          <a:xfrm flipH="1">
            <a:off x="7861917" y="3413652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2ED465DE-4D38-0BE8-BD08-E096E4895A55}"/>
              </a:ext>
            </a:extLst>
          </p:cNvPr>
          <p:cNvCxnSpPr>
            <a:cxnSpLocks/>
          </p:cNvCxnSpPr>
          <p:nvPr/>
        </p:nvCxnSpPr>
        <p:spPr>
          <a:xfrm flipH="1">
            <a:off x="7861917" y="2574494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500CA41F-53CF-E6D1-498D-5D33C64C52BD}"/>
              </a:ext>
            </a:extLst>
          </p:cNvPr>
          <p:cNvCxnSpPr>
            <a:cxnSpLocks/>
          </p:cNvCxnSpPr>
          <p:nvPr/>
        </p:nvCxnSpPr>
        <p:spPr>
          <a:xfrm flipH="1">
            <a:off x="7861917" y="1883829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5" name="Graphic 1054" descr="Open folder with solid fill">
            <a:extLst>
              <a:ext uri="{FF2B5EF4-FFF2-40B4-BE49-F238E27FC236}">
                <a16:creationId xmlns:a16="http://schemas.microsoft.com/office/drawing/2014/main" id="{46DF97A9-5A8A-5E61-39F2-3469CCDF1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15797" y="2291969"/>
            <a:ext cx="687003" cy="687003"/>
          </a:xfrm>
          <a:prstGeom prst="rect">
            <a:avLst/>
          </a:prstGeom>
        </p:spPr>
      </p:pic>
      <p:pic>
        <p:nvPicPr>
          <p:cNvPr id="1056" name="Picture 6" descr="RStudio SVG and transparent PNG icons | TechIcons">
            <a:extLst>
              <a:ext uri="{FF2B5EF4-FFF2-40B4-BE49-F238E27FC236}">
                <a16:creationId xmlns:a16="http://schemas.microsoft.com/office/drawing/2014/main" id="{52D8F3C3-9E17-217B-41E8-941A7E0AA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481" y="1541953"/>
            <a:ext cx="684063" cy="68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Graphic 1074" descr="Open folder with solid fill">
            <a:extLst>
              <a:ext uri="{FF2B5EF4-FFF2-40B4-BE49-F238E27FC236}">
                <a16:creationId xmlns:a16="http://schemas.microsoft.com/office/drawing/2014/main" id="{8C04569B-4B33-8A20-56DA-ED5B9E845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73604" y="3866936"/>
            <a:ext cx="687003" cy="687003"/>
          </a:xfrm>
          <a:prstGeom prst="rect">
            <a:avLst/>
          </a:prstGeom>
        </p:spPr>
      </p:pic>
      <p:pic>
        <p:nvPicPr>
          <p:cNvPr id="1076" name="Graphic 1075" descr="Open folder with solid fill">
            <a:extLst>
              <a:ext uri="{FF2B5EF4-FFF2-40B4-BE49-F238E27FC236}">
                <a16:creationId xmlns:a16="http://schemas.microsoft.com/office/drawing/2014/main" id="{EEA9E22F-5AEE-D80F-F11D-2362196D3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31563" y="3106520"/>
            <a:ext cx="687003" cy="687003"/>
          </a:xfrm>
          <a:prstGeom prst="rect">
            <a:avLst/>
          </a:prstGeom>
        </p:spPr>
      </p:pic>
      <p:sp>
        <p:nvSpPr>
          <p:cNvPr id="1077" name="TextBox 1076">
            <a:extLst>
              <a:ext uri="{FF2B5EF4-FFF2-40B4-BE49-F238E27FC236}">
                <a16:creationId xmlns:a16="http://schemas.microsoft.com/office/drawing/2014/main" id="{1EA639D2-9527-668B-D313-10C3EE19205B}"/>
              </a:ext>
            </a:extLst>
          </p:cNvPr>
          <p:cNvSpPr txBox="1"/>
          <p:nvPr/>
        </p:nvSpPr>
        <p:spPr>
          <a:xfrm>
            <a:off x="7469484" y="252170"/>
            <a:ext cx="42584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000" b="1" dirty="0"/>
              <a:t>A basic R project set up</a:t>
            </a: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023B66D5-F8C5-2DFB-89F2-CE6625ABC685}"/>
              </a:ext>
            </a:extLst>
          </p:cNvPr>
          <p:cNvSpPr txBox="1"/>
          <p:nvPr/>
        </p:nvSpPr>
        <p:spPr>
          <a:xfrm>
            <a:off x="9387101" y="1687930"/>
            <a:ext cx="28575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.</a:t>
            </a:r>
            <a:r>
              <a:rPr lang="en-AU" sz="2200" b="1" dirty="0" err="1"/>
              <a:t>Rproj</a:t>
            </a:r>
            <a:r>
              <a:rPr lang="en-AU" sz="2200" b="1" dirty="0"/>
              <a:t> (R Project File)</a:t>
            </a:r>
          </a:p>
        </p:txBody>
      </p:sp>
      <p:sp>
        <p:nvSpPr>
          <p:cNvPr id="1081" name="Title 1">
            <a:extLst>
              <a:ext uri="{FF2B5EF4-FFF2-40B4-BE49-F238E27FC236}">
                <a16:creationId xmlns:a16="http://schemas.microsoft.com/office/drawing/2014/main" id="{056F0444-F6C9-E9E0-3E1C-87EAE185D37C}"/>
              </a:ext>
            </a:extLst>
          </p:cNvPr>
          <p:cNvSpPr txBox="1">
            <a:spLocks/>
          </p:cNvSpPr>
          <p:nvPr/>
        </p:nvSpPr>
        <p:spPr>
          <a:xfrm>
            <a:off x="0" y="2832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Getting organised : Root Folder</a:t>
            </a:r>
          </a:p>
        </p:txBody>
      </p:sp>
    </p:spTree>
    <p:extLst>
      <p:ext uri="{BB962C8B-B14F-4D97-AF65-F5344CB8AC3E}">
        <p14:creationId xmlns:p14="http://schemas.microsoft.com/office/powerpoint/2010/main" val="1320845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1CC70-AE05-3F54-482B-684ABB069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D41FF9-872D-6273-893C-30A0858ACEBF}"/>
              </a:ext>
            </a:extLst>
          </p:cNvPr>
          <p:cNvSpPr txBox="1"/>
          <p:nvPr/>
        </p:nvSpPr>
        <p:spPr>
          <a:xfrm>
            <a:off x="164592" y="2066544"/>
            <a:ext cx="60807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b="1" dirty="0"/>
              <a:t>Reproducibility</a:t>
            </a:r>
            <a:r>
              <a:rPr lang="en-AU" sz="2000" dirty="0"/>
              <a:t>: Ensures analyses can be reliably repeated and verified.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b="1" dirty="0"/>
              <a:t>Portability</a:t>
            </a:r>
            <a:r>
              <a:rPr lang="en-AU" sz="2000" dirty="0"/>
              <a:t>: Facilitates seamless collaboration and transition across different 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b="1" dirty="0"/>
              <a:t>Clarity</a:t>
            </a:r>
            <a:r>
              <a:rPr lang="en-AU" sz="2000" dirty="0"/>
              <a:t>: Maintains a clean separation between raw data, scripts, and outputs.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b="1" dirty="0"/>
              <a:t>Efficiency</a:t>
            </a:r>
            <a:r>
              <a:rPr lang="en-AU" sz="2000" dirty="0"/>
              <a:t>: Simplifies navigation and reduces errors in file handling.</a:t>
            </a:r>
          </a:p>
          <a:p>
            <a:endParaRPr lang="en-AU" sz="2000" dirty="0"/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3E7F2E8E-53E1-9160-4EF9-9756903FD4E8}"/>
              </a:ext>
            </a:extLst>
          </p:cNvPr>
          <p:cNvSpPr txBox="1"/>
          <p:nvPr/>
        </p:nvSpPr>
        <p:spPr>
          <a:xfrm>
            <a:off x="8449849" y="945931"/>
            <a:ext cx="29933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600" b="1" dirty="0"/>
              <a:t>Your Project Name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EF1DD67F-1351-1C90-564E-8C4453B92D85}"/>
              </a:ext>
            </a:extLst>
          </p:cNvPr>
          <p:cNvSpPr txBox="1"/>
          <p:nvPr/>
        </p:nvSpPr>
        <p:spPr>
          <a:xfrm>
            <a:off x="9384826" y="2422635"/>
            <a:ext cx="7922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Data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9634E38D-0D65-A23D-B10D-A9D396FBF038}"/>
              </a:ext>
            </a:extLst>
          </p:cNvPr>
          <p:cNvSpPr txBox="1"/>
          <p:nvPr/>
        </p:nvSpPr>
        <p:spPr>
          <a:xfrm>
            <a:off x="9400592" y="3237186"/>
            <a:ext cx="954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Script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EF1B262A-923F-4222-54EA-F4BE45F891FF}"/>
              </a:ext>
            </a:extLst>
          </p:cNvPr>
          <p:cNvSpPr txBox="1"/>
          <p:nvPr/>
        </p:nvSpPr>
        <p:spPr>
          <a:xfrm>
            <a:off x="9442633" y="5160579"/>
            <a:ext cx="1087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Output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25B77777-2C3D-469D-E58E-E6A3851DE478}"/>
              </a:ext>
            </a:extLst>
          </p:cNvPr>
          <p:cNvSpPr txBox="1"/>
          <p:nvPr/>
        </p:nvSpPr>
        <p:spPr>
          <a:xfrm>
            <a:off x="10189309" y="4563384"/>
            <a:ext cx="12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Analysis B</a:t>
            </a:r>
          </a:p>
        </p:txBody>
      </p: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9837184C-3C9A-C4A9-1826-F4FBD890178B}"/>
              </a:ext>
            </a:extLst>
          </p:cNvPr>
          <p:cNvCxnSpPr>
            <a:cxnSpLocks/>
          </p:cNvCxnSpPr>
          <p:nvPr/>
        </p:nvCxnSpPr>
        <p:spPr>
          <a:xfrm>
            <a:off x="7913821" y="1397876"/>
            <a:ext cx="0" cy="4035972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0" name="Graphic 1049" descr="Open folder with solid fill">
            <a:extLst>
              <a:ext uri="{FF2B5EF4-FFF2-40B4-BE49-F238E27FC236}">
                <a16:creationId xmlns:a16="http://schemas.microsoft.com/office/drawing/2014/main" id="{1C20C327-982C-9408-A965-6E3022B60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88153" y="701566"/>
            <a:ext cx="914400" cy="914400"/>
          </a:xfrm>
          <a:prstGeom prst="rect">
            <a:avLst/>
          </a:prstGeom>
        </p:spPr>
      </p:pic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9954319A-6F51-C3B9-CEBC-D16A403E06AD}"/>
              </a:ext>
            </a:extLst>
          </p:cNvPr>
          <p:cNvCxnSpPr>
            <a:cxnSpLocks/>
          </p:cNvCxnSpPr>
          <p:nvPr/>
        </p:nvCxnSpPr>
        <p:spPr>
          <a:xfrm flipH="1">
            <a:off x="7861917" y="5381712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FF07AA45-3CD2-83F0-C695-CAD7046C895D}"/>
              </a:ext>
            </a:extLst>
          </p:cNvPr>
          <p:cNvCxnSpPr>
            <a:cxnSpLocks/>
          </p:cNvCxnSpPr>
          <p:nvPr/>
        </p:nvCxnSpPr>
        <p:spPr>
          <a:xfrm flipH="1">
            <a:off x="7861917" y="3413652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D1EFD27F-DD19-F83A-87EB-642FBA5C0D47}"/>
              </a:ext>
            </a:extLst>
          </p:cNvPr>
          <p:cNvCxnSpPr>
            <a:cxnSpLocks/>
          </p:cNvCxnSpPr>
          <p:nvPr/>
        </p:nvCxnSpPr>
        <p:spPr>
          <a:xfrm flipH="1">
            <a:off x="7861917" y="2574494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A6E688B4-6B38-0330-1DFB-440B8BCFF872}"/>
              </a:ext>
            </a:extLst>
          </p:cNvPr>
          <p:cNvCxnSpPr>
            <a:cxnSpLocks/>
          </p:cNvCxnSpPr>
          <p:nvPr/>
        </p:nvCxnSpPr>
        <p:spPr>
          <a:xfrm flipH="1">
            <a:off x="7861917" y="1883829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5" name="Graphic 1054" descr="Open folder with solid fill">
            <a:extLst>
              <a:ext uri="{FF2B5EF4-FFF2-40B4-BE49-F238E27FC236}">
                <a16:creationId xmlns:a16="http://schemas.microsoft.com/office/drawing/2014/main" id="{746274AA-A264-B6A7-7546-76D2BA9B0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15797" y="2291969"/>
            <a:ext cx="687003" cy="687003"/>
          </a:xfrm>
          <a:prstGeom prst="rect">
            <a:avLst/>
          </a:prstGeom>
        </p:spPr>
      </p:pic>
      <p:pic>
        <p:nvPicPr>
          <p:cNvPr id="1056" name="Picture 6" descr="RStudio SVG and transparent PNG icons | TechIcons">
            <a:extLst>
              <a:ext uri="{FF2B5EF4-FFF2-40B4-BE49-F238E27FC236}">
                <a16:creationId xmlns:a16="http://schemas.microsoft.com/office/drawing/2014/main" id="{FDE61E1F-CFFF-B117-A0C7-221D3B03E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481" y="1541953"/>
            <a:ext cx="684063" cy="68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F520BF3F-9653-B883-B981-C4D108679A1E}"/>
              </a:ext>
            </a:extLst>
          </p:cNvPr>
          <p:cNvCxnSpPr>
            <a:cxnSpLocks/>
          </p:cNvCxnSpPr>
          <p:nvPr/>
        </p:nvCxnSpPr>
        <p:spPr>
          <a:xfrm flipH="1">
            <a:off x="9096458" y="4732020"/>
            <a:ext cx="777498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8" name="Picture 6" descr="RStudio SVG and transparent PNG icons | TechIcons">
            <a:extLst>
              <a:ext uri="{FF2B5EF4-FFF2-40B4-BE49-F238E27FC236}">
                <a16:creationId xmlns:a16="http://schemas.microsoft.com/office/drawing/2014/main" id="{57D10CB0-C461-84F2-1F9B-F2B4E0BB8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782" y="4549730"/>
            <a:ext cx="386135" cy="38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9" name="TextBox 1058">
            <a:extLst>
              <a:ext uri="{FF2B5EF4-FFF2-40B4-BE49-F238E27FC236}">
                <a16:creationId xmlns:a16="http://schemas.microsoft.com/office/drawing/2014/main" id="{1858F76F-53B2-8725-1A5D-E87C899C7090}"/>
              </a:ext>
            </a:extLst>
          </p:cNvPr>
          <p:cNvSpPr txBox="1"/>
          <p:nvPr/>
        </p:nvSpPr>
        <p:spPr>
          <a:xfrm>
            <a:off x="10157779" y="3638475"/>
            <a:ext cx="123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Functions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DC90BC68-40B4-1524-009F-86B11D33B85C}"/>
              </a:ext>
            </a:extLst>
          </p:cNvPr>
          <p:cNvSpPr txBox="1"/>
          <p:nvPr/>
        </p:nvSpPr>
        <p:spPr>
          <a:xfrm>
            <a:off x="10184054" y="4100930"/>
            <a:ext cx="12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Analysis A</a:t>
            </a:r>
          </a:p>
        </p:txBody>
      </p:sp>
      <p:cxnSp>
        <p:nvCxnSpPr>
          <p:cNvPr id="1061" name="Straight Connector 1060">
            <a:extLst>
              <a:ext uri="{FF2B5EF4-FFF2-40B4-BE49-F238E27FC236}">
                <a16:creationId xmlns:a16="http://schemas.microsoft.com/office/drawing/2014/main" id="{F6954609-272F-13AC-CA0C-7A4BD532A549}"/>
              </a:ext>
            </a:extLst>
          </p:cNvPr>
          <p:cNvCxnSpPr>
            <a:cxnSpLocks/>
          </p:cNvCxnSpPr>
          <p:nvPr/>
        </p:nvCxnSpPr>
        <p:spPr>
          <a:xfrm>
            <a:off x="9151102" y="3627049"/>
            <a:ext cx="0" cy="1130931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2DAEB4C2-2300-530E-3277-3F5A57BBAB0F}"/>
              </a:ext>
            </a:extLst>
          </p:cNvPr>
          <p:cNvCxnSpPr>
            <a:cxnSpLocks/>
          </p:cNvCxnSpPr>
          <p:nvPr/>
        </p:nvCxnSpPr>
        <p:spPr>
          <a:xfrm flipH="1">
            <a:off x="9096458" y="4281409"/>
            <a:ext cx="777498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B00283ED-453E-7EA1-9CB0-8ABB110BFF88}"/>
              </a:ext>
            </a:extLst>
          </p:cNvPr>
          <p:cNvCxnSpPr>
            <a:cxnSpLocks/>
            <a:stCxn id="1064" idx="1"/>
          </p:cNvCxnSpPr>
          <p:nvPr/>
        </p:nvCxnSpPr>
        <p:spPr>
          <a:xfrm flipH="1" flipV="1">
            <a:off x="9096458" y="3820914"/>
            <a:ext cx="684000" cy="2228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64" name="Graphic 1063" descr="Open folder with solid fill">
            <a:extLst>
              <a:ext uri="{FF2B5EF4-FFF2-40B4-BE49-F238E27FC236}">
                <a16:creationId xmlns:a16="http://schemas.microsoft.com/office/drawing/2014/main" id="{943F4F3B-1A68-E45A-D472-20C1D7284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10516" y="3565064"/>
            <a:ext cx="516155" cy="516155"/>
          </a:xfrm>
          <a:prstGeom prst="rect">
            <a:avLst/>
          </a:prstGeom>
        </p:spPr>
      </p:pic>
      <p:pic>
        <p:nvPicPr>
          <p:cNvPr id="1065" name="Picture 6" descr="RStudio SVG and transparent PNG icons | TechIcons">
            <a:extLst>
              <a:ext uri="{FF2B5EF4-FFF2-40B4-BE49-F238E27FC236}">
                <a16:creationId xmlns:a16="http://schemas.microsoft.com/office/drawing/2014/main" id="{A8307E7D-D22F-1F13-F75D-8E6271F4A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017" y="4082022"/>
            <a:ext cx="386135" cy="38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CC7C7564-AE56-7C86-6FAB-53D087F5F0F9}"/>
              </a:ext>
            </a:extLst>
          </p:cNvPr>
          <p:cNvCxnSpPr>
            <a:cxnSpLocks/>
          </p:cNvCxnSpPr>
          <p:nvPr/>
        </p:nvCxnSpPr>
        <p:spPr>
          <a:xfrm>
            <a:off x="9146224" y="5532872"/>
            <a:ext cx="0" cy="707611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67A3F37D-2036-D2FF-9ACD-4D45EDEF63AD}"/>
              </a:ext>
            </a:extLst>
          </p:cNvPr>
          <p:cNvCxnSpPr>
            <a:cxnSpLocks/>
          </p:cNvCxnSpPr>
          <p:nvPr/>
        </p:nvCxnSpPr>
        <p:spPr>
          <a:xfrm flipH="1">
            <a:off x="9097518" y="6187232"/>
            <a:ext cx="648000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7BCAA07A-020E-39F1-AA39-CD1FC95D8F8F}"/>
              </a:ext>
            </a:extLst>
          </p:cNvPr>
          <p:cNvCxnSpPr>
            <a:cxnSpLocks/>
            <a:stCxn id="1071" idx="1"/>
          </p:cNvCxnSpPr>
          <p:nvPr/>
        </p:nvCxnSpPr>
        <p:spPr>
          <a:xfrm flipH="1" flipV="1">
            <a:off x="9097518" y="5726737"/>
            <a:ext cx="648000" cy="2228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5ACC73F1-AB6D-E114-D8AF-DAF6747D3988}"/>
              </a:ext>
            </a:extLst>
          </p:cNvPr>
          <p:cNvGrpSpPr/>
          <p:nvPr/>
        </p:nvGrpSpPr>
        <p:grpSpPr>
          <a:xfrm>
            <a:off x="9711576" y="5470887"/>
            <a:ext cx="1308653" cy="516155"/>
            <a:chOff x="9302141" y="5470887"/>
            <a:chExt cx="1308653" cy="516155"/>
          </a:xfrm>
        </p:grpSpPr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6CEC8EE9-03D1-572D-D9DF-8C6C4AE24D08}"/>
                </a:ext>
              </a:extLst>
            </p:cNvPr>
            <p:cNvSpPr txBox="1"/>
            <p:nvPr/>
          </p:nvSpPr>
          <p:spPr>
            <a:xfrm>
              <a:off x="9749404" y="5544298"/>
              <a:ext cx="861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Tables</a:t>
              </a:r>
            </a:p>
          </p:txBody>
        </p:sp>
        <p:pic>
          <p:nvPicPr>
            <p:cNvPr id="1071" name="Graphic 1070" descr="Open folder with solid fill">
              <a:extLst>
                <a:ext uri="{FF2B5EF4-FFF2-40B4-BE49-F238E27FC236}">
                  <a16:creationId xmlns:a16="http://schemas.microsoft.com/office/drawing/2014/main" id="{37EBFA0B-5304-F29F-D9EC-65CB7021A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02141" y="5470887"/>
              <a:ext cx="516155" cy="516155"/>
            </a:xfrm>
            <a:prstGeom prst="rect">
              <a:avLst/>
            </a:prstGeom>
          </p:spPr>
        </p:pic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B5560D96-B4D7-7E85-F0AD-3BF65ABAE346}"/>
              </a:ext>
            </a:extLst>
          </p:cNvPr>
          <p:cNvGrpSpPr/>
          <p:nvPr/>
        </p:nvGrpSpPr>
        <p:grpSpPr>
          <a:xfrm>
            <a:off x="9711576" y="5932047"/>
            <a:ext cx="1173424" cy="516155"/>
            <a:chOff x="9418915" y="5890481"/>
            <a:chExt cx="1173424" cy="516155"/>
          </a:xfrm>
        </p:grpSpPr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8D85ABA0-E976-758B-3AC0-53C2801FA5C3}"/>
                </a:ext>
              </a:extLst>
            </p:cNvPr>
            <p:cNvSpPr txBox="1"/>
            <p:nvPr/>
          </p:nvSpPr>
          <p:spPr>
            <a:xfrm>
              <a:off x="9866178" y="5963892"/>
              <a:ext cx="726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Plots</a:t>
              </a:r>
            </a:p>
          </p:txBody>
        </p:sp>
        <p:pic>
          <p:nvPicPr>
            <p:cNvPr id="1074" name="Graphic 1073" descr="Open folder with solid fill">
              <a:extLst>
                <a:ext uri="{FF2B5EF4-FFF2-40B4-BE49-F238E27FC236}">
                  <a16:creationId xmlns:a16="http://schemas.microsoft.com/office/drawing/2014/main" id="{90C3FCE0-91B4-A9B2-E873-17023B7D5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18915" y="5890481"/>
              <a:ext cx="516155" cy="516155"/>
            </a:xfrm>
            <a:prstGeom prst="rect">
              <a:avLst/>
            </a:prstGeom>
          </p:spPr>
        </p:pic>
      </p:grpSp>
      <p:pic>
        <p:nvPicPr>
          <p:cNvPr id="1075" name="Graphic 1074" descr="Open folder with solid fill">
            <a:extLst>
              <a:ext uri="{FF2B5EF4-FFF2-40B4-BE49-F238E27FC236}">
                <a16:creationId xmlns:a16="http://schemas.microsoft.com/office/drawing/2014/main" id="{3EA6FC38-4ACE-A326-C791-B29E68661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73604" y="5029913"/>
            <a:ext cx="687003" cy="687003"/>
          </a:xfrm>
          <a:prstGeom prst="rect">
            <a:avLst/>
          </a:prstGeom>
        </p:spPr>
      </p:pic>
      <p:pic>
        <p:nvPicPr>
          <p:cNvPr id="1076" name="Graphic 1075" descr="Open folder with solid fill">
            <a:extLst>
              <a:ext uri="{FF2B5EF4-FFF2-40B4-BE49-F238E27FC236}">
                <a16:creationId xmlns:a16="http://schemas.microsoft.com/office/drawing/2014/main" id="{306F4EE5-3E56-8B63-25D4-1BB7327FA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31563" y="3106520"/>
            <a:ext cx="687003" cy="687003"/>
          </a:xfrm>
          <a:prstGeom prst="rect">
            <a:avLst/>
          </a:prstGeom>
        </p:spPr>
      </p:pic>
      <p:sp>
        <p:nvSpPr>
          <p:cNvPr id="1077" name="TextBox 1076">
            <a:extLst>
              <a:ext uri="{FF2B5EF4-FFF2-40B4-BE49-F238E27FC236}">
                <a16:creationId xmlns:a16="http://schemas.microsoft.com/office/drawing/2014/main" id="{3EEFE296-B836-1475-39F9-5450C437F6EB}"/>
              </a:ext>
            </a:extLst>
          </p:cNvPr>
          <p:cNvSpPr txBox="1"/>
          <p:nvPr/>
        </p:nvSpPr>
        <p:spPr>
          <a:xfrm>
            <a:off x="7469484" y="252170"/>
            <a:ext cx="42584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000" b="1" dirty="0"/>
              <a:t>A basic R project set up</a:t>
            </a: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097A7965-012E-C2AD-0417-7EBD3BF734A1}"/>
              </a:ext>
            </a:extLst>
          </p:cNvPr>
          <p:cNvSpPr txBox="1"/>
          <p:nvPr/>
        </p:nvSpPr>
        <p:spPr>
          <a:xfrm>
            <a:off x="9387101" y="1687930"/>
            <a:ext cx="28575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.</a:t>
            </a:r>
            <a:r>
              <a:rPr lang="en-AU" sz="2200" b="1" dirty="0" err="1"/>
              <a:t>Rproj</a:t>
            </a:r>
            <a:r>
              <a:rPr lang="en-AU" sz="2200" b="1" dirty="0"/>
              <a:t> (R Project File)</a:t>
            </a:r>
          </a:p>
        </p:txBody>
      </p:sp>
      <p:sp>
        <p:nvSpPr>
          <p:cNvPr id="1081" name="Title 1">
            <a:extLst>
              <a:ext uri="{FF2B5EF4-FFF2-40B4-BE49-F238E27FC236}">
                <a16:creationId xmlns:a16="http://schemas.microsoft.com/office/drawing/2014/main" id="{BB38CE93-F423-6F6F-BE07-C66F42F24F93}"/>
              </a:ext>
            </a:extLst>
          </p:cNvPr>
          <p:cNvSpPr txBox="1">
            <a:spLocks/>
          </p:cNvSpPr>
          <p:nvPr/>
        </p:nvSpPr>
        <p:spPr>
          <a:xfrm>
            <a:off x="0" y="2832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Getting organised : Data</a:t>
            </a:r>
          </a:p>
        </p:txBody>
      </p:sp>
    </p:spTree>
    <p:extLst>
      <p:ext uri="{BB962C8B-B14F-4D97-AF65-F5344CB8AC3E}">
        <p14:creationId xmlns:p14="http://schemas.microsoft.com/office/powerpoint/2010/main" val="3124349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CF3C4-2EFB-657F-C35C-36305E88B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A88EF4-8D55-7DFB-0AAD-052327B73173}"/>
              </a:ext>
            </a:extLst>
          </p:cNvPr>
          <p:cNvSpPr txBox="1"/>
          <p:nvPr/>
        </p:nvSpPr>
        <p:spPr>
          <a:xfrm>
            <a:off x="164592" y="2066544"/>
            <a:ext cx="60807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Purpose</a:t>
            </a:r>
            <a:r>
              <a:rPr lang="en-AU" sz="2000" dirty="0"/>
              <a:t>: Store all raw datasets required for analysis.</a:t>
            </a:r>
          </a:p>
          <a:p>
            <a:endParaRPr lang="en-AU" sz="2000" b="1" dirty="0"/>
          </a:p>
          <a:p>
            <a:r>
              <a:rPr lang="en-AU" sz="2000" b="1" dirty="0"/>
              <a:t>Best Practices</a:t>
            </a:r>
            <a:r>
              <a:rPr lang="en-AU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Keep original data unaltered to maintain integrity.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Use subfolders like Data/Raw/ for original data and Data/Processed/ for cleaned versions.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  <a:p>
            <a:r>
              <a:rPr lang="en-AU" sz="2000" b="1" dirty="0"/>
              <a:t>Example:</a:t>
            </a:r>
          </a:p>
          <a:p>
            <a:r>
              <a:rPr lang="en-AU" sz="2000" dirty="0" err="1">
                <a:solidFill>
                  <a:srgbClr val="FF0000"/>
                </a:solidFill>
              </a:rPr>
              <a:t>read.csv</a:t>
            </a:r>
            <a:r>
              <a:rPr lang="en-AU" sz="2000" dirty="0">
                <a:solidFill>
                  <a:srgbClr val="FF0000"/>
                </a:solidFill>
              </a:rPr>
              <a:t>("Data/</a:t>
            </a:r>
            <a:r>
              <a:rPr lang="en-AU" sz="2000" dirty="0" err="1">
                <a:solidFill>
                  <a:srgbClr val="FF0000"/>
                </a:solidFill>
              </a:rPr>
              <a:t>dataset.csv</a:t>
            </a:r>
            <a:r>
              <a:rPr lang="en-AU" sz="2000" dirty="0">
                <a:solidFill>
                  <a:srgbClr val="FF0000"/>
                </a:solidFill>
              </a:rPr>
              <a:t>")</a:t>
            </a:r>
          </a:p>
          <a:p>
            <a:endParaRPr lang="en-AU" sz="2000" b="1" dirty="0"/>
          </a:p>
          <a:p>
            <a:endParaRPr lang="en-AU" sz="2000" dirty="0"/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2A5BB354-D638-29C3-3ED8-407293F80945}"/>
              </a:ext>
            </a:extLst>
          </p:cNvPr>
          <p:cNvSpPr txBox="1">
            <a:spLocks/>
          </p:cNvSpPr>
          <p:nvPr/>
        </p:nvSpPr>
        <p:spPr>
          <a:xfrm>
            <a:off x="0" y="2832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Now lets get organised : Data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282DB1-C780-4D04-F031-CDC36F022BF9}"/>
              </a:ext>
            </a:extLst>
          </p:cNvPr>
          <p:cNvSpPr txBox="1"/>
          <p:nvPr/>
        </p:nvSpPr>
        <p:spPr>
          <a:xfrm>
            <a:off x="7479624" y="252170"/>
            <a:ext cx="42584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000" b="1" dirty="0"/>
              <a:t>A basic R project set up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C3A6F942-5EF1-6B61-BE2D-F566FB180F7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378700" y="758114"/>
            <a:ext cx="4813300" cy="57785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786FCE2-CF81-5693-DFC6-FC31C37815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8212" b="62341"/>
          <a:stretch/>
        </p:blipFill>
        <p:spPr>
          <a:xfrm>
            <a:off x="7378700" y="2388358"/>
            <a:ext cx="4813300" cy="54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959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5EF01-A60B-9821-E09B-32E4B428F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02F072-7FA2-CAB5-FEE8-A8D7DCF2C871}"/>
              </a:ext>
            </a:extLst>
          </p:cNvPr>
          <p:cNvSpPr txBox="1"/>
          <p:nvPr/>
        </p:nvSpPr>
        <p:spPr>
          <a:xfrm>
            <a:off x="164592" y="2066544"/>
            <a:ext cx="70500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Purpose</a:t>
            </a:r>
            <a:r>
              <a:rPr lang="en-AU" sz="2000" dirty="0"/>
              <a:t>: Contain all R scripts files for data processing and analysis.</a:t>
            </a:r>
          </a:p>
          <a:p>
            <a:endParaRPr lang="en-AU" sz="2000" b="1" dirty="0"/>
          </a:p>
          <a:p>
            <a:r>
              <a:rPr lang="en-AU" sz="2000" b="1" dirty="0"/>
              <a:t>Best Practices</a:t>
            </a:r>
            <a:r>
              <a:rPr lang="en-AU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Organize scripts logically, e.g., Scripts/</a:t>
            </a:r>
            <a:r>
              <a:rPr lang="en-AU" sz="2000" dirty="0" err="1"/>
              <a:t>Data_Cleaning.R</a:t>
            </a:r>
            <a:r>
              <a:rPr lang="en-AU" sz="2000" dirty="0"/>
              <a:t>, Scripts/</a:t>
            </a:r>
            <a:r>
              <a:rPr lang="en-AU" sz="2000" dirty="0" err="1"/>
              <a:t>Analysis.R</a:t>
            </a:r>
            <a:r>
              <a:rPr lang="en-AU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Use relative paths to reference data and outputs.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  <a:p>
            <a:r>
              <a:rPr lang="en-AU" sz="2000" b="1" dirty="0"/>
              <a:t>Example:</a:t>
            </a:r>
          </a:p>
          <a:p>
            <a:r>
              <a:rPr lang="en-AU" sz="2000" dirty="0">
                <a:solidFill>
                  <a:srgbClr val="FF0000"/>
                </a:solidFill>
              </a:rPr>
              <a:t>source("Scripts/</a:t>
            </a:r>
            <a:r>
              <a:rPr lang="en-AU" sz="2000" dirty="0" err="1">
                <a:solidFill>
                  <a:srgbClr val="FF0000"/>
                </a:solidFill>
              </a:rPr>
              <a:t>Data_Cleaning.R</a:t>
            </a:r>
            <a:r>
              <a:rPr lang="en-AU" sz="2000" dirty="0">
                <a:solidFill>
                  <a:srgbClr val="FF0000"/>
                </a:solidFill>
              </a:rPr>
              <a:t>")</a:t>
            </a:r>
            <a:endParaRPr lang="en-AU" sz="2000" b="1" dirty="0"/>
          </a:p>
          <a:p>
            <a:endParaRPr lang="en-AU" sz="2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C29EAC8-5D7B-91DA-4A8E-52660E0BE1A7}"/>
              </a:ext>
            </a:extLst>
          </p:cNvPr>
          <p:cNvSpPr txBox="1">
            <a:spLocks/>
          </p:cNvSpPr>
          <p:nvPr/>
        </p:nvSpPr>
        <p:spPr>
          <a:xfrm>
            <a:off x="0" y="2832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Now lets get organised : Script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6CAC0D-EFBE-2CD7-6096-732823AE5AB2}"/>
              </a:ext>
            </a:extLst>
          </p:cNvPr>
          <p:cNvSpPr txBox="1"/>
          <p:nvPr/>
        </p:nvSpPr>
        <p:spPr>
          <a:xfrm>
            <a:off x="7479624" y="252170"/>
            <a:ext cx="42584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000" b="1" dirty="0"/>
              <a:t>A basic R project set up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05BE85-B836-CCBD-6B38-4964497A3D3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378700" y="758114"/>
            <a:ext cx="4813300" cy="5778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6DB58B-A414-225D-4620-9D59E06AC1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3330" b="26438"/>
          <a:stretch/>
        </p:blipFill>
        <p:spPr>
          <a:xfrm>
            <a:off x="7378700" y="3261815"/>
            <a:ext cx="4813300" cy="174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17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CF18C-ACEA-B410-5797-5CCE4FB78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A7FE06-A095-43C2-814A-BBF5268B8548}"/>
              </a:ext>
            </a:extLst>
          </p:cNvPr>
          <p:cNvSpPr txBox="1"/>
          <p:nvPr/>
        </p:nvSpPr>
        <p:spPr>
          <a:xfrm>
            <a:off x="164592" y="2066544"/>
            <a:ext cx="70500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Purpose</a:t>
            </a:r>
            <a:r>
              <a:rPr lang="en-AU" sz="2000" dirty="0"/>
              <a:t>: Store results such as figures, tables, and reports generated from analyses.</a:t>
            </a:r>
          </a:p>
          <a:p>
            <a:endParaRPr lang="en-AU" sz="2000" b="1" dirty="0"/>
          </a:p>
          <a:p>
            <a:r>
              <a:rPr lang="en-AU" sz="2000" b="1" dirty="0"/>
              <a:t>Best Practices</a:t>
            </a:r>
            <a:r>
              <a:rPr lang="en-AU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Separate outputs into folders like Outputs/Figures/, Outputs/Tables/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Ensure outputs are reproducible by generating them through 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  <a:p>
            <a:r>
              <a:rPr lang="en-AU" sz="2000" b="1" dirty="0"/>
              <a:t>Example:</a:t>
            </a:r>
          </a:p>
          <a:p>
            <a:r>
              <a:rPr lang="en-AU" sz="2000" dirty="0" err="1">
                <a:solidFill>
                  <a:srgbClr val="FF0000"/>
                </a:solidFill>
              </a:rPr>
              <a:t>ggsave</a:t>
            </a:r>
            <a:r>
              <a:rPr lang="en-AU" sz="2000" dirty="0">
                <a:solidFill>
                  <a:srgbClr val="FF0000"/>
                </a:solidFill>
              </a:rPr>
              <a:t>("Outputs/Figures/</a:t>
            </a:r>
            <a:r>
              <a:rPr lang="en-AU" sz="2000" dirty="0" err="1">
                <a:solidFill>
                  <a:srgbClr val="FF0000"/>
                </a:solidFill>
              </a:rPr>
              <a:t>plot.png</a:t>
            </a:r>
            <a:r>
              <a:rPr lang="en-AU" sz="2000" dirty="0">
                <a:solidFill>
                  <a:srgbClr val="FF0000"/>
                </a:solidFill>
              </a:rPr>
              <a:t>")</a:t>
            </a:r>
          </a:p>
          <a:p>
            <a:endParaRPr lang="en-AU" sz="2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6D36BBE-2795-8840-139E-825C998CADEE}"/>
              </a:ext>
            </a:extLst>
          </p:cNvPr>
          <p:cNvSpPr txBox="1">
            <a:spLocks/>
          </p:cNvSpPr>
          <p:nvPr/>
        </p:nvSpPr>
        <p:spPr>
          <a:xfrm>
            <a:off x="0" y="2832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Now lets get organised : 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D12883-4BB9-88F6-2474-A3F77D98DE3F}"/>
              </a:ext>
            </a:extLst>
          </p:cNvPr>
          <p:cNvSpPr txBox="1"/>
          <p:nvPr/>
        </p:nvSpPr>
        <p:spPr>
          <a:xfrm>
            <a:off x="7479624" y="252170"/>
            <a:ext cx="42584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000" b="1" dirty="0"/>
              <a:t>A basic R project set up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6D28880-D4DC-83CE-0C26-C724DA8BB9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378700" y="758114"/>
            <a:ext cx="4813300" cy="5778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C1A862-7ABE-9B60-02EC-C5592E8393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6631" b="223"/>
          <a:stretch/>
        </p:blipFill>
        <p:spPr>
          <a:xfrm>
            <a:off x="7378700" y="5186149"/>
            <a:ext cx="4813300" cy="133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81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4375E-61F6-6134-487F-06469B122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6155F7-ACF0-B9C9-90F4-B177D1E4FCE8}"/>
              </a:ext>
            </a:extLst>
          </p:cNvPr>
          <p:cNvSpPr txBox="1"/>
          <p:nvPr/>
        </p:nvSpPr>
        <p:spPr>
          <a:xfrm>
            <a:off x="164592" y="2066544"/>
            <a:ext cx="70500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Purpose</a:t>
            </a:r>
            <a:r>
              <a:rPr lang="en-AU" sz="2000" dirty="0"/>
              <a:t>: Define the root of the project, enabling consistent relative paths.</a:t>
            </a:r>
          </a:p>
          <a:p>
            <a:endParaRPr lang="en-AU" sz="2000" b="1" dirty="0"/>
          </a:p>
          <a:p>
            <a:r>
              <a:rPr lang="en-AU" sz="2000" b="1" dirty="0"/>
              <a:t>Benefits</a:t>
            </a:r>
            <a:r>
              <a:rPr lang="en-AU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Automatically sets the working directory to the project root.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Enhances collaboration by avoiding hard-coded paths.</a:t>
            </a:r>
          </a:p>
          <a:p>
            <a:endParaRPr lang="en-AU" sz="2000" dirty="0"/>
          </a:p>
          <a:p>
            <a:endParaRPr lang="en-AU" sz="2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1A890B7-B2A5-AA17-7ADA-D9D26ED11E3A}"/>
              </a:ext>
            </a:extLst>
          </p:cNvPr>
          <p:cNvSpPr txBox="1">
            <a:spLocks/>
          </p:cNvSpPr>
          <p:nvPr/>
        </p:nvSpPr>
        <p:spPr>
          <a:xfrm>
            <a:off x="0" y="2832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Now lets get organised : Project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3BC8FD-3D6F-6322-D318-1A597605C952}"/>
              </a:ext>
            </a:extLst>
          </p:cNvPr>
          <p:cNvSpPr txBox="1"/>
          <p:nvPr/>
        </p:nvSpPr>
        <p:spPr>
          <a:xfrm>
            <a:off x="7479624" y="252170"/>
            <a:ext cx="42584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000" b="1" dirty="0"/>
              <a:t>A basic R project set up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3AAC1E6-EEF9-CEF1-1550-E8AEC6EDEE9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378700" y="758114"/>
            <a:ext cx="4813300" cy="5778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FCE4ED-10F9-DFCC-2BDC-E36674AFB6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863" b="71785"/>
          <a:stretch/>
        </p:blipFill>
        <p:spPr>
          <a:xfrm>
            <a:off x="7378700" y="1501254"/>
            <a:ext cx="4813300" cy="88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44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11995</TotalTime>
  <Words>1383</Words>
  <Application>Microsoft Macintosh PowerPoint</Application>
  <PresentationFormat>Widescreen</PresentationFormat>
  <Paragraphs>174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Arial</vt:lpstr>
      <vt:lpstr>Helvetica World</vt:lpstr>
      <vt:lpstr>Helvetica World Bold</vt:lpstr>
      <vt:lpstr>Lato Extended</vt:lpstr>
      <vt:lpstr>Office Theme</vt:lpstr>
      <vt:lpstr>Workshop 1: Semester projects &amp; R projects in R studio</vt:lpstr>
      <vt:lpstr>Todays learning objectives</vt:lpstr>
      <vt:lpstr>Semester Group Projects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Stop and Code (3 mins)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Kristoffer Wild</dc:creator>
  <cp:lastModifiedBy>Kristoffer Wild</cp:lastModifiedBy>
  <cp:revision>24</cp:revision>
  <dcterms:created xsi:type="dcterms:W3CDTF">2025-07-08T06:22:17Z</dcterms:created>
  <dcterms:modified xsi:type="dcterms:W3CDTF">2025-08-04T02:55:33Z</dcterms:modified>
</cp:coreProperties>
</file>