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6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cycle.r-lib.org/articles/stage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8.035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8.03510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idyperspective-dagst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8637/jss.v059.i1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an educator’s perspective of the tidyverse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5ECFC6-086A-1705-86D9-634B15CFD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Based on the applicants’ home ownership status, compute the average loan amount and the number of applicants. Display the results in descending order of average loan amount.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9,976 × 6
  loan_amount homeownership bankruptcy application_type annual_income
        &lt;int&gt; &lt;chr&gt;         &lt;chr&gt;      &lt;fct&gt;                    &lt;dbl&gt;
1       28000 Mortgage      No         individual               90000
2        5000 Rent          Yes        individual               40000
3        2000 Rent          No         individual               40000
4       21600 Rent          No         individual               30000
5       23000 Rent          No         joint                    35000
6        5000 Own           No         individual               34000
# ℹ 9,970 more rows
# ℹ 1 more variable: interest_rate &lt;dbl&gt;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Based on the applicants’ home ownership status, compute the average loan amount and the number of applicants. Display the results in descending order of average loan amount.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[input]</a:t>
            </a:r>
            <a:r>
              <a:t> data frame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9,976 × 6
# Groups:   homeownership [3]
  loan_amount homeownership bankruptcy application_type annual_income
        &lt;int&gt; &lt;chr&gt;         &lt;chr&gt;      &lt;fct&gt;                    &lt;dbl&gt;
1       28000 Mortgage      No         individual               90000
2        5000 Rent          Yes        individual               40000
3        2000 Rent          No         individual               40000
4       21600 Rent          No         individual               30000
5       23000 Rent          No         joint                    35000
6        5000 Own           No         individual               34000
# ℹ 9,970 more rows
# ℹ 1 more variable: interest_rate &lt;dbl&gt;</a:t>
            </a:r>
          </a:p>
          <a:p>
            <a:pPr marL="0" lvl="0" indent="0">
              <a:buNone/>
            </a:pPr>
            <a:r>
              <a:t>data frame </a:t>
            </a:r>
            <a:r>
              <a:rPr b="1"/>
              <a:t>[output]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III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Based on the applicants’ home ownership status, compute the average loan amount and the number of applicants. Display the results in descending order of average loan amount.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3 × 2
  homeownership avg_loan_amount
  &lt;chr&gt;                   &lt;dbl&gt;
1 Mortgage               18132.
2 Own                    15665.
3 Rent                   14396.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Based on the applicants’ home ownership status, compute the average loan amount and the number of applicants. Display the results in descending order of average loan amount.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3 × 3
  homeownership avg_loan_amount n_applicants
  &lt;chr&gt;                   &lt;dbl&gt;        &lt;int&gt;
1 Mortgage               18132.         4778
2 Own                    15665.         1350
3 Rent                   14396.         3848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Based on the applicants’ home ownership status, compute the average loan amount and the number of applicants. Display the results in descending order of average loan amount.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3 × 3
  homeownership avg_loan_amount n_applicants
  &lt;chr&gt;                   &lt;dbl&gt;        &lt;int&gt;
1 Mortgage               18132.         4778
2 Own                    15665.         1350
3 Rent                   14396.         3848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putting it back together</a:t>
            </a:r>
          </a:p>
          <a:p>
            <a:pPr marL="0" lvl="0" indent="0">
              <a:buNone/>
            </a:pPr>
            <a:r>
              <a:rPr b="1"/>
              <a:t>[input]</a:t>
            </a:r>
            <a:r>
              <a:t> data frame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 × 3
  homeownership avg_loan_amount n_applicants
  &lt;chr&gt;                   &lt;dbl&gt;        &lt;int&gt;
1 Mortgage               18132.         4778
2 Own                    15665.         1350
3 Rent                   14396.         3848</a:t>
            </a:r>
          </a:p>
          <a:p>
            <a:pPr marL="0" lvl="0" indent="0">
              <a:buNone/>
            </a:pPr>
            <a:r>
              <a:rPr b="1"/>
              <a:t>[output]</a:t>
            </a:r>
            <a:r>
              <a:t> data frame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grouped summary with </a:t>
            </a:r>
            <a:r>
              <a:rPr b="1">
                <a:latin typeface="Courier"/>
              </a:rPr>
              <a:t>aggregate()</a:t>
            </a:r>
          </a:p>
          <a:p>
            <a:pPr lvl="0" indent="0">
              <a:buNone/>
            </a:pPr>
            <a:r>
              <a:rPr>
                <a:latin typeface="Courier"/>
              </a:rPr>
              <a:t>  homeownership loan_amount
1      Mortgage        4778
2           Own        1350
3          Rent        3848</a:t>
            </a:r>
          </a:p>
          <a:p>
            <a:pPr lvl="0" indent="0">
              <a:buNone/>
            </a:pPr>
            <a:r>
              <a:rPr>
                <a:latin typeface="Courier"/>
              </a:rPr>
              <a:t>  homeownership n_applicants
1      Mortgage         4778
2           Own         1350
3          Rent         3848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grouped summary with </a:t>
            </a:r>
            <a:r>
              <a:rPr b="1">
                <a:latin typeface="Courier"/>
              </a:rPr>
              <a:t>aggregate()</a:t>
            </a:r>
          </a:p>
          <a:p>
            <a:pPr lvl="0" indent="0">
              <a:buNone/>
            </a:pPr>
            <a:r>
              <a:rPr>
                <a:latin typeface="Courier"/>
              </a:rPr>
              <a:t>  homeownership avg_loan_amount
1      Mortgage        18132.45
2           Own        15665.44
3          Rent        14396.44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  homeownership n_applicants avg_loan_amount
1      Mortgage         4778        18132.45
2           Own         1350        15665.44
3          Rent         3848        14396.44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grouped summary with </a:t>
            </a:r>
            <a:r>
              <a:rPr b="1">
                <a:latin typeface="Courier"/>
              </a:rPr>
              <a:t>aggregate()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rPr b="1"/>
              <a:t>Good:</a:t>
            </a:r>
            <a:r>
              <a:t> Inputs and outputs are data frames</a:t>
            </a:r>
          </a:p>
          <a:p>
            <a:pPr lvl="0"/>
            <a:r>
              <a:rPr b="1"/>
              <a:t>Not so good:</a:t>
            </a:r>
            <a:r>
              <a:t> Need to introduce</a:t>
            </a:r>
          </a:p>
          <a:p>
            <a:pPr lvl="1"/>
            <a:r>
              <a:t>formula syntax</a:t>
            </a:r>
          </a:p>
          <a:p>
            <a:pPr lvl="1"/>
            <a:r>
              <a:t>passing functions as arguments</a:t>
            </a:r>
          </a:p>
          <a:p>
            <a:pPr lvl="1"/>
            <a:r>
              <a:t>merging datasets</a:t>
            </a:r>
          </a:p>
          <a:p>
            <a:pPr lvl="1"/>
            <a:r>
              <a:t>square bracket notation for accessing rows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grouped summary with </a:t>
            </a:r>
            <a:r>
              <a:rPr b="1">
                <a:latin typeface="Courier"/>
              </a:rPr>
              <a:t>tapply()</a:t>
            </a:r>
          </a:p>
          <a:p>
            <a:pPr lvl="0" indent="0">
              <a:buNone/>
            </a:pPr>
            <a:r>
              <a:rPr>
                <a:latin typeface="Courier"/>
              </a:rPr>
              <a:t>Mortgage      Own     Rent 
18132.45 15665.44 14396.44 </a:t>
            </a:r>
          </a:p>
          <a:p>
            <a:pPr marL="0" lvl="0" indent="0">
              <a:buNone/>
            </a:pPr>
            <a:r>
              <a:t>. . 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 b="1"/>
              <a:t>Not so good:</a:t>
            </a:r>
          </a:p>
          <a:p>
            <a:pPr lvl="0"/>
            <a:r>
              <a:t>passing functions as arguments</a:t>
            </a:r>
          </a:p>
          <a:p>
            <a:pPr lvl="0"/>
            <a:r>
              <a:t>distinguishing between the various </a:t>
            </a:r>
            <a:r>
              <a:rPr>
                <a:latin typeface="Courier"/>
              </a:rPr>
              <a:t>apply()</a:t>
            </a:r>
            <a:r>
              <a:t> functions</a:t>
            </a:r>
          </a:p>
          <a:p>
            <a:pPr lvl="0"/>
            <a:r>
              <a:t>ending up with a new data structure (</a:t>
            </a:r>
            <a:r>
              <a:rPr>
                <a:latin typeface="Courier"/>
              </a:rPr>
              <a:t>array</a:t>
            </a:r>
            <a:r>
              <a:t>)</a:t>
            </a:r>
          </a:p>
          <a:p>
            <a:pPr lvl="0"/>
            <a:r>
              <a:t>reading nested functions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task: data visualization</a:t>
            </a:r>
          </a:p>
          <a:p>
            <a:pPr marL="0" lvl="0" indent="0">
              <a:buNone/>
            </a:pPr>
            <a:r>
              <a:t>Create side-by-side box plots that shows the relationship between loan amount and application type, faceted by homeownership.</a:t>
            </a:r>
          </a:p>
        </p:txBody>
      </p:sp>
      <p:pic>
        <p:nvPicPr>
          <p:cNvPr id="2" name="Picture 1" descr="dagstat-2022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collaborators</a:t>
            </a:r>
          </a:p>
          <a:p>
            <a:pPr lvl="0"/>
            <a:r>
              <a:t>Johanna Hardin, Pomona College</a:t>
            </a:r>
          </a:p>
          <a:p>
            <a:pPr lvl="0"/>
            <a:r>
              <a:t>Benjamin S. Baumer, Smith College</a:t>
            </a:r>
          </a:p>
          <a:p>
            <a:pPr lvl="0"/>
            <a:r>
              <a:t>Amelia McNamara, University of St Thomas</a:t>
            </a:r>
          </a:p>
          <a:p>
            <a:pPr lvl="0"/>
            <a:r>
              <a:t>Nicholas J. Horton, Amherst College</a:t>
            </a:r>
          </a:p>
          <a:p>
            <a:pPr lvl="0"/>
            <a:r>
              <a:t>Colin W. Rundel, Duke University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setting the scene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side-by-side box plots that shows the relationship between annual income and application type, faceted by homeownership.</a:t>
            </a:r>
          </a:p>
        </p:txBody>
      </p:sp>
      <p:pic>
        <p:nvPicPr>
          <p:cNvPr id="2" name="Picture 1" descr="dagstat-2022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side-by-side box plots that shows the relationship between annual income and application type, faceted by homeownership.</a:t>
            </a:r>
          </a:p>
        </p:txBody>
      </p:sp>
      <p:pic>
        <p:nvPicPr>
          <p:cNvPr id="2" name="Picture 1" descr="dagstat-2022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III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side-by-side box plots that shows the relationship between annual income and application type, faceted by homeownership.</a:t>
            </a:r>
          </a:p>
        </p:txBody>
      </p:sp>
      <p:pic>
        <p:nvPicPr>
          <p:cNvPr id="2" name="Picture 1" descr="dagstat-2022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side-by-side box plots that shows the relationship between annual income and application type, faceted by homeownership.</a:t>
            </a:r>
          </a:p>
        </p:txBody>
      </p:sp>
      <p:pic>
        <p:nvPicPr>
          <p:cNvPr id="2" name="Picture 1" descr="dagstat-2022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IV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side-by-side box plots that shows the relationship between annual income and application type, faceted by homeownership.</a:t>
            </a:r>
          </a:p>
        </p:txBody>
      </p:sp>
      <p:pic>
        <p:nvPicPr>
          <p:cNvPr id="2" name="Picture 1" descr="dagstat-2022_files/figure-pptx/unnamed-chunk-2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icons8-code-6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images/icons8-code-R-64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plotting with </a:t>
            </a:r>
            <a:r>
              <a:rPr b="1">
                <a:latin typeface="Courier"/>
              </a:rPr>
              <a:t>ggplot()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Each layer produces a valid plot</a:t>
            </a:r>
          </a:p>
          <a:p>
            <a:pPr lvl="0"/>
            <a:r>
              <a:t>Faceting by a third variable takes only one new function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plotting with </a:t>
            </a:r>
            <a:r>
              <a:rPr b="1">
                <a:latin typeface="Courier"/>
              </a:rPr>
              <a:t>boxplot()</a:t>
            </a:r>
          </a:p>
          <a:p>
            <a:pPr lvl="0" indent="0">
              <a:buNone/>
            </a:pPr>
            <a:r>
              <a:rPr>
                <a:latin typeface="Courier"/>
              </a:rPr>
              <a:t>[1] "Mortgage" "Own"      "Rent"    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plotting with </a:t>
            </a:r>
            <a:r>
              <a:rPr b="1">
                <a:latin typeface="Courier"/>
              </a:rPr>
              <a:t>boxplot()</a:t>
            </a:r>
          </a:p>
        </p:txBody>
      </p:sp>
      <p:pic>
        <p:nvPicPr>
          <p:cNvPr id="2" name="Picture 1" descr="dagstat-2022_files/figure-pptx/unnamed-chunk-3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visualizing a different relationship</a:t>
            </a:r>
          </a:p>
          <a:p>
            <a:pPr marL="0" lvl="0" indent="0">
              <a:buNone/>
            </a:pPr>
            <a:r>
              <a:t>Visualize the relationship between interest rate and annual income, conditioned on whether the applicant had a bankruptcy.</a:t>
            </a:r>
          </a:p>
        </p:txBody>
      </p:sp>
      <p:pic>
        <p:nvPicPr>
          <p:cNvPr id="2" name="Picture 1" descr="dagstat-2022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plotting with </a:t>
            </a:r>
            <a:r>
              <a:rPr b="1">
                <a:latin typeface="Courier"/>
              </a:rPr>
              <a:t>ggplot()</a:t>
            </a:r>
          </a:p>
        </p:txBody>
      </p:sp>
      <p:pic>
        <p:nvPicPr>
          <p:cNvPr id="2" name="Picture 1" descr="dagstat-2022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further customizing </a:t>
            </a:r>
            <a:r>
              <a:rPr b="1">
                <a:latin typeface="Courier"/>
              </a:rPr>
              <a:t>ggplot()</a:t>
            </a:r>
          </a:p>
        </p:txBody>
      </p:sp>
      <p:pic>
        <p:nvPicPr>
          <p:cNvPr id="2" name="Picture 1" descr="dagstat-2022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plotting with </a:t>
            </a:r>
            <a:r>
              <a:rPr b="1">
                <a:latin typeface="Courier"/>
              </a:rPr>
              <a:t>plot()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plotting with </a:t>
            </a:r>
            <a:r>
              <a:rPr b="1">
                <a:latin typeface="Courier"/>
              </a:rPr>
              <a:t>plot()</a:t>
            </a:r>
          </a:p>
        </p:txBody>
      </p:sp>
      <p:pic>
        <p:nvPicPr>
          <p:cNvPr id="2" name="Picture 1" descr="dagstat-2022_files/figure-pptx/unnamed-chunk-3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beyond wrangling, summaries, visualizations</a:t>
            </a:r>
          </a:p>
          <a:p>
            <a:pPr marL="0" lvl="0" indent="0">
              <a:buNone/>
            </a:pPr>
            <a:r>
              <a:t>Modeling and inference with </a:t>
            </a:r>
            <a:r>
              <a:rPr b="1"/>
              <a:t>tidymodels</a:t>
            </a:r>
            <a:r>
              <a:t>:</a:t>
            </a:r>
          </a:p>
          <a:p>
            <a:pPr lvl="0"/>
            <a:r>
              <a:t>A unified interface to modeling functions available in a large variety of packages</a:t>
            </a:r>
          </a:p>
          <a:p>
            <a:pPr lvl="0"/>
            <a:r>
              <a:t>Sticking to the data frame in / data frame out paradigm</a:t>
            </a:r>
          </a:p>
          <a:p>
            <a:pPr lvl="0"/>
            <a:r>
              <a:t>Guardrails for methodology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pedagogical strengths of 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consistency</a:t>
            </a:r>
          </a:p>
          <a:p>
            <a:pPr lvl="0"/>
            <a:r>
              <a:t>No matter which approach or tool you use, you should strive to be consistent in the classroom whenever possible</a:t>
            </a:r>
          </a:p>
          <a:p>
            <a:pPr lvl="0"/>
            <a:r>
              <a:t>tidyverse offers consistency, something we believe to be of the utmost importance, allowing students to move knowledge about function arguments to their long-term memory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teaching consistently</a:t>
            </a:r>
          </a:p>
          <a:p>
            <a:pPr lvl="0"/>
            <a:r>
              <a:t>Challenge: Google and Stack Overflow can be less useful – demo problem solving</a:t>
            </a:r>
          </a:p>
          <a:p>
            <a:pPr lvl="0"/>
            <a:r>
              <a:t>Counter-proposition: teach </a:t>
            </a:r>
            <a:r>
              <a:rPr i="1"/>
              <a:t>all</a:t>
            </a:r>
            <a:r>
              <a:t> (or multiple) syntaxes at once – trying to teach two (or more!) syntaxes at once will slow the pace of the course, introduce unnecessary syntactic confusion, and make it harder for students to complete their work.</a:t>
            </a:r>
          </a:p>
          <a:p>
            <a:pPr lvl="0"/>
            <a:r>
              <a:t>“Disciplined in what we teach, liberal in what we accept”</a:t>
            </a:r>
          </a:p>
          <a:p>
            <a:pPr marL="0" lvl="0" indent="0">
              <a:buNone/>
            </a:pPr>
            <a:r>
              <a:t>Postel, J. (1980). DoD standard internet protocol. ACM SIGCOMM Computer Communication Review, 10(4), 12-51. </a:t>
            </a:r>
            <a:r>
              <a:rPr>
                <a:hlinkClick r:id="rId2"/>
              </a:rPr>
              <a:t>datatracker.ietf.org/doc/html/rfc760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mixability</a:t>
            </a:r>
          </a:p>
          <a:p>
            <a:pPr lvl="0"/>
            <a:r>
              <a:t>Mix with base R code or code from other packages</a:t>
            </a:r>
          </a:p>
          <a:p>
            <a:pPr lvl="0"/>
            <a:r>
              <a:t>In fact, you can’t not mix with base R code!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scalability</a:t>
            </a:r>
          </a:p>
          <a:p>
            <a:pPr marL="0" lvl="0" indent="0">
              <a:buNone/>
            </a:pPr>
            <a:r>
              <a:t>Adding a new variable to a visualization or a new summary statistic doesn’t require introducing a numerous functions, interfaces, and data structures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user-centered design</a:t>
            </a:r>
          </a:p>
          <a:p>
            <a:pPr lvl="0"/>
            <a:r>
              <a:t>Interfaces designed with user experience (and learning) in mind</a:t>
            </a:r>
          </a:p>
          <a:p>
            <a:pPr lvl="0"/>
            <a:r>
              <a:t>Continuous feedback collection and iterative improvements based on user experiences improve functions’ and packages’ usability (and learnability)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readability</a:t>
            </a:r>
          </a:p>
          <a:p>
            <a:pPr marL="0" lvl="0" indent="0">
              <a:buNone/>
            </a:pPr>
            <a:r>
              <a:t>Interfaces that are designed to produce readable code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community</a:t>
            </a:r>
          </a:p>
          <a:p>
            <a:pPr lvl="0"/>
            <a:r>
              <a:t>The encouraging and inclusive tidyverse community is one of the benefits of the paradigm</a:t>
            </a:r>
          </a:p>
          <a:p>
            <a:pPr lvl="0"/>
            <a:r>
              <a:t>Each package comes with a website, each of these websites are similarly laid out, and results of example code are displayed, and extensive vignettes describe how to use various functions from the package together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shared syntax</a:t>
            </a:r>
          </a:p>
          <a:p>
            <a:pPr marL="0" lvl="0" indent="0">
              <a:buNone/>
            </a:pPr>
            <a:r>
              <a:t>Get SQL for free with </a:t>
            </a:r>
            <a:r>
              <a:rPr b="1"/>
              <a:t>dplyr</a:t>
            </a:r>
            <a:r>
              <a:t> verbs!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building a curriculum</a:t>
            </a:r>
          </a:p>
          <a:p>
            <a:pPr lvl="0"/>
            <a:r>
              <a:t>Start with </a:t>
            </a:r>
            <a:r>
              <a:rPr>
                <a:latin typeface="Courier"/>
              </a:rPr>
              <a:t>library(tidyverse)</a:t>
            </a:r>
          </a:p>
          <a:p>
            <a:pPr lvl="0"/>
            <a:r>
              <a:t>Teach by learning goals, not packages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keeping up with the tidyverse</a:t>
            </a:r>
          </a:p>
          <a:p>
            <a:pPr lvl="0"/>
            <a:r>
              <a:t>Blog posts highlight updates, along with the reasoning behind them and worked examples</a:t>
            </a:r>
          </a:p>
          <a:p>
            <a:pPr lvl="0"/>
            <a:r>
              <a:rPr>
                <a:hlinkClick r:id="rId2"/>
              </a:rPr>
              <a:t>Lifecycle stages</a:t>
            </a:r>
            <a:r>
              <a:t> and badges</a:t>
            </a:r>
          </a:p>
          <a:p>
            <a:pPr marL="342900" lvl="1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coda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/>
              <a:t>We are all converts to the tidyverse and have made a conscious choice to use it in our research and our teaching. We each learned R without the tidyverse and have all spent quite a few years teaching without it at a variety of levels from undergraduate introductory statistics courses to graduate statistical computing courses. This paper is a synthesis of the reasons supporting our tidyverse choice, along with benefits and challenges associated with teaching statistics with the tidyverse.</a:t>
            </a:r>
          </a:p>
        </p:txBody>
      </p:sp>
      <p:pic>
        <p:nvPicPr>
          <p:cNvPr id="2" name="Picture 1" descr="images/pap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53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Çetinkaya-Rundel, M., Hardin, J., Baumer, B. S., McNamara, A., Horton, N. J., &amp; Rundel, C. (2021). An educator’s perspective of the tidyverse. arXiv preprint arXiv:2108.03510. </a:t>
            </a:r>
            <a:r>
              <a:rPr>
                <a:hlinkClick r:id="rId2"/>
              </a:rPr>
              <a:t>arxiv.org/abs/2108.03510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takeaway</a:t>
            </a:r>
          </a:p>
          <a:p>
            <a:pPr marL="0" lvl="0" indent="0">
              <a:buNone/>
            </a:pPr>
            <a:endParaRPr b="1"/>
          </a:p>
          <a:p>
            <a:pPr marL="1270000" lvl="0" indent="0">
              <a:buNone/>
            </a:pPr>
            <a:r>
              <a:rPr sz="2000"/>
              <a:t>The tidyverse provides an effective and efficient pathway for undergraduate students at all levels and majors to gain computational skills and thinking needed throughout the data science cycle.</a:t>
            </a:r>
          </a:p>
          <a:p>
            <a:pPr marL="0" lvl="0" indent="0">
              <a:buNone/>
            </a:pPr>
            <a:r>
              <a:t>Çetinkaya-Rundel, M., Hardin, J., Baumer, B. S., McNamara, A., Horton, N. J., &amp; Rundel, C. (2021). An educator’s perspective of the tidyverse. arXiv preprint arXiv:2108.03510. </a:t>
            </a:r>
            <a:r>
              <a:rPr>
                <a:hlinkClick r:id="rId2"/>
              </a:rPr>
              <a:t>arxiv.org/abs/2108.03510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bit.ly/tidyperspective-dagstat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principles of 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tidyverse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meta R package that loads eight core packages when invoked and also bundles numerous other packages upon installation</a:t>
            </a:r>
          </a:p>
          <a:p>
            <a:pPr lvl="0"/>
            <a:r>
              <a:t>tidyverse packages share a design philosophy, common grammar, and data structures</a:t>
            </a:r>
          </a:p>
        </p:txBody>
      </p:sp>
      <p:pic>
        <p:nvPicPr>
          <p:cNvPr id="2" name="Picture 1" descr="images/tidyvers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94300" y="1193800"/>
            <a:ext cx="294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data-sci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193800"/>
            <a:ext cx="759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setup</a:t>
            </a:r>
          </a:p>
          <a:p>
            <a:pPr marL="0" lvl="0" indent="0">
              <a:buNone/>
            </a:pPr>
            <a:r>
              <a:rPr b="1"/>
              <a:t>Data:</a:t>
            </a:r>
            <a:r>
              <a:t> Thousands of loans made through the Lending Club, a peer-to-peer lending platform available in the </a:t>
            </a:r>
            <a:r>
              <a:rPr b="1"/>
              <a:t>openintro</a:t>
            </a:r>
            <a:r>
              <a:t> package, with a few modifications.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start with a data frame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9,976 × 6
  loan_amount homeownership bankruptcy application_type annual_income
        &lt;int&gt; &lt;chr&gt;         &lt;chr&gt;      &lt;fct&gt;                    &lt;dbl&gt;
1       28000 Mortgage      No         individual               90000
2        5000 Rent          Yes        individual               40000
3        2000 Rent          No         individual               40000
4       21600 Rent          No         individual               30000
5       23000 Rent          No         joint                    35000
6        5000 Own           No         individual               34000
# ℹ 9,970 more rows
# ℹ 1 more variable: interest_rate &lt;dbl&gt;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tidy data</a:t>
            </a:r>
          </a:p>
          <a:p>
            <a:pPr marL="342900" lvl="0" indent="-342900">
              <a:buAutoNum type="arabicPeriod"/>
            </a:pPr>
            <a:r>
              <a:t>Each variable forms a column</a:t>
            </a:r>
          </a:p>
          <a:p>
            <a:pPr marL="342900" lvl="0" indent="-342900">
              <a:buAutoNum type="arabicPeriod"/>
            </a:pPr>
            <a:r>
              <a:t>Each observation forms a row</a:t>
            </a:r>
          </a:p>
          <a:p>
            <a:pPr marL="342900" lvl="0" indent="-342900">
              <a:buAutoNum type="arabicPeriod"/>
            </a:pPr>
            <a:r>
              <a:t>Each type of observational unit forms a table</a:t>
            </a:r>
          </a:p>
          <a:p>
            <a:pPr marL="0" lvl="0" indent="0">
              <a:buNone/>
            </a:pPr>
            <a:r>
              <a:t>Wickham, H. . (2014). Tidy Data. </a:t>
            </a:r>
            <a:r>
              <a:rPr i="1"/>
              <a:t>Journal of Statistical Software</a:t>
            </a:r>
            <a:r>
              <a:t>, </a:t>
            </a:r>
            <a:r>
              <a:rPr i="1"/>
              <a:t>59</a:t>
            </a:r>
            <a:r>
              <a:t>(10), 1–23. </a:t>
            </a:r>
            <a:r>
              <a:rPr>
                <a:hlinkClick r:id="rId2"/>
              </a:rPr>
              <a:t>doi.org/10.18637/jss.v059.i10</a:t>
            </a:r>
            <a:r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task: calculate a summary statistic</a:t>
            </a:r>
          </a:p>
          <a:p>
            <a:pPr marL="0" lvl="0" indent="0">
              <a:buNone/>
            </a:pPr>
            <a:r>
              <a:t>Calculate the mean loan amount.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9,976 × 6
  loan_amount homeownership bankruptcy application_type annual_income
        &lt;int&gt; &lt;chr&gt;         &lt;chr&gt;      &lt;fct&gt;                    &lt;dbl&gt;
1       28000 Mortgage      No         individual               90000
2        5000 Rent          Yes        individual               40000
3        2000 Rent          No         individual               40000
4       21600 Rent          No         individual               30000
5       23000 Rent          No         joint                    35000
6        5000 Own           No         individual               34000
# ℹ 9,970 more rows
# ℹ 1 more variable: interest_rate &lt;dbl&gt;</a:t>
            </a:r>
          </a:p>
          <a:p>
            <a:pPr marL="0" lvl="0" indent="0">
              <a:buNone/>
            </a:pPr>
            <a:r>
              <a:t>. . .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Error: object 'loan_amount' not found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accessing a variable</a:t>
            </a:r>
          </a:p>
          <a:p>
            <a:pPr marL="0" lvl="0" indent="0">
              <a:buNone/>
            </a:pPr>
            <a:r>
              <a:rPr b="1"/>
              <a:t>Approach 1:</a:t>
            </a:r>
            <a:r>
              <a:t> With </a:t>
            </a:r>
            <a:r>
              <a:rPr>
                <a:latin typeface="Courier"/>
              </a:rPr>
              <a:t>attach()</a:t>
            </a:r>
            <a:r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[1] 16357.53</a:t>
            </a:r>
          </a:p>
          <a:p>
            <a:pPr marL="0" lvl="0" indent="0">
              <a:buNone/>
            </a:pPr>
            <a:r>
              <a:t>. . 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 i="1"/>
              <a:t>Not recommended.</a:t>
            </a:r>
            <a:r>
              <a:t> What if you had another data frame you’re working with concurrently called </a:t>
            </a:r>
            <a:r>
              <a:rPr>
                <a:latin typeface="Courier"/>
              </a:rPr>
              <a:t>car_loans</a:t>
            </a:r>
            <a:r>
              <a:t> that also had a variable called </a:t>
            </a:r>
            <a:r>
              <a:rPr>
                <a:latin typeface="Courier"/>
              </a:rPr>
              <a:t>loan_amount</a:t>
            </a:r>
            <a:r>
              <a:t> in it?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accessing a variable</a:t>
            </a:r>
          </a:p>
          <a:p>
            <a:pPr marL="0" lvl="0" indent="0">
              <a:buNone/>
            </a:pPr>
            <a:r>
              <a:rPr b="1"/>
              <a:t>Approach 2:</a:t>
            </a:r>
            <a:r>
              <a:t> Using </a:t>
            </a:r>
            <a:r>
              <a:rPr>
                <a:latin typeface="Courier"/>
              </a:rPr>
              <a:t>$</a:t>
            </a:r>
            <a:r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[1] 16357.53</a:t>
            </a:r>
          </a:p>
          <a:p>
            <a:pPr marL="0" lvl="0" indent="0">
              <a:buNone/>
            </a:pPr>
            <a:r>
              <a:t>. . 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 b="1"/>
              <a:t>Approach 3:</a:t>
            </a:r>
            <a:r>
              <a:t> Using </a:t>
            </a:r>
            <a:r>
              <a:rPr>
                <a:latin typeface="Courier"/>
              </a:rPr>
              <a:t>with()</a:t>
            </a:r>
            <a:r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[1] 16357.53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accessing a variable</a:t>
            </a:r>
          </a:p>
          <a:p>
            <a:pPr marL="0" lvl="0" indent="0">
              <a:buNone/>
            </a:pPr>
            <a:r>
              <a:rPr b="1"/>
              <a:t>Approach 4:</a:t>
            </a:r>
            <a:r>
              <a:t> The tidyverse approach: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1
  mean_loan_amount
             &lt;dbl&gt;
1           16358.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More verbose</a:t>
            </a:r>
          </a:p>
          <a:p>
            <a:pPr lvl="0"/>
            <a:r>
              <a:t>But also more expressive and extensible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the tidyverse approach</a:t>
            </a:r>
          </a:p>
          <a:p>
            <a:pPr lvl="0"/>
            <a:r>
              <a:t>tidyverse functions take a </a:t>
            </a:r>
            <a:r>
              <a:rPr>
                <a:latin typeface="Courier"/>
              </a:rPr>
              <a:t>data</a:t>
            </a:r>
            <a:r>
              <a:t> argument that allows them to localize computations inside the specified data frame</a:t>
            </a:r>
          </a:p>
          <a:p>
            <a:pPr lvl="0"/>
            <a:r>
              <a:t>does not muddy the concept of what is in the current environment: variables always accessed from within in a data frame without the use of an additional function (like </a:t>
            </a:r>
            <a:r>
              <a:rPr>
                <a:latin typeface="Courier"/>
              </a:rPr>
              <a:t>with()</a:t>
            </a:r>
            <a:r>
              <a:t>) or quotation marks, never as a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with 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task: grouped summary</a:t>
            </a:r>
          </a:p>
          <a:p>
            <a:pPr marL="0" lvl="0" indent="0">
              <a:buNone/>
            </a:pPr>
            <a:r>
              <a:t>Based on the applicants’ home ownership status, compute the average loan amount and the number of applicants. Display the results in descending order of average loan amount.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break it down 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Microsoft Macintosh PowerPoint</Application>
  <PresentationFormat>On-screen Show (16:9)</PresentationFormat>
  <Paragraphs>170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</vt:lpstr>
      <vt:lpstr>Office Theme</vt:lpstr>
      <vt:lpstr>an educator’s perspective of the tidyverse</vt:lpstr>
      <vt:lpstr>introduction</vt:lpstr>
      <vt:lpstr>PowerPoint Presentation</vt:lpstr>
      <vt:lpstr>PowerPoint Presentation</vt:lpstr>
      <vt:lpstr>principles of the tidyverse</vt:lpstr>
      <vt:lpstr>PowerPoint Presentation</vt:lpstr>
      <vt:lpstr>PowerPoint Presentation</vt:lpstr>
      <vt:lpstr>PowerPoint Presentation</vt:lpstr>
      <vt:lpstr>teaching with the tidyverse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pedagogical strengths of the tidyverse</vt:lpstr>
      <vt:lpstr>final thoughts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educator’s perspective of the tidyverse</dc:title>
  <dc:creator>Mine Çetinkaya-Rundel</dc:creator>
  <cp:keywords/>
  <cp:lastModifiedBy>Kristoffer Wild</cp:lastModifiedBy>
  <cp:revision>1</cp:revision>
  <dcterms:created xsi:type="dcterms:W3CDTF">2025-07-09T03:10:16Z</dcterms:created>
  <dcterms:modified xsi:type="dcterms:W3CDTF">2025-07-09T03:11:24Z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