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1" r:id="rId2"/>
    <p:sldId id="320" r:id="rId3"/>
    <p:sldId id="277" r:id="rId4"/>
    <p:sldId id="281" r:id="rId5"/>
    <p:sldId id="282" r:id="rId6"/>
    <p:sldId id="314" r:id="rId7"/>
    <p:sldId id="310" r:id="rId8"/>
    <p:sldId id="311" r:id="rId9"/>
    <p:sldId id="312" r:id="rId10"/>
    <p:sldId id="280" r:id="rId11"/>
    <p:sldId id="283" r:id="rId12"/>
    <p:sldId id="313" r:id="rId13"/>
    <p:sldId id="321" r:id="rId14"/>
    <p:sldId id="303" r:id="rId15"/>
    <p:sldId id="286" r:id="rId16"/>
    <p:sldId id="299" r:id="rId17"/>
    <p:sldId id="300" r:id="rId18"/>
    <p:sldId id="301" r:id="rId19"/>
    <p:sldId id="302" r:id="rId20"/>
    <p:sldId id="297" r:id="rId21"/>
    <p:sldId id="304" r:id="rId22"/>
    <p:sldId id="289" r:id="rId23"/>
    <p:sldId id="305" r:id="rId24"/>
    <p:sldId id="298" r:id="rId25"/>
    <p:sldId id="322" r:id="rId26"/>
    <p:sldId id="296" r:id="rId27"/>
    <p:sldId id="284" r:id="rId28"/>
    <p:sldId id="291" r:id="rId29"/>
    <p:sldId id="285" r:id="rId30"/>
    <p:sldId id="327" r:id="rId31"/>
    <p:sldId id="323" r:id="rId32"/>
    <p:sldId id="290" r:id="rId33"/>
    <p:sldId id="306" r:id="rId34"/>
    <p:sldId id="316" r:id="rId35"/>
    <p:sldId id="315" r:id="rId36"/>
    <p:sldId id="307" r:id="rId37"/>
    <p:sldId id="324" r:id="rId38"/>
    <p:sldId id="325" r:id="rId39"/>
    <p:sldId id="292" r:id="rId40"/>
    <p:sldId id="317" r:id="rId41"/>
    <p:sldId id="294" r:id="rId42"/>
    <p:sldId id="318" r:id="rId43"/>
    <p:sldId id="319" r:id="rId44"/>
    <p:sldId id="295" r:id="rId45"/>
    <p:sldId id="278" r:id="rId46"/>
    <p:sldId id="267" r:id="rId47"/>
    <p:sldId id="266" r:id="rId48"/>
    <p:sldId id="326" r:id="rId49"/>
    <p:sldId id="268" r:id="rId50"/>
    <p:sldId id="269" r:id="rId51"/>
    <p:sldId id="270" r:id="rId52"/>
    <p:sldId id="27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 autoAdjust="0"/>
    <p:restoredTop sz="87347" autoAdjust="0"/>
  </p:normalViewPr>
  <p:slideViewPr>
    <p:cSldViewPr snapToGrid="0">
      <p:cViewPr varScale="1">
        <p:scale>
          <a:sx n="111" d="100"/>
          <a:sy n="111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A628E-7277-4438-8DF0-5778D2FD5FD3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BBB7F-C124-4C32-AE35-32362515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“If you have a consistent </a:t>
            </a:r>
            <a:r>
              <a:rPr lang="en-US" i="1" dirty="0"/>
              <a:t>data structure</a:t>
            </a:r>
            <a:r>
              <a:rPr lang="en-US" dirty="0"/>
              <a:t>, it's easier to learn the tools that work with it because they have an underlying uniformity.”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7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62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9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00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2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as in variable/column name; average results by a and b; average result of all and b; average result by person; in consistency;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51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88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ABBB7F-C124-4C32-AE35-3236251552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9B77-D37C-4BA4-9933-CD33A0389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7BA3B-FB68-4448-8DCD-87F42417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285BF-1BE0-41AA-8B0F-88C870B9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04DE-39AA-4715-86EF-E2229D78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BCD6-D7C2-4515-B3AD-88B23C0A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63B3-CD3F-453D-96F4-3C60DA7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7016-E725-4295-8D64-B108D182B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BA048-8BA5-473E-96E3-AA4F373F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0B58E-2356-4DA8-B363-D4E8BD70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80AC2-AAAB-4926-A2BB-AA01DF82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1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7EEA-7799-47D8-A948-726079B49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EECEC-384D-4919-9D47-EB2D88976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33E11-5E1B-48FD-8AF2-20C4BA68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CF3BC-C61E-49DA-884F-5E288DCC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2019-7302-4D5F-AB6C-9860137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6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1E30-4EBF-4896-806B-12AC99F3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AF8-5C2E-44B0-BC3B-E24FB192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6B3D-A3BB-4FC2-9D35-C4063E72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CD6AD-B2C8-43C0-ABC0-F611918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FE69E-291B-4F3B-AE1A-289EB8C5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6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4852-414F-4FCC-9797-FE9C4DA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6337-E84D-4501-BC3F-87AF7C51B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DE83-10B7-49E0-B4B1-68238789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B2DC8-0BC5-4C5E-BEF6-606FA862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3945-FA8C-4FAE-80BC-6DEE44B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3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C243-82AD-47D8-AAF0-7A38F4299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3332-6D09-49FA-AF27-FE0FC7902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FAEA-74A4-430B-B63D-A5E1526C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35141-3FC0-4188-BC9D-05E517DAB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64AC-F4D3-4168-85A5-D8F91038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98BFE-FA5D-4C32-8822-3CB3AA6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C6F-FA70-4BF0-BFF0-BC284026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FC94-552F-4163-A3B4-D88D82C62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33DE-1AA2-410E-827F-BBCD391A5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7FB1D-E0C3-430C-89FC-9B3FC1E7E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88CF0-1114-4032-B163-D9B5A2FE6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23686-5E01-4F7C-A53A-C2C74AC7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FED60-2E89-44C0-881F-3AE24C33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8C75C-4C49-4AC3-BA84-DBD546D3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7E0A-83A4-4FB4-AF39-92C902AD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DBB5-AEBE-48B2-A4A2-BC852999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1CA23-B88B-4205-8DD5-1FC71652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773A8-D474-4DA3-9CB1-08853EC9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69DB-27D8-43B7-AD73-7D4EAF2D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3AB9F-1E6A-4375-A7E1-4A2719F2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A50D7-D2C7-4ED1-B795-E8A81BCE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ACD2-78C5-4F47-852A-466EED3E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24F0-C06C-495D-B9D3-16286036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A49CE-4189-4736-BA86-6C3DBE38E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76882-5D46-4912-A110-BBA2330B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B09CD-B9FE-4FBB-8089-EAD84D5A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8A4AB-9D61-42A1-8436-A894D797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8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A7B8-E5D9-4878-A99B-6EC068A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9F9F-66B4-4EBC-8626-DAA9E0831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643D-E927-4B64-BD9D-A78D95B99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53F7-2F25-4E26-81A1-C911E3DB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9F13-826C-4D2E-B836-5B52099325F3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1913B-BE2F-4022-88CB-B0E64EA4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1D2D-0F85-4ACE-BFD3-36D570D4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19C26-A79E-4C31-9F60-3F3A266F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9BB2A-5F5F-480D-9679-9728AF565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55EA-5F1A-4A36-94A4-46F972B87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9F13-826C-4D2E-B836-5B52099325F3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6D23-4DA6-4452-8C7E-63C783BA2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7F8F-465D-45C9-B97F-2AAF50797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0466-830F-4BFF-A67F-2F16E5341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5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3989C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articles/pivo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articles/pivo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articles/pivo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articles/pivot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articles/pivot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dmdal.github.io/r-tutorial-202021-winter/data/fang_2018.csv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vita.had.co.nz/papers/tidy-data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otexts.com/fpp3/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hyperlink" Target="https://tidyverts.org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siness-science.github.io/tidyquant/index.html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www.tidyverse.org/packages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tidyverse.org/" TargetMode="External"/><Relationship Id="rId9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reference/summarise.html" TargetMode="External"/><Relationship Id="rId2" Type="http://schemas.openxmlformats.org/officeDocument/2006/relationships/hyperlink" Target="https://dplyr.tidyverse.org/reference/arran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plyr.tidyverse.org/reference/group_by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plyr.tidyverse.org/articles/window-function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tidy-data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plyr.tidyverse.org/reference/index.html" TargetMode="External"/><Relationship Id="rId2" Type="http://schemas.openxmlformats.org/officeDocument/2006/relationships/hyperlink" Target="https://dplyr.tidyverse.org/articles/two-ta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plyr.tidyverse.org/articles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vita.had.co.nz/papers/tidy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Tidy Data</a:t>
            </a:r>
            <a:r>
              <a:rPr lang="en-US" dirty="0"/>
              <a:t> (a way to organize data)</a:t>
            </a:r>
          </a:p>
          <a:p>
            <a:endParaRPr lang="en-US" dirty="0"/>
          </a:p>
          <a:p>
            <a:r>
              <a:rPr lang="en-US" dirty="0"/>
              <a:t>Data manipulation (a continuation)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summarise</a:t>
            </a:r>
            <a:r>
              <a:rPr lang="en-US" dirty="0">
                <a:latin typeface="Consolas" panose="020B0609020204030204" pitchFamily="49" charset="0"/>
              </a:rPr>
              <a:t>() and </a:t>
            </a:r>
            <a:r>
              <a:rPr lang="en-US" dirty="0" err="1">
                <a:latin typeface="Consolas" panose="020B0609020204030204" pitchFamily="49" charset="0"/>
              </a:rPr>
              <a:t>group_by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_join()</a:t>
            </a:r>
            <a:r>
              <a:rPr lang="en-US" dirty="0"/>
              <a:t> datasets</a:t>
            </a:r>
          </a:p>
          <a:p>
            <a:pPr lvl="1"/>
            <a:endParaRPr lang="en-US" dirty="0"/>
          </a:p>
          <a:p>
            <a:r>
              <a:rPr lang="en-US" dirty="0"/>
              <a:t>Again, we will focus on basics, underlying principles,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E85014-9313-418D-ADB0-78E5740985DC}"/>
              </a:ext>
            </a:extLst>
          </p:cNvPr>
          <p:cNvSpPr txBox="1">
            <a:spLocks/>
          </p:cNvSpPr>
          <p:nvPr/>
        </p:nvSpPr>
        <p:spPr>
          <a:xfrm>
            <a:off x="7193280" y="681037"/>
            <a:ext cx="4490720" cy="2407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“Data Scientists spend up to 80% of the time on data cleaning and 20 percent of their time on actual data analysis”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 algn="r">
              <a:buNone/>
            </a:pPr>
            <a:r>
              <a:rPr lang="en-US" sz="2400" i="1" dirty="0"/>
              <a:t>-- ?????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746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230236"/>
            <a:ext cx="11106150" cy="3162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4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Tidy 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93" y="1443643"/>
            <a:ext cx="5905500" cy="441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6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Tidy Version – Why is it Tidy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672" y="1825625"/>
            <a:ext cx="4947128" cy="3702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9F2EB-3271-4487-B881-828D57E50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All column-wise operations</a:t>
            </a:r>
          </a:p>
          <a:p>
            <a:pPr lvl="1"/>
            <a:r>
              <a:rPr lang="en-US" dirty="0"/>
              <a:t>how many treatments in total</a:t>
            </a:r>
          </a:p>
          <a:p>
            <a:pPr lvl="1"/>
            <a:r>
              <a:rPr lang="en-US" dirty="0"/>
              <a:t>get average result by person</a:t>
            </a:r>
          </a:p>
          <a:p>
            <a:pPr lvl="1"/>
            <a:r>
              <a:rPr lang="en-US" dirty="0"/>
              <a:t>get average result by treatment</a:t>
            </a:r>
          </a:p>
          <a:p>
            <a:pPr lvl="1"/>
            <a:r>
              <a:rPr lang="en-US" dirty="0"/>
              <a:t>get overall average result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408BF7-4B50-464C-8071-5975D5338FD2}"/>
              </a:ext>
            </a:extLst>
          </p:cNvPr>
          <p:cNvCxnSpPr/>
          <p:nvPr/>
        </p:nvCxnSpPr>
        <p:spPr>
          <a:xfrm>
            <a:off x="9865360" y="2875280"/>
            <a:ext cx="0" cy="2316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2F9811-A14B-4E78-ADEB-1492D214C6D7}"/>
              </a:ext>
            </a:extLst>
          </p:cNvPr>
          <p:cNvCxnSpPr/>
          <p:nvPr/>
        </p:nvCxnSpPr>
        <p:spPr>
          <a:xfrm>
            <a:off x="11353800" y="2875280"/>
            <a:ext cx="0" cy="2316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24D8-4AEF-48A7-81A2-0672C61B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FANG Revenue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827A-720B-45A9-A108-F249002B6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A </a:t>
            </a:r>
            <a:r>
              <a:rPr lang="en-US" dirty="0" err="1">
                <a:latin typeface="Consolas" panose="020B0609020204030204" pitchFamily="49" charset="0"/>
              </a:rPr>
              <a:t>tibble</a:t>
            </a:r>
            <a:r>
              <a:rPr lang="en-US" dirty="0">
                <a:latin typeface="Consolas" panose="020B0609020204030204" pitchFamily="49" charset="0"/>
              </a:rPr>
              <a:t>: 4 x 6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Ticker `Fiscal Year`    Q1    Q2    Q3    Q4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&lt;</a:t>
            </a:r>
            <a:r>
              <a:rPr lang="en-US" dirty="0" err="1">
                <a:latin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</a:rPr>
              <a:t>&gt;          &lt;int&gt;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1 AMZN            2018 51.0  52.9  56.6  72.4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2 FB              2018 12.0  13.2  13.7  16.9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3 GOOG            2018 31.1  32.7  33.7  39.3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4 NFLX            2018  3.70  3.91  4.00  4.19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4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4D3B-C97F-40D9-8DEE-15192D27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Messy to Tidy (One Example)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EA249A-25E4-4699-A930-3F8A20FB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55" y="2420144"/>
            <a:ext cx="6023628" cy="2680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92DFCC-92C1-442D-8B17-3085D1B76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445" y="1920239"/>
            <a:ext cx="4413388" cy="330292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C35380B-E6E3-4BF1-BEC6-92B6D784D15E}"/>
              </a:ext>
            </a:extLst>
          </p:cNvPr>
          <p:cNvSpPr/>
          <p:nvPr/>
        </p:nvSpPr>
        <p:spPr>
          <a:xfrm>
            <a:off x="6593840" y="3535680"/>
            <a:ext cx="386080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4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-name,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dirty="0" err="1"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239A8-5FF0-40DF-8B48-EA547E4CE72B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0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-name,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dirty="0" err="1"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1B591E-8573-44F0-B235-32B19A4F4ACF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29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-name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dirty="0" err="1"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F9BD2-A8A9-4630-902B-52341C29B108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3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-name,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dirty="0" err="1"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835E0-5E26-4E95-B08C-B96B5294E770}"/>
              </a:ext>
            </a:extLst>
          </p:cNvPr>
          <p:cNvSpPr/>
          <p:nvPr/>
        </p:nvSpPr>
        <p:spPr>
          <a:xfrm>
            <a:off x="3365732" y="2249978"/>
            <a:ext cx="3724102" cy="48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CC076-217E-46AA-9B6D-9937E6C4742E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pivot_longer</a:t>
            </a:r>
            <a:r>
              <a:rPr lang="en-CA" dirty="0"/>
              <a:t>()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2069F-0AF9-441C-94E8-E16DB3F4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     NA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     16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     3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pivot_longer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df_messy</a:t>
            </a:r>
            <a:r>
              <a:rPr lang="en-US" sz="2400" dirty="0">
                <a:latin typeface="Consolas" panose="020B0609020204030204" pitchFamily="49" charset="0"/>
              </a:rPr>
              <a:t>, -name,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</a:t>
            </a:r>
            <a:r>
              <a:rPr lang="en-US" sz="2400" dirty="0" err="1">
                <a:latin typeface="Consolas" panose="020B0609020204030204" pitchFamily="49" charset="0"/>
              </a:rPr>
              <a:t>names_to</a:t>
            </a:r>
            <a:r>
              <a:rPr lang="en-US" sz="2400" dirty="0">
                <a:latin typeface="Consolas" panose="020B0609020204030204" pitchFamily="49" charset="0"/>
              </a:rPr>
              <a:t> = "treatment",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values_to</a:t>
            </a:r>
            <a:r>
              <a:rPr lang="en-US" sz="2400" dirty="0">
                <a:latin typeface="Consolas" panose="020B0609020204030204" pitchFamily="49" charset="0"/>
              </a:rPr>
              <a:t> = "result")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835E0-5E26-4E95-B08C-B96B5294E770}"/>
              </a:ext>
            </a:extLst>
          </p:cNvPr>
          <p:cNvSpPr/>
          <p:nvPr/>
        </p:nvSpPr>
        <p:spPr>
          <a:xfrm>
            <a:off x="4145280" y="3169920"/>
            <a:ext cx="3230880" cy="1534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85CAF-A8A9-4BEF-839B-B04ECAF3BFAB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CFC4-3F83-429D-8D31-08C5C896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– Motivation (FANG Revenue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C787-57D6-49FB-9F97-107923EF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Q1. Is the below table organized well for easy analysis?</a:t>
            </a:r>
          </a:p>
          <a:p>
            <a:r>
              <a:rPr lang="en-US" dirty="0"/>
              <a:t>Q2. In general, what’s a good way to organize/structure data?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# A </a:t>
            </a:r>
            <a:r>
              <a:rPr lang="en-US" sz="2600" dirty="0" err="1">
                <a:latin typeface="Consolas" panose="020B0609020204030204" pitchFamily="49" charset="0"/>
              </a:rPr>
              <a:t>tibble</a:t>
            </a:r>
            <a:r>
              <a:rPr lang="en-US" sz="2600" dirty="0">
                <a:latin typeface="Consolas" panose="020B0609020204030204" pitchFamily="49" charset="0"/>
              </a:rPr>
              <a:t>: 4 x 6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</a:t>
            </a:r>
            <a:r>
              <a:rPr lang="en-US" sz="2600" b="1" dirty="0">
                <a:latin typeface="Consolas" panose="020B0609020204030204" pitchFamily="49" charset="0"/>
              </a:rPr>
              <a:t>Ticker `Fiscal Year`    Q1    Q2    Q3    Q4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  </a:t>
            </a:r>
            <a:r>
              <a:rPr lang="en-US" sz="2600" i="1" dirty="0">
                <a:latin typeface="Consolas" panose="020B0609020204030204" pitchFamily="49" charset="0"/>
              </a:rPr>
              <a:t>&lt;</a:t>
            </a:r>
            <a:r>
              <a:rPr lang="en-US" sz="2600" i="1" dirty="0" err="1">
                <a:latin typeface="Consolas" panose="020B0609020204030204" pitchFamily="49" charset="0"/>
              </a:rPr>
              <a:t>chr</a:t>
            </a:r>
            <a:r>
              <a:rPr lang="en-US" sz="2600" i="1" dirty="0">
                <a:latin typeface="Consolas" panose="020B0609020204030204" pitchFamily="49" charset="0"/>
              </a:rPr>
              <a:t>&gt;          &lt;int&gt; &lt;</a:t>
            </a:r>
            <a:r>
              <a:rPr lang="en-US" sz="2600" i="1" dirty="0" err="1">
                <a:latin typeface="Consolas" panose="020B0609020204030204" pitchFamily="49" charset="0"/>
              </a:rPr>
              <a:t>dbl</a:t>
            </a:r>
            <a:r>
              <a:rPr lang="en-US" sz="2600" i="1" dirty="0">
                <a:latin typeface="Consolas" panose="020B0609020204030204" pitchFamily="49" charset="0"/>
              </a:rPr>
              <a:t>&gt; &lt;</a:t>
            </a:r>
            <a:r>
              <a:rPr lang="en-US" sz="2600" i="1" dirty="0" err="1">
                <a:latin typeface="Consolas" panose="020B0609020204030204" pitchFamily="49" charset="0"/>
              </a:rPr>
              <a:t>dbl</a:t>
            </a:r>
            <a:r>
              <a:rPr lang="en-US" sz="2600" i="1" dirty="0">
                <a:latin typeface="Consolas" panose="020B0609020204030204" pitchFamily="49" charset="0"/>
              </a:rPr>
              <a:t>&gt; &lt;</a:t>
            </a:r>
            <a:r>
              <a:rPr lang="en-US" sz="2600" i="1" dirty="0" err="1">
                <a:latin typeface="Consolas" panose="020B0609020204030204" pitchFamily="49" charset="0"/>
              </a:rPr>
              <a:t>dbl</a:t>
            </a:r>
            <a:r>
              <a:rPr lang="en-US" sz="2600" i="1" dirty="0">
                <a:latin typeface="Consolas" panose="020B0609020204030204" pitchFamily="49" charset="0"/>
              </a:rPr>
              <a:t>&gt; &lt;</a:t>
            </a:r>
            <a:r>
              <a:rPr lang="en-US" sz="2600" i="1" dirty="0" err="1">
                <a:latin typeface="Consolas" panose="020B0609020204030204" pitchFamily="49" charset="0"/>
              </a:rPr>
              <a:t>dbl</a:t>
            </a:r>
            <a:r>
              <a:rPr lang="en-US" sz="2600" i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1 AMZN            2018 51.0  52.9  56.6  72.4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2 FB              2018 12.0  13.2  13.7  16.9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3 GOOG            2018 31.1  32.7  33.7  39.3 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</a:rPr>
              <a:t>4 NFLX            2018  3.70  3.91  4.00  4.19</a:t>
            </a:r>
          </a:p>
        </p:txBody>
      </p:sp>
    </p:spTree>
    <p:extLst>
      <p:ext uri="{BB962C8B-B14F-4D97-AF65-F5344CB8AC3E}">
        <p14:creationId xmlns:p14="http://schemas.microsoft.com/office/powerpoint/2010/main" val="448500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latin typeface="Consolas" panose="020B0609020204030204" pitchFamily="49" charset="0"/>
              </a:rPr>
              <a:t>pivot_longer</a:t>
            </a:r>
            <a:r>
              <a:rPr lang="en-CA" dirty="0">
                <a:latin typeface="Consolas" panose="020B0609020204030204" pitchFamily="49" charset="0"/>
              </a:rPr>
              <a:t>()</a:t>
            </a:r>
            <a:r>
              <a:rPr lang="en-CA" dirty="0"/>
              <a:t>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6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treatment  result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    NA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John Smith  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r>
              <a:rPr lang="en-US" sz="2400" dirty="0">
                <a:latin typeface="Consolas" panose="020B0609020204030204" pitchFamily="49" charset="0"/>
              </a:rPr>
              <a:t>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Jane Doe    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    16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Jane Doe    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r>
              <a:rPr lang="en-US" sz="2400" dirty="0">
                <a:latin typeface="Consolas" panose="020B0609020204030204" pitchFamily="49" charset="0"/>
              </a:rPr>
              <a:t>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Mary Johnson </a:t>
            </a:r>
            <a:r>
              <a:rPr lang="en-US" sz="2400" dirty="0" err="1">
                <a:latin typeface="Consolas" panose="020B0609020204030204" pitchFamily="49" charset="0"/>
              </a:rPr>
              <a:t>treatmenta</a:t>
            </a:r>
            <a:r>
              <a:rPr lang="en-US" sz="2400" dirty="0">
                <a:latin typeface="Consolas" panose="020B0609020204030204" pitchFamily="49" charset="0"/>
              </a:rPr>
              <a:t>     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6 Mary Johnson </a:t>
            </a:r>
            <a:r>
              <a:rPr lang="en-US" sz="2400" dirty="0" err="1">
                <a:latin typeface="Consolas" panose="020B0609020204030204" pitchFamily="49" charset="0"/>
              </a:rPr>
              <a:t>treatmentb</a:t>
            </a:r>
            <a:r>
              <a:rPr lang="en-US" sz="2400" dirty="0">
                <a:latin typeface="Consolas" panose="020B0609020204030204" pitchFamily="49" charset="0"/>
              </a:rPr>
              <a:t>     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23303-D890-4090-81E3-D6106B7DC9C2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3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inverse transformation: </a:t>
            </a:r>
            <a:r>
              <a:rPr lang="en-CA" dirty="0" err="1">
                <a:latin typeface="Consolas" panose="020B0609020204030204" pitchFamily="49" charset="0"/>
              </a:rPr>
              <a:t>pivot_wider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465"/>
            <a:ext cx="10515600" cy="46672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treatment result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a             NA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a             16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a             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John Smith   b    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Jane Doe     b    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6 Mary Johnson b    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pivot_wider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df_tidy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names_from</a:t>
            </a:r>
            <a:r>
              <a:rPr lang="en-US" sz="2400" dirty="0">
                <a:latin typeface="Consolas" panose="020B0609020204030204" pitchFamily="49" charset="0"/>
              </a:rPr>
              <a:t> = treatment, </a:t>
            </a:r>
            <a:r>
              <a:rPr lang="en-US" sz="2400" dirty="0" err="1">
                <a:latin typeface="Consolas" panose="020B0609020204030204" pitchFamily="49" charset="0"/>
              </a:rPr>
              <a:t>values_from</a:t>
            </a:r>
            <a:r>
              <a:rPr lang="en-US" sz="2400" dirty="0">
                <a:latin typeface="Consolas" panose="020B0609020204030204" pitchFamily="49" charset="0"/>
              </a:rPr>
              <a:t> = result)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4B997-9843-4922-AE19-A29D5F7DCD2F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37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inverse transformation: </a:t>
            </a:r>
            <a:r>
              <a:rPr lang="en-CA" dirty="0" err="1">
                <a:latin typeface="Consolas" panose="020B0609020204030204" pitchFamily="49" charset="0"/>
              </a:rPr>
              <a:t>pivot_wider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6672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treatment result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a             NA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a             16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a             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John Smith   b    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Jane Doe     b    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6 Mary Johnson b    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pivot_wider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df_tidy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names_from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treatment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values_from</a:t>
            </a:r>
            <a:r>
              <a:rPr lang="en-US" sz="2400" dirty="0">
                <a:latin typeface="Consolas" panose="020B0609020204030204" pitchFamily="49" charset="0"/>
              </a:rPr>
              <a:t> = result)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E3538-26C8-42E7-B4C0-AB3BA751F792}"/>
              </a:ext>
            </a:extLst>
          </p:cNvPr>
          <p:cNvSpPr/>
          <p:nvPr/>
        </p:nvSpPr>
        <p:spPr>
          <a:xfrm>
            <a:off x="3342640" y="2458720"/>
            <a:ext cx="1645920" cy="24587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97BBA3-A1F4-428C-8495-9CDB2ADC9EE1}"/>
              </a:ext>
            </a:extLst>
          </p:cNvPr>
          <p:cNvSpPr/>
          <p:nvPr/>
        </p:nvSpPr>
        <p:spPr>
          <a:xfrm>
            <a:off x="3342640" y="1561465"/>
            <a:ext cx="1645920" cy="4095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344182-F3C7-4FD3-9F1C-B726EE25EB47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77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inverse transformation: </a:t>
            </a:r>
            <a:r>
              <a:rPr lang="en-CA" dirty="0" err="1">
                <a:latin typeface="Consolas" panose="020B0609020204030204" pitchFamily="49" charset="0"/>
              </a:rPr>
              <a:t>pivot_wider</a:t>
            </a:r>
            <a:r>
              <a:rPr lang="en-CA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265"/>
            <a:ext cx="10515600" cy="46672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treatment result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a             NA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a             16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a             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John Smith   b         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Jane Doe     b         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6 Mary Johnson b         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pivot_wider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df_tidy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</a:t>
            </a:r>
            <a:r>
              <a:rPr lang="en-US" sz="2400" dirty="0" err="1">
                <a:latin typeface="Consolas" panose="020B0609020204030204" pitchFamily="49" charset="0"/>
              </a:rPr>
              <a:t>names_from</a:t>
            </a:r>
            <a:r>
              <a:rPr lang="en-US" sz="2400" dirty="0">
                <a:latin typeface="Consolas" panose="020B0609020204030204" pitchFamily="49" charset="0"/>
              </a:rPr>
              <a:t> = treatment, </a:t>
            </a:r>
            <a:r>
              <a:rPr lang="en-US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values_from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en-CA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8ABB5-F749-4702-BB0F-A78E9E19A254}"/>
              </a:ext>
            </a:extLst>
          </p:cNvPr>
          <p:cNvSpPr/>
          <p:nvPr/>
        </p:nvSpPr>
        <p:spPr>
          <a:xfrm>
            <a:off x="5110480" y="2489200"/>
            <a:ext cx="1747520" cy="245871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7B0DB1-8E77-46C1-90B5-98765924B4C7}"/>
              </a:ext>
            </a:extLst>
          </p:cNvPr>
          <p:cNvSpPr/>
          <p:nvPr/>
        </p:nvSpPr>
        <p:spPr>
          <a:xfrm>
            <a:off x="5110480" y="1591946"/>
            <a:ext cx="1747520" cy="40957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08F36-AB3B-41E3-9A78-17E13438C1E4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2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latin typeface="Consolas" panose="020B0609020204030204" pitchFamily="49" charset="0"/>
              </a:rPr>
              <a:t>pivot_wider</a:t>
            </a:r>
            <a:r>
              <a:rPr lang="en-CA" dirty="0">
                <a:latin typeface="Consolas" panose="020B0609020204030204" pitchFamily="49" charset="0"/>
              </a:rPr>
              <a:t>() </a:t>
            </a:r>
            <a:r>
              <a:rPr lang="en-CA" dirty="0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3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name            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a     b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  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 &lt;</a:t>
            </a:r>
            <a:r>
              <a:rPr lang="en-US" sz="2400" dirty="0" err="1">
                <a:latin typeface="Consolas" panose="020B0609020204030204" pitchFamily="49" charset="0"/>
              </a:rPr>
              <a:t>dbl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John Smith     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NA    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Jane Doe       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16    11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Mary Johnson     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3     1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70F2E-9317-4D53-8D5A-4D81663EA534}"/>
              </a:ext>
            </a:extLst>
          </p:cNvPr>
          <p:cNvSpPr txBox="1"/>
          <p:nvPr/>
        </p:nvSpPr>
        <p:spPr>
          <a:xfrm>
            <a:off x="838200" y="6311900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https://tidyr.tidyverse.org/articles/pivot.html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95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9375-CD0C-47E3-A467-EDBDDFC3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300"/>
            <a:ext cx="10515600" cy="1325563"/>
          </a:xfrm>
        </p:spPr>
        <p:txBody>
          <a:bodyPr/>
          <a:lstStyle/>
          <a:p>
            <a:r>
              <a:rPr lang="en-US" dirty="0"/>
              <a:t>Try Yourself: “Tidy up” the FANG revenue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9367E-5B0D-4EC9-AB25-72FD2E282DD5}"/>
              </a:ext>
            </a:extLst>
          </p:cNvPr>
          <p:cNvSpPr txBox="1"/>
          <p:nvPr/>
        </p:nvSpPr>
        <p:spPr>
          <a:xfrm>
            <a:off x="811916" y="6204823"/>
            <a:ext cx="1069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the raw “long” data from this URL: </a:t>
            </a:r>
            <a:r>
              <a:rPr lang="en-US" dirty="0">
                <a:hlinkClick r:id="rId2"/>
              </a:rPr>
              <a:t>https://tdmdal.github.io/r-tutorial-202021-winter/data/fang_2018.csv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335992-4796-4DF9-A931-F1E2EC2D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1"/>
            <a:ext cx="10515600" cy="45110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 A </a:t>
            </a:r>
            <a:r>
              <a:rPr lang="en-US" dirty="0" err="1">
                <a:latin typeface="Consolas" panose="020B0609020204030204" pitchFamily="49" charset="0"/>
              </a:rPr>
              <a:t>tibble</a:t>
            </a:r>
            <a:r>
              <a:rPr lang="en-US" dirty="0">
                <a:latin typeface="Consolas" panose="020B0609020204030204" pitchFamily="49" charset="0"/>
              </a:rPr>
              <a:t>: 16 x 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</a:rPr>
              <a:t>Ticker `Fiscal Year` Quarter Revenue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&lt;</a:t>
            </a:r>
            <a:r>
              <a:rPr lang="en-US" dirty="0" err="1">
                <a:latin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</a:rPr>
              <a:t>&gt;          &lt;int&gt; &lt;</a:t>
            </a:r>
            <a:r>
              <a:rPr lang="en-US" dirty="0" err="1">
                <a:latin typeface="Consolas" panose="020B0609020204030204" pitchFamily="49" charset="0"/>
              </a:rPr>
              <a:t>chr</a:t>
            </a:r>
            <a:r>
              <a:rPr lang="en-US" dirty="0">
                <a:latin typeface="Consolas" panose="020B0609020204030204" pitchFamily="49" charset="0"/>
              </a:rPr>
              <a:t>&gt;     &lt;</a:t>
            </a:r>
            <a:r>
              <a:rPr lang="en-US" dirty="0" err="1">
                <a:latin typeface="Consolas" panose="020B0609020204030204" pitchFamily="49" charset="0"/>
              </a:rPr>
              <a:t>dbl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1 AMZN            2018 Q1        51.0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2 AMZN            2018 Q2        52.9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3 AMZN            2018 Q3        56.6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4 AMZN            2018 Q4        72.4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5 FB              2018 Q1        12.0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6 FB              2018 Q2        13.2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62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Many Ways of Being Messy </a:t>
            </a:r>
            <a:r>
              <a:rPr lang="en-CA" dirty="0">
                <a:sym typeface="Wingdings" panose="05000000000000000000" pitchFamily="2" charset="2"/>
              </a:rPr>
              <a:t>:(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Messy datasets have 5 common problems (Wickham, 2014)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Column headers are values, not variable names.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variables are stored in one column.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Variables are stored in both rows and columns.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types of observational units are stored in the same table.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single observational unit is stored in multiple tables.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76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58" y="1388226"/>
            <a:ext cx="7941855" cy="4744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24546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64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58" y="1388226"/>
            <a:ext cx="7941855" cy="4744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24546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561" y="1895302"/>
            <a:ext cx="4006734" cy="1645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89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The Tidy Version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92" y="1274070"/>
            <a:ext cx="7938541" cy="4911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6418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19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2406-F5D3-48A4-A938-2AEE5770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CD8E-594A-47CD-AD0A-9D561B6C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04"/>
            <a:ext cx="6896430" cy="4707255"/>
          </a:xfrm>
        </p:spPr>
        <p:txBody>
          <a:bodyPr>
            <a:normAutofit/>
          </a:bodyPr>
          <a:lstStyle/>
          <a:p>
            <a:r>
              <a:rPr lang="en-US" dirty="0"/>
              <a:t>A (</a:t>
            </a:r>
            <a:r>
              <a:rPr lang="en-US" b="1" dirty="0"/>
              <a:t>One</a:t>
            </a:r>
            <a:r>
              <a:rPr lang="en-US" dirty="0"/>
              <a:t>) way to organize </a:t>
            </a:r>
            <a:r>
              <a:rPr lang="en-US" b="1" dirty="0"/>
              <a:t>tabular</a:t>
            </a:r>
            <a:r>
              <a:rPr lang="en-US" dirty="0"/>
              <a:t> data</a:t>
            </a:r>
          </a:p>
          <a:p>
            <a:endParaRPr lang="en-US" dirty="0"/>
          </a:p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variable</a:t>
            </a:r>
            <a:r>
              <a:rPr lang="en-US" dirty="0"/>
              <a:t> forms a </a:t>
            </a:r>
            <a:r>
              <a:rPr lang="en-US" b="1" dirty="0"/>
              <a:t>column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observation</a:t>
            </a:r>
            <a:r>
              <a:rPr lang="en-US" dirty="0"/>
              <a:t>, or </a:t>
            </a:r>
            <a:r>
              <a:rPr lang="en-US" b="1" dirty="0"/>
              <a:t>case</a:t>
            </a:r>
            <a:r>
              <a:rPr lang="en-US" dirty="0"/>
              <a:t>, forms a </a:t>
            </a:r>
            <a:r>
              <a:rPr lang="en-US" b="1" dirty="0"/>
              <a:t>row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type of observational unit</a:t>
            </a:r>
            <a:r>
              <a:rPr lang="en-US" dirty="0"/>
              <a:t> forms a </a:t>
            </a:r>
            <a:r>
              <a:rPr lang="en-US" b="1" dirty="0"/>
              <a:t>table</a:t>
            </a:r>
          </a:p>
          <a:p>
            <a:pPr lvl="1"/>
            <a:endParaRPr lang="en-US" b="1" dirty="0"/>
          </a:p>
          <a:p>
            <a:r>
              <a:rPr lang="en-US" dirty="0"/>
              <a:t>Why tidy data</a:t>
            </a:r>
          </a:p>
          <a:p>
            <a:pPr lvl="1"/>
            <a:r>
              <a:rPr lang="en-US" dirty="0"/>
              <a:t>A great way to organize data for maintainability</a:t>
            </a:r>
          </a:p>
          <a:p>
            <a:pPr lvl="1"/>
            <a:r>
              <a:rPr lang="en-US" dirty="0"/>
              <a:t>Once in tidy data, it’s easy to use the toolset from </a:t>
            </a:r>
            <a:r>
              <a:rPr lang="en-US" i="1" dirty="0" err="1"/>
              <a:t>tidyverse</a:t>
            </a:r>
            <a:r>
              <a:rPr lang="en-US" dirty="0"/>
              <a:t> to manipulate them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883036" y="639786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46F27-DD5A-4DBE-BE84-56D4490CA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110" y="965516"/>
            <a:ext cx="3898869" cy="55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43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72E366-5EF6-40F6-AB42-398A65C1E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235" y="-1"/>
            <a:ext cx="3868038" cy="40233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A6ED9B-06CA-4DE8-98A6-4C279C8E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 and Its Eco-system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7F8E-380B-4889-9287-58A6E94C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825624"/>
            <a:ext cx="9077960" cy="4747895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4"/>
              </a:rPr>
              <a:t>Tidyverse</a:t>
            </a:r>
            <a:endParaRPr lang="en-US" dirty="0"/>
          </a:p>
          <a:p>
            <a:pPr lvl="1"/>
            <a:r>
              <a:rPr lang="en-US" dirty="0"/>
              <a:t>“an opinionated </a:t>
            </a:r>
            <a:r>
              <a:rPr lang="en-US" dirty="0">
                <a:hlinkClick r:id="rId5"/>
              </a:rPr>
              <a:t>collection of R packages</a:t>
            </a:r>
            <a:r>
              <a:rPr lang="en-US" dirty="0"/>
              <a:t> designed for data science”</a:t>
            </a:r>
          </a:p>
          <a:p>
            <a:pPr lvl="1"/>
            <a:r>
              <a:rPr lang="en-US" dirty="0"/>
              <a:t>“All packages share an underlying design philosophy, grammar, and data structures.”</a:t>
            </a:r>
          </a:p>
          <a:p>
            <a:pPr lvl="1"/>
            <a:endParaRPr lang="en-US" dirty="0"/>
          </a:p>
          <a:p>
            <a:r>
              <a:rPr lang="en-US" dirty="0"/>
              <a:t>Other tools in the eco-system (especially for finance)</a:t>
            </a:r>
          </a:p>
          <a:p>
            <a:pPr lvl="1"/>
            <a:r>
              <a:rPr lang="en-US" dirty="0" err="1">
                <a:hlinkClick r:id="rId6"/>
              </a:rPr>
              <a:t>tidyquant</a:t>
            </a:r>
            <a:r>
              <a:rPr lang="en-US" dirty="0"/>
              <a:t>, a package for quantitative finance</a:t>
            </a:r>
          </a:p>
          <a:p>
            <a:pPr lvl="1"/>
            <a:r>
              <a:rPr lang="en-US" dirty="0" err="1">
                <a:hlinkClick r:id="rId7"/>
              </a:rPr>
              <a:t>tidyvert</a:t>
            </a:r>
            <a:r>
              <a:rPr lang="en-US" dirty="0"/>
              <a:t>, a set of tidy tools for time series</a:t>
            </a:r>
          </a:p>
          <a:p>
            <a:pPr lvl="2"/>
            <a:r>
              <a:rPr lang="en-US" b="1" dirty="0">
                <a:hlinkClick r:id="rId8"/>
              </a:rPr>
              <a:t>Forecasting: Principles and Practice</a:t>
            </a:r>
            <a:r>
              <a:rPr lang="en-US" dirty="0"/>
              <a:t> (3ed), a free book using this toolset</a:t>
            </a:r>
          </a:p>
        </p:txBody>
      </p:sp>
      <p:pic>
        <p:nvPicPr>
          <p:cNvPr id="7" name="Picture 6" descr="Polygon&#10;&#10;Description automatically generated">
            <a:extLst>
              <a:ext uri="{FF2B5EF4-FFF2-40B4-BE49-F238E27FC236}">
                <a16:creationId xmlns:a16="http://schemas.microsoft.com/office/drawing/2014/main" id="{2E9E8406-ECD2-4718-8962-6D70EC97C8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748" y="4561840"/>
            <a:ext cx="755047" cy="8700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A39A5-3393-42F1-848F-D0FC95E23F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421" y="4549498"/>
            <a:ext cx="892081" cy="1033327"/>
          </a:xfrm>
          <a:prstGeom prst="rect">
            <a:avLst/>
          </a:prstGeom>
        </p:spPr>
      </p:pic>
      <p:pic>
        <p:nvPicPr>
          <p:cNvPr id="11" name="Picture 10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92E6B134-81B0-41BE-B3E7-D5854019B8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38" y="4549747"/>
            <a:ext cx="891649" cy="10328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0DE373-93CF-493F-8455-B26A24968C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41" y="5300727"/>
            <a:ext cx="892082" cy="1033328"/>
          </a:xfrm>
          <a:prstGeom prst="rect">
            <a:avLst/>
          </a:prstGeom>
        </p:spPr>
      </p:pic>
      <p:pic>
        <p:nvPicPr>
          <p:cNvPr id="15" name="Picture 14" descr="A picture containing text, orange, sign&#10;&#10;Description automatically generated">
            <a:extLst>
              <a:ext uri="{FF2B5EF4-FFF2-40B4-BE49-F238E27FC236}">
                <a16:creationId xmlns:a16="http://schemas.microsoft.com/office/drawing/2014/main" id="{FC150A37-CABA-4C96-96CD-43626FB635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846" y="5290065"/>
            <a:ext cx="895303" cy="103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8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Data manipulation</a:t>
            </a:r>
            <a:r>
              <a:rPr lang="en-US" dirty="0"/>
              <a:t> (a continuation)</a:t>
            </a:r>
          </a:p>
          <a:p>
            <a:pPr lvl="1"/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summarise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 and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group_by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_join()</a:t>
            </a:r>
            <a:r>
              <a:rPr lang="en-US" dirty="0"/>
              <a:t> datasets</a:t>
            </a:r>
          </a:p>
          <a:p>
            <a:pPr lvl="1"/>
            <a:endParaRPr lang="en-US" dirty="0"/>
          </a:p>
          <a:p>
            <a:r>
              <a:rPr lang="en-US" dirty="0"/>
              <a:t>Again, we will focus on basics, underlying principles,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E85014-9313-418D-ADB0-78E5740985DC}"/>
              </a:ext>
            </a:extLst>
          </p:cNvPr>
          <p:cNvSpPr txBox="1">
            <a:spLocks/>
          </p:cNvSpPr>
          <p:nvPr/>
        </p:nvSpPr>
        <p:spPr>
          <a:xfrm>
            <a:off x="7193280" y="681037"/>
            <a:ext cx="4490720" cy="2407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“Data Scientists spend up to 80% of the time on data cleaning and 20 percent of their time on actual data analysis”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 algn="r">
              <a:buNone/>
            </a:pPr>
            <a:r>
              <a:rPr lang="en-US" sz="2400" i="1" dirty="0"/>
              <a:t>-- ?????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514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manipulation: </a:t>
            </a:r>
            <a:r>
              <a:rPr lang="en-CA" sz="3600" dirty="0" err="1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dplyr</a:t>
            </a:r>
            <a:r>
              <a:rPr lang="en-CA" sz="36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Filter observations: </a:t>
            </a:r>
            <a:r>
              <a:rPr lang="en-CA" sz="2400" dirty="0">
                <a:latin typeface="Consolas" panose="020B0609020204030204" pitchFamily="49" charset="0"/>
              </a:rPr>
              <a:t>filter()</a:t>
            </a:r>
          </a:p>
          <a:p>
            <a:r>
              <a:rPr lang="en-CA" dirty="0"/>
              <a:t>Select variables: </a:t>
            </a:r>
            <a:r>
              <a:rPr lang="en-CA" sz="2400" dirty="0">
                <a:latin typeface="Consolas" panose="020B0609020204030204" pitchFamily="49" charset="0"/>
              </a:rPr>
              <a:t>select()</a:t>
            </a:r>
          </a:p>
          <a:p>
            <a:r>
              <a:rPr lang="en-CA" dirty="0"/>
              <a:t>Reorder rows: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arrange()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CA" dirty="0"/>
              <a:t>Create new variables: </a:t>
            </a:r>
            <a:r>
              <a:rPr lang="en-CA" sz="2400" dirty="0">
                <a:latin typeface="Consolas" panose="020B0609020204030204" pitchFamily="49" charset="0"/>
              </a:rPr>
              <a:t>mutate()</a:t>
            </a:r>
          </a:p>
          <a:p>
            <a:r>
              <a:rPr lang="en-CA" dirty="0"/>
              <a:t>Collapse column values to a single summary: 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summarise()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CA" sz="2400" dirty="0">
              <a:latin typeface="Consolas" panose="020B0609020204030204" pitchFamily="49" charset="0"/>
            </a:endParaRPr>
          </a:p>
          <a:p>
            <a:r>
              <a:rPr lang="en-CA" dirty="0"/>
              <a:t>Group by: </a:t>
            </a:r>
            <a:r>
              <a:rPr lang="en-CA" sz="2400" b="1" dirty="0" err="1">
                <a:solidFill>
                  <a:srgbClr val="FF00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group_by</a:t>
            </a:r>
            <a:r>
              <a:rPr lang="en-CA" sz="2400" b="1" dirty="0">
                <a:solidFill>
                  <a:srgbClr val="FF00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869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0C8-0764-43FD-BE3A-265B796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Employees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7A53-566E-4E8C-AF00-946C2BF3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99872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&gt; employees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%&gt;%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select(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FirstName,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, Country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9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FirstName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  Country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Nancy     </a:t>
            </a:r>
            <a:r>
              <a:rPr lang="en-US" sz="2400" dirty="0" err="1">
                <a:latin typeface="Consolas" panose="020B0609020204030204" pitchFamily="49" charset="0"/>
              </a:rPr>
              <a:t>Davolio</a:t>
            </a:r>
            <a:r>
              <a:rPr lang="en-US" sz="2400" dirty="0">
                <a:latin typeface="Consolas" panose="020B0609020204030204" pitchFamily="49" charset="0"/>
              </a:rPr>
              <a:t>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Andrew    Fuller 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Janet     </a:t>
            </a:r>
            <a:r>
              <a:rPr lang="en-US" sz="2400" dirty="0" err="1">
                <a:latin typeface="Consolas" panose="020B0609020204030204" pitchFamily="49" charset="0"/>
              </a:rPr>
              <a:t>Leverling</a:t>
            </a:r>
            <a:r>
              <a:rPr lang="en-US" sz="2400" dirty="0">
                <a:latin typeface="Consolas" panose="020B0609020204030204" pitchFamily="49" charset="0"/>
              </a:rPr>
              <a:t>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4 Margaret  Peacock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5 Steven    Buchanan  UK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6227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0C8-0764-43FD-BE3A-265B796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 of Employees By Country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7A53-566E-4E8C-AF00-946C2BF3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2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&gt; employees %&gt;% select(FirstName,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, Country)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group_by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Country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9 x 3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Groups:   Country [2]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FirstName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  Country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Nancy     </a:t>
            </a:r>
            <a:r>
              <a:rPr lang="en-US" sz="2400" dirty="0" err="1">
                <a:latin typeface="Consolas" panose="020B0609020204030204" pitchFamily="49" charset="0"/>
              </a:rPr>
              <a:t>Davolio</a:t>
            </a:r>
            <a:r>
              <a:rPr lang="en-US" sz="2400" dirty="0">
                <a:latin typeface="Consolas" panose="020B0609020204030204" pitchFamily="49" charset="0"/>
              </a:rPr>
              <a:t>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Andrew    Fuller    USA   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3 Janet     </a:t>
            </a:r>
            <a:r>
              <a:rPr lang="en-US" sz="2400" dirty="0" err="1">
                <a:latin typeface="Consolas" panose="020B0609020204030204" pitchFamily="49" charset="0"/>
              </a:rPr>
              <a:t>Leverling</a:t>
            </a:r>
            <a:r>
              <a:rPr lang="en-US" sz="2400" dirty="0">
                <a:latin typeface="Consolas" panose="020B0609020204030204" pitchFamily="49" charset="0"/>
              </a:rPr>
              <a:t> USA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62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0C8-0764-43FD-BE3A-265B796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 of Employees By Country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7A53-566E-4E8C-AF00-946C2BF3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453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&gt; employees %&gt;% select(FirstName,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, Country)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group_by</a:t>
            </a:r>
            <a:r>
              <a:rPr lang="en-US" sz="2400" dirty="0">
                <a:latin typeface="Consolas" panose="020B0609020204030204" pitchFamily="49" charset="0"/>
              </a:rPr>
              <a:t>(Country)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summarise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n()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2 x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Country count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&lt;int&gt;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UK          4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USA         5</a:t>
            </a:r>
          </a:p>
        </p:txBody>
      </p:sp>
    </p:spTree>
    <p:extLst>
      <p:ext uri="{BB962C8B-B14F-4D97-AF65-F5344CB8AC3E}">
        <p14:creationId xmlns:p14="http://schemas.microsoft.com/office/powerpoint/2010/main" val="43265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40C8-0764-43FD-BE3A-265B796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 of Employees By Country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7A53-566E-4E8C-AF00-946C2BF35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4535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&gt; employees %&gt;% select(FirstName, </a:t>
            </a:r>
            <a:r>
              <a:rPr lang="en-US" sz="2400" dirty="0" err="1">
                <a:latin typeface="Consolas" panose="020B0609020204030204" pitchFamily="49" charset="0"/>
              </a:rPr>
              <a:t>LastName</a:t>
            </a:r>
            <a:r>
              <a:rPr lang="en-US" sz="2400" dirty="0">
                <a:latin typeface="Consolas" panose="020B0609020204030204" pitchFamily="49" charset="0"/>
              </a:rPr>
              <a:t>, Country)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group_by</a:t>
            </a:r>
            <a:r>
              <a:rPr lang="en-US" sz="2400" dirty="0">
                <a:latin typeface="Consolas" panose="020B0609020204030204" pitchFamily="49" charset="0"/>
              </a:rPr>
              <a:t>(Country) 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summarise</a:t>
            </a:r>
            <a:r>
              <a:rPr lang="en-US" sz="2400" dirty="0">
                <a:latin typeface="Consolas" panose="020B0609020204030204" pitchFamily="49" charset="0"/>
              </a:rPr>
              <a:t>(count = n())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%&gt;%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latin typeface="Consolas" panose="020B0609020204030204" pitchFamily="49" charset="0"/>
              </a:rPr>
              <a:t>arrange(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desc(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 A </a:t>
            </a:r>
            <a:r>
              <a:rPr lang="en-US" sz="2400" dirty="0" err="1">
                <a:latin typeface="Consolas" panose="020B0609020204030204" pitchFamily="49" charset="0"/>
              </a:rPr>
              <a:t>tibble</a:t>
            </a:r>
            <a:r>
              <a:rPr lang="en-US" sz="2400" dirty="0">
                <a:latin typeface="Consolas" panose="020B0609020204030204" pitchFamily="49" charset="0"/>
              </a:rPr>
              <a:t>: 2 x 2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Country count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&lt;</a:t>
            </a:r>
            <a:r>
              <a:rPr lang="en-US" sz="2400" dirty="0" err="1">
                <a:latin typeface="Consolas" panose="020B0609020204030204" pitchFamily="49" charset="0"/>
              </a:rPr>
              <a:t>chr</a:t>
            </a:r>
            <a:r>
              <a:rPr lang="en-US" sz="2400" dirty="0">
                <a:latin typeface="Consolas" panose="020B0609020204030204" pitchFamily="49" charset="0"/>
              </a:rPr>
              <a:t>&gt;   &lt;int&gt;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1 USA         5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2 UK          4</a:t>
            </a:r>
          </a:p>
        </p:txBody>
      </p:sp>
    </p:spTree>
    <p:extLst>
      <p:ext uri="{BB962C8B-B14F-4D97-AF65-F5344CB8AC3E}">
        <p14:creationId xmlns:p14="http://schemas.microsoft.com/office/powerpoint/2010/main" val="838278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442C-0720-49CA-B619-4C32E542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Data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C928-1780-4571-A6AC-AE8D9735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summarise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works with many aggregation functions</a:t>
            </a:r>
          </a:p>
          <a:p>
            <a:pPr lvl="1"/>
            <a:r>
              <a:rPr lang="en-US" dirty="0"/>
              <a:t>Aggregation function: n input -&gt; 1 output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mean(), median(), min(), max(), first(), last(), </a:t>
            </a:r>
            <a:r>
              <a:rPr lang="en-US" dirty="0" err="1">
                <a:latin typeface="Consolas" panose="020B0609020204030204" pitchFamily="49" charset="0"/>
              </a:rPr>
              <a:t>n_distinct</a:t>
            </a:r>
            <a:r>
              <a:rPr lang="en-US" dirty="0">
                <a:latin typeface="Consolas" panose="020B0609020204030204" pitchFamily="49" charset="0"/>
              </a:rPr>
              <a:t>(), …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There are also Windows functions (useful for time series data)</a:t>
            </a:r>
          </a:p>
          <a:p>
            <a:pPr lvl="1"/>
            <a:r>
              <a:rPr lang="en-US" dirty="0"/>
              <a:t>Windows functions: n input -&gt; n output</a:t>
            </a:r>
          </a:p>
          <a:p>
            <a:pPr lvl="1"/>
            <a:r>
              <a:rPr lang="en-US" dirty="0"/>
              <a:t>aggregation variations: </a:t>
            </a:r>
            <a:r>
              <a:rPr lang="en-US" dirty="0" err="1">
                <a:latin typeface="Consolas" panose="020B0609020204030204" pitchFamily="49" charset="0"/>
              </a:rPr>
              <a:t>cumsum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cummean</a:t>
            </a:r>
            <a:r>
              <a:rPr lang="en-US" dirty="0">
                <a:latin typeface="Consolas" panose="020B0609020204030204" pitchFamily="49" charset="0"/>
              </a:rPr>
              <a:t>(),…</a:t>
            </a:r>
          </a:p>
          <a:p>
            <a:pPr lvl="1"/>
            <a:r>
              <a:rPr lang="en-US" dirty="0"/>
              <a:t>ranking and ordering: </a:t>
            </a:r>
            <a:r>
              <a:rPr lang="en-US" dirty="0">
                <a:latin typeface="Consolas" panose="020B0609020204030204" pitchFamily="49" charset="0"/>
              </a:rPr>
              <a:t>rank(), </a:t>
            </a:r>
            <a:r>
              <a:rPr lang="en-US" dirty="0" err="1">
                <a:latin typeface="Consolas" panose="020B0609020204030204" pitchFamily="49" charset="0"/>
              </a:rPr>
              <a:t>percent_rank</a:t>
            </a:r>
            <a:r>
              <a:rPr lang="en-US" dirty="0">
                <a:latin typeface="Consolas" panose="020B0609020204030204" pitchFamily="49" charset="0"/>
              </a:rPr>
              <a:t>(),…</a:t>
            </a:r>
          </a:p>
          <a:p>
            <a:pPr lvl="1"/>
            <a:r>
              <a:rPr lang="en-US" dirty="0"/>
              <a:t>offsets: </a:t>
            </a:r>
            <a:r>
              <a:rPr lang="en-US" dirty="0">
                <a:latin typeface="Consolas" panose="020B0609020204030204" pitchFamily="49" charset="0"/>
              </a:rPr>
              <a:t>lead(), lag(),…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C7739-F4F4-4239-A30E-FC9BBBE5A2AB}"/>
              </a:ext>
            </a:extLst>
          </p:cNvPr>
          <p:cNvSpPr txBox="1"/>
          <p:nvPr/>
        </p:nvSpPr>
        <p:spPr>
          <a:xfrm>
            <a:off x="1015116" y="6062583"/>
            <a:ext cx="630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https://dplyr.tidyverse.org/reference/summarise.html https://dplyr.tidyverse.org/articles/window-functions.html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26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387-4D68-4B6B-8A38-128610E1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989C9"/>
                </a:solidFill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63AA-1117-4358-896D-E486DF010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Data manipulation</a:t>
            </a:r>
            <a:r>
              <a:rPr lang="en-US" dirty="0"/>
              <a:t> (a continuation)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summarise</a:t>
            </a:r>
            <a:r>
              <a:rPr lang="en-US" dirty="0">
                <a:latin typeface="Consolas" panose="020B0609020204030204" pitchFamily="49" charset="0"/>
              </a:rPr>
              <a:t>() and </a:t>
            </a:r>
            <a:r>
              <a:rPr lang="en-US" dirty="0" err="1">
                <a:latin typeface="Consolas" panose="020B0609020204030204" pitchFamily="49" charset="0"/>
              </a:rPr>
              <a:t>group_by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_join()</a:t>
            </a:r>
            <a:r>
              <a:rPr lang="en-US" dirty="0">
                <a:highlight>
                  <a:srgbClr val="FFFF00"/>
                </a:highlight>
              </a:rPr>
              <a:t> datasets</a:t>
            </a:r>
          </a:p>
          <a:p>
            <a:pPr lvl="1"/>
            <a:endParaRPr lang="en-US" dirty="0"/>
          </a:p>
          <a:p>
            <a:r>
              <a:rPr lang="en-US" dirty="0"/>
              <a:t>Again, we will focus on basics, underlying principles,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E85014-9313-418D-ADB0-78E5740985DC}"/>
              </a:ext>
            </a:extLst>
          </p:cNvPr>
          <p:cNvSpPr txBox="1">
            <a:spLocks/>
          </p:cNvSpPr>
          <p:nvPr/>
        </p:nvSpPr>
        <p:spPr>
          <a:xfrm>
            <a:off x="7193280" y="681037"/>
            <a:ext cx="4490720" cy="2407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“Data Scientists spend up to 80% of the time on data cleaning and 20 percent of their time on actual data analysis”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 algn="r">
              <a:buNone/>
            </a:pPr>
            <a:r>
              <a:rPr lang="en-US" sz="2400" i="1" dirty="0"/>
              <a:t>-- ?????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058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Motivation: Relation between Datasets/Tables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72" y="1424247"/>
            <a:ext cx="7794403" cy="529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8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32" y="1833996"/>
            <a:ext cx="8477250" cy="377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http://vita.had.co.nz/papers/tidy-data.html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14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Datasets/Tables – Zoom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155" y="1600287"/>
            <a:ext cx="6115050" cy="471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36680" y="3808182"/>
            <a:ext cx="3167150" cy="254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67709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Datasets/Tables – Zoom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15" y="1539327"/>
            <a:ext cx="6115050" cy="471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24840" y="3747222"/>
            <a:ext cx="3167150" cy="254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84F4DA-BC6B-46E1-B2BE-E1921B06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b="1" dirty="0"/>
              <a:t>Primary key</a:t>
            </a:r>
            <a:endParaRPr lang="en-CA" sz="2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8B4C77-9D00-4B7D-82F8-7AAD9C175B6E}"/>
              </a:ext>
            </a:extLst>
          </p:cNvPr>
          <p:cNvCxnSpPr>
            <a:cxnSpLocks/>
          </p:cNvCxnSpPr>
          <p:nvPr/>
        </p:nvCxnSpPr>
        <p:spPr>
          <a:xfrm flipH="1">
            <a:off x="5791200" y="2032000"/>
            <a:ext cx="4368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CC44A-0700-4C2D-9CC1-9165F490F527}"/>
              </a:ext>
            </a:extLst>
          </p:cNvPr>
          <p:cNvCxnSpPr>
            <a:cxnSpLocks/>
          </p:cNvCxnSpPr>
          <p:nvPr/>
        </p:nvCxnSpPr>
        <p:spPr>
          <a:xfrm flipH="1">
            <a:off x="9733280" y="2133600"/>
            <a:ext cx="4368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7536C8E6-48AF-4EB3-B365-A5B6B985C093}"/>
              </a:ext>
            </a:extLst>
          </p:cNvPr>
          <p:cNvSpPr/>
          <p:nvPr/>
        </p:nvSpPr>
        <p:spPr>
          <a:xfrm>
            <a:off x="9367520" y="1962902"/>
            <a:ext cx="164695" cy="35357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82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datasets/tables – Zoom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15" y="1539327"/>
            <a:ext cx="6115050" cy="471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24840" y="3747222"/>
            <a:ext cx="3167150" cy="254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84F4DA-BC6B-46E1-B2BE-E1921B06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Primary key</a:t>
            </a:r>
          </a:p>
          <a:p>
            <a:r>
              <a:rPr lang="en-CA" b="1" dirty="0"/>
              <a:t>Foreign key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CC44A-0700-4C2D-9CC1-9165F490F527}"/>
              </a:ext>
            </a:extLst>
          </p:cNvPr>
          <p:cNvCxnSpPr>
            <a:cxnSpLocks/>
          </p:cNvCxnSpPr>
          <p:nvPr/>
        </p:nvCxnSpPr>
        <p:spPr>
          <a:xfrm flipH="1">
            <a:off x="9235440" y="2032000"/>
            <a:ext cx="4368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68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datasets/tables – Zoom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315" y="1539327"/>
            <a:ext cx="6115050" cy="471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24840" y="3747222"/>
            <a:ext cx="3167150" cy="2545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84F4DA-BC6B-46E1-B2BE-E1921B06F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Primary key</a:t>
            </a:r>
          </a:p>
          <a:p>
            <a:r>
              <a:rPr lang="en-CA" dirty="0"/>
              <a:t>Foreign key</a:t>
            </a:r>
          </a:p>
          <a:p>
            <a:r>
              <a:rPr lang="en-CA" b="1" dirty="0"/>
              <a:t>1-to-Many Relationship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1CC44A-0700-4C2D-9CC1-9165F490F527}"/>
              </a:ext>
            </a:extLst>
          </p:cNvPr>
          <p:cNvCxnSpPr>
            <a:cxnSpLocks/>
          </p:cNvCxnSpPr>
          <p:nvPr/>
        </p:nvCxnSpPr>
        <p:spPr>
          <a:xfrm>
            <a:off x="7824840" y="1539327"/>
            <a:ext cx="0" cy="4206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65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Relation between Tables – Another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88" y="1425283"/>
            <a:ext cx="5487439" cy="48292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85508" y="1188720"/>
            <a:ext cx="3084022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630192" y="1394634"/>
            <a:ext cx="1795550" cy="884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091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999"/>
            <a:ext cx="10515600" cy="1325563"/>
          </a:xfrm>
        </p:spPr>
        <p:txBody>
          <a:bodyPr/>
          <a:lstStyle/>
          <a:p>
            <a:r>
              <a:rPr lang="en-CA" dirty="0"/>
              <a:t>Join – Inner Join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CA9F5B-E1E2-4B2D-A973-10C9B398C5FE}"/>
              </a:ext>
            </a:extLst>
          </p:cNvPr>
          <p:cNvGrpSpPr/>
          <p:nvPr/>
        </p:nvGrpSpPr>
        <p:grpSpPr>
          <a:xfrm>
            <a:off x="2028759" y="2379576"/>
            <a:ext cx="3359972" cy="1887624"/>
            <a:chOff x="4572000" y="1725522"/>
            <a:chExt cx="2325190" cy="130628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7594EB8-1C62-4FE3-ACBB-24BB1C25B230}"/>
                </a:ext>
              </a:extLst>
            </p:cNvPr>
            <p:cNvSpPr/>
            <p:nvPr/>
          </p:nvSpPr>
          <p:spPr>
            <a:xfrm>
              <a:off x="5608322" y="1993570"/>
              <a:ext cx="252546" cy="770190"/>
            </a:xfrm>
            <a:custGeom>
              <a:avLst/>
              <a:gdLst>
                <a:gd name="connsiteX0" fmla="*/ 126273 w 252546"/>
                <a:gd name="connsiteY0" fmla="*/ 0 h 770190"/>
                <a:gd name="connsiteX1" fmla="*/ 142487 w 252546"/>
                <a:gd name="connsiteY1" fmla="*/ 19917 h 770190"/>
                <a:gd name="connsiteX2" fmla="*/ 252546 w 252546"/>
                <a:gd name="connsiteY2" fmla="*/ 385095 h 770190"/>
                <a:gd name="connsiteX3" fmla="*/ 142487 w 252546"/>
                <a:gd name="connsiteY3" fmla="*/ 750273 h 770190"/>
                <a:gd name="connsiteX4" fmla="*/ 126273 w 252546"/>
                <a:gd name="connsiteY4" fmla="*/ 770190 h 770190"/>
                <a:gd name="connsiteX5" fmla="*/ 110059 w 252546"/>
                <a:gd name="connsiteY5" fmla="*/ 750273 h 770190"/>
                <a:gd name="connsiteX6" fmla="*/ 0 w 252546"/>
                <a:gd name="connsiteY6" fmla="*/ 385095 h 770190"/>
                <a:gd name="connsiteX7" fmla="*/ 110059 w 252546"/>
                <a:gd name="connsiteY7" fmla="*/ 19917 h 770190"/>
                <a:gd name="connsiteX8" fmla="*/ 126273 w 252546"/>
                <a:gd name="connsiteY8" fmla="*/ 0 h 77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546" h="770190">
                  <a:moveTo>
                    <a:pt x="126273" y="0"/>
                  </a:moveTo>
                  <a:lnTo>
                    <a:pt x="142487" y="19917"/>
                  </a:lnTo>
                  <a:cubicBezTo>
                    <a:pt x="211973" y="124159"/>
                    <a:pt x="252546" y="249825"/>
                    <a:pt x="252546" y="385095"/>
                  </a:cubicBezTo>
                  <a:cubicBezTo>
                    <a:pt x="252546" y="520366"/>
                    <a:pt x="211973" y="646031"/>
                    <a:pt x="142487" y="750273"/>
                  </a:cubicBezTo>
                  <a:lnTo>
                    <a:pt x="126273" y="770190"/>
                  </a:lnTo>
                  <a:lnTo>
                    <a:pt x="110059" y="750273"/>
                  </a:lnTo>
                  <a:cubicBezTo>
                    <a:pt x="40574" y="646031"/>
                    <a:pt x="0" y="520366"/>
                    <a:pt x="0" y="385095"/>
                  </a:cubicBezTo>
                  <a:cubicBezTo>
                    <a:pt x="0" y="249825"/>
                    <a:pt x="40574" y="124159"/>
                    <a:pt x="110059" y="19917"/>
                  </a:cubicBezTo>
                  <a:lnTo>
                    <a:pt x="126273" y="0"/>
                  </a:lnTo>
                  <a:close/>
                </a:path>
              </a:pathLst>
            </a:custGeom>
            <a:solidFill>
              <a:srgbClr val="3989C9"/>
            </a:solidFill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F78C499-8F65-41E9-9648-5C505F32F846}"/>
                </a:ext>
              </a:extLst>
            </p:cNvPr>
            <p:cNvSpPr/>
            <p:nvPr/>
          </p:nvSpPr>
          <p:spPr>
            <a:xfrm>
              <a:off x="4572000" y="1725522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noFill/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9CBCB88-A361-4ABD-8C53-E2900BBD2780}"/>
                </a:ext>
              </a:extLst>
            </p:cNvPr>
            <p:cNvSpPr/>
            <p:nvPr/>
          </p:nvSpPr>
          <p:spPr>
            <a:xfrm>
              <a:off x="5734595" y="1725522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noFill/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6EAFC7E-D71E-4D48-96B8-1097B4899A43}"/>
              </a:ext>
            </a:extLst>
          </p:cNvPr>
          <p:cNvSpPr txBox="1"/>
          <p:nvPr/>
        </p:nvSpPr>
        <p:spPr>
          <a:xfrm>
            <a:off x="954781" y="5595795"/>
            <a:ext cx="817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inner_join</a:t>
            </a:r>
            <a:r>
              <a:rPr lang="en-US" sz="2400" dirty="0">
                <a:latin typeface="Consolas" panose="020B0609020204030204" pitchFamily="49" charset="0"/>
              </a:rPr>
              <a:t>(Table1, Table2, by = c("pk"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4802C9-42FE-4D66-9A98-93D1DD93B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59329"/>
              </p:ext>
            </p:extLst>
          </p:nvPr>
        </p:nvGraphicFramePr>
        <p:xfrm>
          <a:off x="6894886" y="2025047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28F9E65-6DD7-455B-9A73-BE8B6A3CE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39014"/>
              </p:ext>
            </p:extLst>
          </p:nvPr>
        </p:nvGraphicFramePr>
        <p:xfrm>
          <a:off x="8775938" y="2025047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9E977A40-776B-4232-84B7-526F4570D505}"/>
              </a:ext>
            </a:extLst>
          </p:cNvPr>
          <p:cNvSpPr txBox="1"/>
          <p:nvPr/>
        </p:nvSpPr>
        <p:spPr>
          <a:xfrm>
            <a:off x="7028363" y="1618986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93B420-BD38-4B00-AD20-E912CC13100B}"/>
              </a:ext>
            </a:extLst>
          </p:cNvPr>
          <p:cNvSpPr txBox="1"/>
          <p:nvPr/>
        </p:nvSpPr>
        <p:spPr>
          <a:xfrm>
            <a:off x="8907373" y="1618986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1A4499F-0D6D-448E-BF8C-64232F649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764888"/>
              </p:ext>
            </p:extLst>
          </p:nvPr>
        </p:nvGraphicFramePr>
        <p:xfrm>
          <a:off x="7958469" y="4086959"/>
          <a:ext cx="17503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0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337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2D8F-579E-47D0-8677-6869F494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Join – Left (Outer) Join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48FCA-4986-4B01-A5EF-DC8CE990B881}"/>
              </a:ext>
            </a:extLst>
          </p:cNvPr>
          <p:cNvSpPr txBox="1"/>
          <p:nvPr/>
        </p:nvSpPr>
        <p:spPr>
          <a:xfrm>
            <a:off x="1220543" y="5568123"/>
            <a:ext cx="800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(Table1, Table2, by = c("pk"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9F0D63-0526-4A92-8791-00D0E349A254}"/>
              </a:ext>
            </a:extLst>
          </p:cNvPr>
          <p:cNvGrpSpPr/>
          <p:nvPr/>
        </p:nvGrpSpPr>
        <p:grpSpPr>
          <a:xfrm>
            <a:off x="1999087" y="2430820"/>
            <a:ext cx="3631750" cy="1896359"/>
            <a:chOff x="1783090" y="3579223"/>
            <a:chExt cx="2397033" cy="12516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FD56F4-456E-4C15-B71E-C6646242C137}"/>
                </a:ext>
              </a:extLst>
            </p:cNvPr>
            <p:cNvSpPr/>
            <p:nvPr/>
          </p:nvSpPr>
          <p:spPr>
            <a:xfrm>
              <a:off x="1783090" y="3579223"/>
              <a:ext cx="1306279" cy="1251638"/>
            </a:xfrm>
            <a:prstGeom prst="ellipse">
              <a:avLst/>
            </a:prstGeom>
            <a:solidFill>
              <a:srgbClr val="3989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3DC024-05A5-446E-9641-718CC86E9B5F}"/>
                </a:ext>
              </a:extLst>
            </p:cNvPr>
            <p:cNvSpPr/>
            <p:nvPr/>
          </p:nvSpPr>
          <p:spPr>
            <a:xfrm>
              <a:off x="2873844" y="3579223"/>
              <a:ext cx="1306279" cy="1251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A9B3052-FF6A-4AB7-8781-5D348D390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690468"/>
              </p:ext>
            </p:extLst>
          </p:nvPr>
        </p:nvGraphicFramePr>
        <p:xfrm>
          <a:off x="6911511" y="1895640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92AB1AD-2ABB-4697-845D-6B25F0C30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16220"/>
              </p:ext>
            </p:extLst>
          </p:nvPr>
        </p:nvGraphicFramePr>
        <p:xfrm>
          <a:off x="8792563" y="1895640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587BF09-A862-4865-A878-A10320D636F2}"/>
              </a:ext>
            </a:extLst>
          </p:cNvPr>
          <p:cNvSpPr txBox="1"/>
          <p:nvPr/>
        </p:nvSpPr>
        <p:spPr>
          <a:xfrm>
            <a:off x="7044988" y="1489579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70E5AA-47E6-4058-8363-2998EDEBE8AC}"/>
              </a:ext>
            </a:extLst>
          </p:cNvPr>
          <p:cNvSpPr txBox="1"/>
          <p:nvPr/>
        </p:nvSpPr>
        <p:spPr>
          <a:xfrm>
            <a:off x="8923998" y="1489579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9D35FC8-05FF-403C-A434-4E686FD72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64089"/>
              </p:ext>
            </p:extLst>
          </p:nvPr>
        </p:nvGraphicFramePr>
        <p:xfrm>
          <a:off x="8122742" y="3847298"/>
          <a:ext cx="17503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0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269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9EDF-6C3D-4513-8565-E57FFCD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- Left (Outer) Join With Exclusion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C672DD-B02A-4427-9C7D-9ACC326170D9}"/>
              </a:ext>
            </a:extLst>
          </p:cNvPr>
          <p:cNvGrpSpPr/>
          <p:nvPr/>
        </p:nvGrpSpPr>
        <p:grpSpPr>
          <a:xfrm>
            <a:off x="2145147" y="2514354"/>
            <a:ext cx="3293284" cy="1850159"/>
            <a:chOff x="2307707" y="2681748"/>
            <a:chExt cx="2325190" cy="130628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17C5BA8-06AB-4EE2-8F3E-C5D1609F9E70}"/>
                </a:ext>
              </a:extLst>
            </p:cNvPr>
            <p:cNvSpPr/>
            <p:nvPr/>
          </p:nvSpPr>
          <p:spPr>
            <a:xfrm>
              <a:off x="2307707" y="2681748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767BFE3-5668-4A09-AACB-61B2EA22825C}"/>
                </a:ext>
              </a:extLst>
            </p:cNvPr>
            <p:cNvSpPr/>
            <p:nvPr/>
          </p:nvSpPr>
          <p:spPr>
            <a:xfrm>
              <a:off x="3470302" y="2681748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noFill/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EC2F25-5F11-43A2-8220-7E94CE66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07615"/>
              </p:ext>
            </p:extLst>
          </p:nvPr>
        </p:nvGraphicFramePr>
        <p:xfrm>
          <a:off x="6753570" y="2286112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C86F-3104-4BE8-96DF-241D893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32720"/>
              </p:ext>
            </p:extLst>
          </p:nvPr>
        </p:nvGraphicFramePr>
        <p:xfrm>
          <a:off x="8634622" y="2286112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3C8F91-7371-478B-9D08-5C834EA4DA50}"/>
              </a:ext>
            </a:extLst>
          </p:cNvPr>
          <p:cNvSpPr txBox="1"/>
          <p:nvPr/>
        </p:nvSpPr>
        <p:spPr>
          <a:xfrm>
            <a:off x="6887047" y="1880051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D51C7-88DD-44C0-9BC5-26249374607D}"/>
              </a:ext>
            </a:extLst>
          </p:cNvPr>
          <p:cNvSpPr txBox="1"/>
          <p:nvPr/>
        </p:nvSpPr>
        <p:spPr>
          <a:xfrm>
            <a:off x="8766057" y="1880051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2D276-7EAC-43A1-992E-7F811583B467}"/>
              </a:ext>
            </a:extLst>
          </p:cNvPr>
          <p:cNvSpPr txBox="1"/>
          <p:nvPr/>
        </p:nvSpPr>
        <p:spPr>
          <a:xfrm>
            <a:off x="1305137" y="5026924"/>
            <a:ext cx="7661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Table1 %&gt;%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left_join</a:t>
            </a:r>
            <a:r>
              <a:rPr lang="en-US" sz="2400" dirty="0">
                <a:latin typeface="Consolas" panose="020B0609020204030204" pitchFamily="49" charset="0"/>
              </a:rPr>
              <a:t>(Table2, by = c("</a:t>
            </a:r>
            <a:r>
              <a:rPr lang="en-US" sz="2400" dirty="0" err="1">
                <a:latin typeface="Consolas" panose="020B0609020204030204" pitchFamily="49" charset="0"/>
              </a:rPr>
              <a:t>pk</a:t>
            </a:r>
            <a:r>
              <a:rPr lang="en-US" sz="2400" dirty="0">
                <a:latin typeface="Consolas" panose="020B0609020204030204" pitchFamily="49" charset="0"/>
              </a:rPr>
              <a:t>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 %&gt;%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latin typeface="Consolas" panose="020B0609020204030204" pitchFamily="49" charset="0"/>
              </a:rPr>
              <a:t>(is.na(t2c1))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9D35FC8-05FF-403C-A434-4E686FD72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83595"/>
              </p:ext>
            </p:extLst>
          </p:nvPr>
        </p:nvGraphicFramePr>
        <p:xfrm>
          <a:off x="7943741" y="4224389"/>
          <a:ext cx="17503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676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A3D3-2266-4D0E-A95D-5F5F02A2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Join Variations (learn them yourself)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EB25-FBA3-4D56-8F12-23005452C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join variation illustrations in the next few slides</a:t>
            </a:r>
          </a:p>
          <a:p>
            <a:pPr lvl="1"/>
            <a:r>
              <a:rPr lang="en-US" dirty="0"/>
              <a:t>  right join, full join, …</a:t>
            </a:r>
          </a:p>
          <a:p>
            <a:pPr lvl="1"/>
            <a:endParaRPr lang="en-US" dirty="0"/>
          </a:p>
          <a:p>
            <a:r>
              <a:rPr lang="en-US" dirty="0"/>
              <a:t>Read the “two-table verbs” vignette (in the </a:t>
            </a:r>
            <a:r>
              <a:rPr lang="en-US" i="1" dirty="0" err="1"/>
              <a:t>dplyr</a:t>
            </a:r>
            <a:r>
              <a:rPr lang="en-US" dirty="0"/>
              <a:t> package doc)</a:t>
            </a:r>
          </a:p>
          <a:p>
            <a:pPr lvl="1"/>
            <a:r>
              <a:rPr lang="en-US" dirty="0">
                <a:hlinkClick r:id="rId2"/>
              </a:rPr>
              <a:t>https://dplyr.tidyverse.org/articles/two-table.html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Read the reference (see the “two table verbs” section)</a:t>
            </a:r>
          </a:p>
          <a:p>
            <a:pPr lvl="1"/>
            <a:r>
              <a:rPr lang="en-US" dirty="0">
                <a:hlinkClick r:id="rId3"/>
              </a:rPr>
              <a:t>https://dplyr.tidyverse.org/reference/index.html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data manipulation tasks </a:t>
            </a:r>
            <a:r>
              <a:rPr lang="en-US"/>
              <a:t>in general</a:t>
            </a:r>
            <a:endParaRPr lang="en-US" dirty="0"/>
          </a:p>
          <a:p>
            <a:pPr lvl="1"/>
            <a:r>
              <a:rPr lang="en-US" dirty="0"/>
              <a:t>reading </a:t>
            </a:r>
            <a:r>
              <a:rPr lang="en-US" i="1" dirty="0" err="1"/>
              <a:t>dplyr</a:t>
            </a:r>
            <a:r>
              <a:rPr lang="en-US" dirty="0"/>
              <a:t> related articles are a good start, </a:t>
            </a:r>
            <a:r>
              <a:rPr lang="en-US" dirty="0">
                <a:hlinkClick r:id="rId4"/>
              </a:rPr>
              <a:t>https://dplyr.tidyverse.org/articles/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34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93AF-F010-415A-881D-551D078F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Right (Outer) Join*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F6EBF-0977-42DA-B2D0-A45CEEE4E74E}"/>
              </a:ext>
            </a:extLst>
          </p:cNvPr>
          <p:cNvSpPr txBox="1"/>
          <p:nvPr/>
        </p:nvSpPr>
        <p:spPr>
          <a:xfrm>
            <a:off x="1090020" y="5565338"/>
            <a:ext cx="817082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right_join</a:t>
            </a:r>
            <a:r>
              <a:rPr lang="en-US" sz="2400" dirty="0">
                <a:latin typeface="Consolas" panose="020B0609020204030204" pitchFamily="49" charset="0"/>
              </a:rPr>
              <a:t>(Table1, Table2, by = c("pk"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</a:t>
            </a:r>
          </a:p>
          <a:p>
            <a:endParaRPr lang="en-US" dirty="0"/>
          </a:p>
          <a:p>
            <a:r>
              <a:rPr lang="en-US" dirty="0"/>
              <a:t>Note: can use </a:t>
            </a:r>
            <a:r>
              <a:rPr lang="en-US" dirty="0" err="1"/>
              <a:t>left_join</a:t>
            </a:r>
            <a:r>
              <a:rPr lang="en-US" dirty="0"/>
              <a:t> as well.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7370A8-7794-4275-BF6A-D2F5FDB8E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94662"/>
              </p:ext>
            </p:extLst>
          </p:nvPr>
        </p:nvGraphicFramePr>
        <p:xfrm>
          <a:off x="7379795" y="1752251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74323E-C9F0-4324-8CBE-77E60D901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9574"/>
              </p:ext>
            </p:extLst>
          </p:nvPr>
        </p:nvGraphicFramePr>
        <p:xfrm>
          <a:off x="9260847" y="1752251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A33C3F-1748-483E-8ED3-7B709E2DD40E}"/>
              </a:ext>
            </a:extLst>
          </p:cNvPr>
          <p:cNvSpPr txBox="1"/>
          <p:nvPr/>
        </p:nvSpPr>
        <p:spPr>
          <a:xfrm>
            <a:off x="7513272" y="1346190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A698CA-F91D-4139-A420-E1F0BAAE3A82}"/>
              </a:ext>
            </a:extLst>
          </p:cNvPr>
          <p:cNvSpPr txBox="1"/>
          <p:nvPr/>
        </p:nvSpPr>
        <p:spPr>
          <a:xfrm>
            <a:off x="9392282" y="1346190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450331-988B-42E9-AFF0-07D2693B7ACB}"/>
              </a:ext>
            </a:extLst>
          </p:cNvPr>
          <p:cNvGrpSpPr/>
          <p:nvPr/>
        </p:nvGrpSpPr>
        <p:grpSpPr>
          <a:xfrm>
            <a:off x="1964711" y="2354783"/>
            <a:ext cx="3481050" cy="1817670"/>
            <a:chOff x="1964710" y="2344623"/>
            <a:chExt cx="2397033" cy="12516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99F4E8-A8C1-4536-AABF-BBC5B71FF6E6}"/>
                </a:ext>
              </a:extLst>
            </p:cNvPr>
            <p:cNvSpPr/>
            <p:nvPr/>
          </p:nvSpPr>
          <p:spPr>
            <a:xfrm>
              <a:off x="3055464" y="2344623"/>
              <a:ext cx="1306279" cy="1251638"/>
            </a:xfrm>
            <a:prstGeom prst="ellipse">
              <a:avLst/>
            </a:prstGeom>
            <a:solidFill>
              <a:srgbClr val="3989C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BB5F3F-9606-4075-8902-5F9BA8DAFCC9}"/>
                </a:ext>
              </a:extLst>
            </p:cNvPr>
            <p:cNvSpPr/>
            <p:nvPr/>
          </p:nvSpPr>
          <p:spPr>
            <a:xfrm>
              <a:off x="1964710" y="2344623"/>
              <a:ext cx="1306279" cy="12516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016BCD-8E80-4C3C-8C7B-6A7DEC4AF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39082"/>
              </p:ext>
            </p:extLst>
          </p:nvPr>
        </p:nvGraphicFramePr>
        <p:xfrm>
          <a:off x="8121276" y="3778130"/>
          <a:ext cx="186467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0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2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32" y="1833996"/>
            <a:ext cx="8477250" cy="377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29447" y="2202872"/>
            <a:ext cx="4813069" cy="482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48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9EDF-6C3D-4513-8565-E57FFCD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- Right (Outer) Join With Exclusion*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8C2972-A0A4-4515-B7B4-4865C501A104}"/>
              </a:ext>
            </a:extLst>
          </p:cNvPr>
          <p:cNvGrpSpPr/>
          <p:nvPr/>
        </p:nvGrpSpPr>
        <p:grpSpPr>
          <a:xfrm>
            <a:off x="1926169" y="2326467"/>
            <a:ext cx="3412509" cy="1917139"/>
            <a:chOff x="2034641" y="2390701"/>
            <a:chExt cx="2325190" cy="130628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17C5BA8-06AB-4EE2-8F3E-C5D1609F9E70}"/>
                </a:ext>
              </a:extLst>
            </p:cNvPr>
            <p:cNvSpPr/>
            <p:nvPr/>
          </p:nvSpPr>
          <p:spPr>
            <a:xfrm>
              <a:off x="2034641" y="2390701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noFill/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767BFE3-5668-4A09-AACB-61B2EA22825C}"/>
                </a:ext>
              </a:extLst>
            </p:cNvPr>
            <p:cNvSpPr/>
            <p:nvPr/>
          </p:nvSpPr>
          <p:spPr>
            <a:xfrm>
              <a:off x="3197236" y="2390701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rgbClr val="3989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EC2F25-5F11-43A2-8220-7E94CE66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88243"/>
              </p:ext>
            </p:extLst>
          </p:nvPr>
        </p:nvGraphicFramePr>
        <p:xfrm>
          <a:off x="6853323" y="2234390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C86F-3104-4BE8-96DF-241D893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383060"/>
              </p:ext>
            </p:extLst>
          </p:nvPr>
        </p:nvGraphicFramePr>
        <p:xfrm>
          <a:off x="8734375" y="2234390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3C8F91-7371-478B-9D08-5C834EA4DA50}"/>
              </a:ext>
            </a:extLst>
          </p:cNvPr>
          <p:cNvSpPr txBox="1"/>
          <p:nvPr/>
        </p:nvSpPr>
        <p:spPr>
          <a:xfrm>
            <a:off x="6986800" y="1828329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D51C7-88DD-44C0-9BC5-26249374607D}"/>
              </a:ext>
            </a:extLst>
          </p:cNvPr>
          <p:cNvSpPr txBox="1"/>
          <p:nvPr/>
        </p:nvSpPr>
        <p:spPr>
          <a:xfrm>
            <a:off x="8865810" y="1828329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2D276-7EAC-43A1-992E-7F811583B467}"/>
              </a:ext>
            </a:extLst>
          </p:cNvPr>
          <p:cNvSpPr txBox="1"/>
          <p:nvPr/>
        </p:nvSpPr>
        <p:spPr>
          <a:xfrm>
            <a:off x="949508" y="4962286"/>
            <a:ext cx="7830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Table1 %&gt;%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right_join</a:t>
            </a:r>
            <a:r>
              <a:rPr lang="en-US" sz="2400" dirty="0">
                <a:latin typeface="Consolas" panose="020B0609020204030204" pitchFamily="49" charset="0"/>
              </a:rPr>
              <a:t>(Table2, by = c("</a:t>
            </a:r>
            <a:r>
              <a:rPr lang="en-US" sz="2400" dirty="0" err="1">
                <a:latin typeface="Consolas" panose="020B0609020204030204" pitchFamily="49" charset="0"/>
              </a:rPr>
              <a:t>pk</a:t>
            </a:r>
            <a:r>
              <a:rPr lang="en-US" sz="2400" dirty="0">
                <a:latin typeface="Consolas" panose="020B0609020204030204" pitchFamily="49" charset="0"/>
              </a:rPr>
              <a:t>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 %&gt;%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filter</a:t>
            </a:r>
            <a:r>
              <a:rPr lang="en-US" sz="2400" dirty="0">
                <a:latin typeface="Consolas" panose="020B0609020204030204" pitchFamily="49" charset="0"/>
              </a:rPr>
              <a:t>(is.na(t1c1))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4902C0-43BC-40FD-8D1D-A36BFFFD4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11113"/>
              </p:ext>
            </p:extLst>
          </p:nvPr>
        </p:nvGraphicFramePr>
        <p:xfrm>
          <a:off x="7385114" y="4104209"/>
          <a:ext cx="186467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139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9EDF-6C3D-4513-8565-E57FFCD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Full Outer Join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EC2F25-5F11-43A2-8220-7E94CE66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468810"/>
              </p:ext>
            </p:extLst>
          </p:nvPr>
        </p:nvGraphicFramePr>
        <p:xfrm>
          <a:off x="7573763" y="1996092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C86F-3104-4BE8-96DF-241D893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079025"/>
              </p:ext>
            </p:extLst>
          </p:nvPr>
        </p:nvGraphicFramePr>
        <p:xfrm>
          <a:off x="9454815" y="1996092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3C8F91-7371-478B-9D08-5C834EA4DA50}"/>
              </a:ext>
            </a:extLst>
          </p:cNvPr>
          <p:cNvSpPr txBox="1"/>
          <p:nvPr/>
        </p:nvSpPr>
        <p:spPr>
          <a:xfrm>
            <a:off x="7707240" y="1590031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D51C7-88DD-44C0-9BC5-26249374607D}"/>
              </a:ext>
            </a:extLst>
          </p:cNvPr>
          <p:cNvSpPr txBox="1"/>
          <p:nvPr/>
        </p:nvSpPr>
        <p:spPr>
          <a:xfrm>
            <a:off x="9586250" y="1590031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E05F88-8C3E-4BF6-B8E6-B93B863FF79C}"/>
              </a:ext>
            </a:extLst>
          </p:cNvPr>
          <p:cNvGrpSpPr/>
          <p:nvPr/>
        </p:nvGrpSpPr>
        <p:grpSpPr>
          <a:xfrm>
            <a:off x="2283780" y="2382519"/>
            <a:ext cx="3159104" cy="1774777"/>
            <a:chOff x="4572000" y="1725522"/>
            <a:chExt cx="2325190" cy="1306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AFC0B-82FA-4D6D-A834-5EAB2858C082}"/>
                </a:ext>
              </a:extLst>
            </p:cNvPr>
            <p:cNvSpPr/>
            <p:nvPr/>
          </p:nvSpPr>
          <p:spPr>
            <a:xfrm>
              <a:off x="5608322" y="1993570"/>
              <a:ext cx="252546" cy="770190"/>
            </a:xfrm>
            <a:custGeom>
              <a:avLst/>
              <a:gdLst>
                <a:gd name="connsiteX0" fmla="*/ 126273 w 252546"/>
                <a:gd name="connsiteY0" fmla="*/ 0 h 770190"/>
                <a:gd name="connsiteX1" fmla="*/ 142487 w 252546"/>
                <a:gd name="connsiteY1" fmla="*/ 19917 h 770190"/>
                <a:gd name="connsiteX2" fmla="*/ 252546 w 252546"/>
                <a:gd name="connsiteY2" fmla="*/ 385095 h 770190"/>
                <a:gd name="connsiteX3" fmla="*/ 142487 w 252546"/>
                <a:gd name="connsiteY3" fmla="*/ 750273 h 770190"/>
                <a:gd name="connsiteX4" fmla="*/ 126273 w 252546"/>
                <a:gd name="connsiteY4" fmla="*/ 770190 h 770190"/>
                <a:gd name="connsiteX5" fmla="*/ 110059 w 252546"/>
                <a:gd name="connsiteY5" fmla="*/ 750273 h 770190"/>
                <a:gd name="connsiteX6" fmla="*/ 0 w 252546"/>
                <a:gd name="connsiteY6" fmla="*/ 385095 h 770190"/>
                <a:gd name="connsiteX7" fmla="*/ 110059 w 252546"/>
                <a:gd name="connsiteY7" fmla="*/ 19917 h 770190"/>
                <a:gd name="connsiteX8" fmla="*/ 126273 w 252546"/>
                <a:gd name="connsiteY8" fmla="*/ 0 h 77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546" h="770190">
                  <a:moveTo>
                    <a:pt x="126273" y="0"/>
                  </a:moveTo>
                  <a:lnTo>
                    <a:pt x="142487" y="19917"/>
                  </a:lnTo>
                  <a:cubicBezTo>
                    <a:pt x="211973" y="124159"/>
                    <a:pt x="252546" y="249825"/>
                    <a:pt x="252546" y="385095"/>
                  </a:cubicBezTo>
                  <a:cubicBezTo>
                    <a:pt x="252546" y="520366"/>
                    <a:pt x="211973" y="646031"/>
                    <a:pt x="142487" y="750273"/>
                  </a:cubicBezTo>
                  <a:lnTo>
                    <a:pt x="126273" y="770190"/>
                  </a:lnTo>
                  <a:lnTo>
                    <a:pt x="110059" y="750273"/>
                  </a:lnTo>
                  <a:cubicBezTo>
                    <a:pt x="40574" y="646031"/>
                    <a:pt x="0" y="520366"/>
                    <a:pt x="0" y="385095"/>
                  </a:cubicBezTo>
                  <a:cubicBezTo>
                    <a:pt x="0" y="249825"/>
                    <a:pt x="40574" y="124159"/>
                    <a:pt x="110059" y="19917"/>
                  </a:cubicBezTo>
                  <a:lnTo>
                    <a:pt x="126273" y="0"/>
                  </a:ln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98A232-1E1B-4DEE-8923-CBA99C08CD5C}"/>
                </a:ext>
              </a:extLst>
            </p:cNvPr>
            <p:cNvSpPr/>
            <p:nvPr/>
          </p:nvSpPr>
          <p:spPr>
            <a:xfrm>
              <a:off x="4572000" y="1725522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BC802-1D0C-4020-8FD3-C83022D3396F}"/>
                </a:ext>
              </a:extLst>
            </p:cNvPr>
            <p:cNvSpPr/>
            <p:nvPr/>
          </p:nvSpPr>
          <p:spPr>
            <a:xfrm>
              <a:off x="5734595" y="1725522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B062C8-0AFF-41C8-B638-284C6CF1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66968"/>
              </p:ext>
            </p:extLst>
          </p:nvPr>
        </p:nvGraphicFramePr>
        <p:xfrm>
          <a:off x="8497036" y="3750766"/>
          <a:ext cx="18646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7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80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9349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432D276-7EAC-43A1-992E-7F811583B467}"/>
              </a:ext>
            </a:extLst>
          </p:cNvPr>
          <p:cNvSpPr txBox="1"/>
          <p:nvPr/>
        </p:nvSpPr>
        <p:spPr>
          <a:xfrm>
            <a:off x="514518" y="4888147"/>
            <a:ext cx="800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full_join</a:t>
            </a:r>
            <a:r>
              <a:rPr lang="en-US" sz="2400" dirty="0">
                <a:latin typeface="Consolas" panose="020B0609020204030204" pitchFamily="49" charset="0"/>
              </a:rPr>
              <a:t>(Table1, Table2, by = c("pk" = "</a:t>
            </a:r>
            <a:r>
              <a:rPr lang="en-US" sz="2400" dirty="0" err="1">
                <a:latin typeface="Consolas" panose="020B0609020204030204" pitchFamily="49" charset="0"/>
              </a:rPr>
              <a:t>fk</a:t>
            </a:r>
            <a:r>
              <a:rPr lang="en-US" sz="2400" dirty="0">
                <a:latin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325167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9EDF-6C3D-4513-8565-E57FFCD3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– Full Outer Join With Exclusion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EC2F25-5F11-43A2-8220-7E94CE661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34451"/>
              </p:ext>
            </p:extLst>
          </p:nvPr>
        </p:nvGraphicFramePr>
        <p:xfrm>
          <a:off x="7443525" y="1829835"/>
          <a:ext cx="10635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43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596540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EFC86F-3104-4BE8-96DF-241D893C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06969"/>
              </p:ext>
            </p:extLst>
          </p:nvPr>
        </p:nvGraphicFramePr>
        <p:xfrm>
          <a:off x="9324577" y="1829835"/>
          <a:ext cx="10594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829762829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375475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93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9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1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4178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83C8F91-7371-478B-9D08-5C834EA4DA50}"/>
              </a:ext>
            </a:extLst>
          </p:cNvPr>
          <p:cNvSpPr txBox="1"/>
          <p:nvPr/>
        </p:nvSpPr>
        <p:spPr>
          <a:xfrm>
            <a:off x="7577002" y="1423774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D51C7-88DD-44C0-9BC5-26249374607D}"/>
              </a:ext>
            </a:extLst>
          </p:cNvPr>
          <p:cNvSpPr txBox="1"/>
          <p:nvPr/>
        </p:nvSpPr>
        <p:spPr>
          <a:xfrm>
            <a:off x="9456012" y="1423774"/>
            <a:ext cx="79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E05F88-8C3E-4BF6-B8E6-B93B863FF79C}"/>
              </a:ext>
            </a:extLst>
          </p:cNvPr>
          <p:cNvGrpSpPr/>
          <p:nvPr/>
        </p:nvGrpSpPr>
        <p:grpSpPr>
          <a:xfrm>
            <a:off x="2211455" y="2262129"/>
            <a:ext cx="3249822" cy="1825742"/>
            <a:chOff x="4572000" y="1725522"/>
            <a:chExt cx="2325190" cy="130628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6CAFC0B-82FA-4D6D-A834-5EAB2858C082}"/>
                </a:ext>
              </a:extLst>
            </p:cNvPr>
            <p:cNvSpPr/>
            <p:nvPr/>
          </p:nvSpPr>
          <p:spPr>
            <a:xfrm>
              <a:off x="5608322" y="1993570"/>
              <a:ext cx="252546" cy="770190"/>
            </a:xfrm>
            <a:custGeom>
              <a:avLst/>
              <a:gdLst>
                <a:gd name="connsiteX0" fmla="*/ 126273 w 252546"/>
                <a:gd name="connsiteY0" fmla="*/ 0 h 770190"/>
                <a:gd name="connsiteX1" fmla="*/ 142487 w 252546"/>
                <a:gd name="connsiteY1" fmla="*/ 19917 h 770190"/>
                <a:gd name="connsiteX2" fmla="*/ 252546 w 252546"/>
                <a:gd name="connsiteY2" fmla="*/ 385095 h 770190"/>
                <a:gd name="connsiteX3" fmla="*/ 142487 w 252546"/>
                <a:gd name="connsiteY3" fmla="*/ 750273 h 770190"/>
                <a:gd name="connsiteX4" fmla="*/ 126273 w 252546"/>
                <a:gd name="connsiteY4" fmla="*/ 770190 h 770190"/>
                <a:gd name="connsiteX5" fmla="*/ 110059 w 252546"/>
                <a:gd name="connsiteY5" fmla="*/ 750273 h 770190"/>
                <a:gd name="connsiteX6" fmla="*/ 0 w 252546"/>
                <a:gd name="connsiteY6" fmla="*/ 385095 h 770190"/>
                <a:gd name="connsiteX7" fmla="*/ 110059 w 252546"/>
                <a:gd name="connsiteY7" fmla="*/ 19917 h 770190"/>
                <a:gd name="connsiteX8" fmla="*/ 126273 w 252546"/>
                <a:gd name="connsiteY8" fmla="*/ 0 h 77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546" h="770190">
                  <a:moveTo>
                    <a:pt x="126273" y="0"/>
                  </a:moveTo>
                  <a:lnTo>
                    <a:pt x="142487" y="19917"/>
                  </a:lnTo>
                  <a:cubicBezTo>
                    <a:pt x="211973" y="124159"/>
                    <a:pt x="252546" y="249825"/>
                    <a:pt x="252546" y="385095"/>
                  </a:cubicBezTo>
                  <a:cubicBezTo>
                    <a:pt x="252546" y="520366"/>
                    <a:pt x="211973" y="646031"/>
                    <a:pt x="142487" y="750273"/>
                  </a:cubicBezTo>
                  <a:lnTo>
                    <a:pt x="126273" y="770190"/>
                  </a:lnTo>
                  <a:lnTo>
                    <a:pt x="110059" y="750273"/>
                  </a:lnTo>
                  <a:cubicBezTo>
                    <a:pt x="40574" y="646031"/>
                    <a:pt x="0" y="520366"/>
                    <a:pt x="0" y="385095"/>
                  </a:cubicBezTo>
                  <a:cubicBezTo>
                    <a:pt x="0" y="249825"/>
                    <a:pt x="40574" y="124159"/>
                    <a:pt x="110059" y="19917"/>
                  </a:cubicBezTo>
                  <a:lnTo>
                    <a:pt x="126273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98A232-1E1B-4DEE-8923-CBA99C08CD5C}"/>
                </a:ext>
              </a:extLst>
            </p:cNvPr>
            <p:cNvSpPr/>
            <p:nvPr/>
          </p:nvSpPr>
          <p:spPr>
            <a:xfrm>
              <a:off x="4572000" y="1725522"/>
              <a:ext cx="1162595" cy="1306286"/>
            </a:xfrm>
            <a:custGeom>
              <a:avLst/>
              <a:gdLst>
                <a:gd name="connsiteX0" fmla="*/ 644434 w 1162595"/>
                <a:gd name="connsiteY0" fmla="*/ 0 h 1306286"/>
                <a:gd name="connsiteX1" fmla="*/ 1100118 w 1162595"/>
                <a:gd name="connsiteY1" fmla="*/ 191301 h 1306286"/>
                <a:gd name="connsiteX2" fmla="*/ 1162595 w 1162595"/>
                <a:gd name="connsiteY2" fmla="*/ 268048 h 1306286"/>
                <a:gd name="connsiteX3" fmla="*/ 1146381 w 1162595"/>
                <a:gd name="connsiteY3" fmla="*/ 287965 h 1306286"/>
                <a:gd name="connsiteX4" fmla="*/ 1036322 w 1162595"/>
                <a:gd name="connsiteY4" fmla="*/ 653143 h 1306286"/>
                <a:gd name="connsiteX5" fmla="*/ 1146381 w 1162595"/>
                <a:gd name="connsiteY5" fmla="*/ 1018321 h 1306286"/>
                <a:gd name="connsiteX6" fmla="*/ 1162595 w 1162595"/>
                <a:gd name="connsiteY6" fmla="*/ 1038238 h 1306286"/>
                <a:gd name="connsiteX7" fmla="*/ 1100118 w 1162595"/>
                <a:gd name="connsiteY7" fmla="*/ 1114985 h 1306286"/>
                <a:gd name="connsiteX8" fmla="*/ 644434 w 1162595"/>
                <a:gd name="connsiteY8" fmla="*/ 1306286 h 1306286"/>
                <a:gd name="connsiteX9" fmla="*/ 0 w 1162595"/>
                <a:gd name="connsiteY9" fmla="*/ 653143 h 1306286"/>
                <a:gd name="connsiteX10" fmla="*/ 644434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644434" y="0"/>
                  </a:moveTo>
                  <a:cubicBezTo>
                    <a:pt x="822390" y="0"/>
                    <a:pt x="983498" y="73106"/>
                    <a:pt x="1100118" y="191301"/>
                  </a:cubicBezTo>
                  <a:lnTo>
                    <a:pt x="1162595" y="268048"/>
                  </a:lnTo>
                  <a:lnTo>
                    <a:pt x="1146381" y="287965"/>
                  </a:lnTo>
                  <a:cubicBezTo>
                    <a:pt x="1076896" y="392207"/>
                    <a:pt x="1036322" y="517873"/>
                    <a:pt x="1036322" y="653143"/>
                  </a:cubicBezTo>
                  <a:cubicBezTo>
                    <a:pt x="1036322" y="788414"/>
                    <a:pt x="1076896" y="914079"/>
                    <a:pt x="1146381" y="1018321"/>
                  </a:cubicBezTo>
                  <a:lnTo>
                    <a:pt x="1162595" y="1038238"/>
                  </a:lnTo>
                  <a:lnTo>
                    <a:pt x="1100118" y="1114985"/>
                  </a:lnTo>
                  <a:cubicBezTo>
                    <a:pt x="983498" y="1233181"/>
                    <a:pt x="822390" y="1306286"/>
                    <a:pt x="644434" y="1306286"/>
                  </a:cubicBezTo>
                  <a:cubicBezTo>
                    <a:pt x="288523" y="1306286"/>
                    <a:pt x="0" y="1013864"/>
                    <a:pt x="0" y="653143"/>
                  </a:cubicBezTo>
                  <a:cubicBezTo>
                    <a:pt x="0" y="292422"/>
                    <a:pt x="288523" y="0"/>
                    <a:pt x="644434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Table1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5BC802-1D0C-4020-8FD3-C83022D3396F}"/>
                </a:ext>
              </a:extLst>
            </p:cNvPr>
            <p:cNvSpPr/>
            <p:nvPr/>
          </p:nvSpPr>
          <p:spPr>
            <a:xfrm>
              <a:off x="5734595" y="1725522"/>
              <a:ext cx="1162595" cy="1306286"/>
            </a:xfrm>
            <a:custGeom>
              <a:avLst/>
              <a:gdLst>
                <a:gd name="connsiteX0" fmla="*/ 518161 w 1162595"/>
                <a:gd name="connsiteY0" fmla="*/ 0 h 1306286"/>
                <a:gd name="connsiteX1" fmla="*/ 1162595 w 1162595"/>
                <a:gd name="connsiteY1" fmla="*/ 653143 h 1306286"/>
                <a:gd name="connsiteX2" fmla="*/ 518161 w 1162595"/>
                <a:gd name="connsiteY2" fmla="*/ 1306286 h 1306286"/>
                <a:gd name="connsiteX3" fmla="*/ 62477 w 1162595"/>
                <a:gd name="connsiteY3" fmla="*/ 1114985 h 1306286"/>
                <a:gd name="connsiteX4" fmla="*/ 0 w 1162595"/>
                <a:gd name="connsiteY4" fmla="*/ 1038238 h 1306286"/>
                <a:gd name="connsiteX5" fmla="*/ 16214 w 1162595"/>
                <a:gd name="connsiteY5" fmla="*/ 1018321 h 1306286"/>
                <a:gd name="connsiteX6" fmla="*/ 126273 w 1162595"/>
                <a:gd name="connsiteY6" fmla="*/ 653143 h 1306286"/>
                <a:gd name="connsiteX7" fmla="*/ 16214 w 1162595"/>
                <a:gd name="connsiteY7" fmla="*/ 287965 h 1306286"/>
                <a:gd name="connsiteX8" fmla="*/ 0 w 1162595"/>
                <a:gd name="connsiteY8" fmla="*/ 268048 h 1306286"/>
                <a:gd name="connsiteX9" fmla="*/ 62477 w 1162595"/>
                <a:gd name="connsiteY9" fmla="*/ 191301 h 1306286"/>
                <a:gd name="connsiteX10" fmla="*/ 518161 w 1162595"/>
                <a:gd name="connsiteY10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595" h="1306286">
                  <a:moveTo>
                    <a:pt x="518161" y="0"/>
                  </a:moveTo>
                  <a:cubicBezTo>
                    <a:pt x="874072" y="0"/>
                    <a:pt x="1162595" y="292422"/>
                    <a:pt x="1162595" y="653143"/>
                  </a:cubicBezTo>
                  <a:cubicBezTo>
                    <a:pt x="1162595" y="1013864"/>
                    <a:pt x="874072" y="1306286"/>
                    <a:pt x="518161" y="1306286"/>
                  </a:cubicBezTo>
                  <a:cubicBezTo>
                    <a:pt x="340206" y="1306286"/>
                    <a:pt x="179097" y="1233181"/>
                    <a:pt x="62477" y="1114985"/>
                  </a:cubicBezTo>
                  <a:lnTo>
                    <a:pt x="0" y="1038238"/>
                  </a:lnTo>
                  <a:lnTo>
                    <a:pt x="16214" y="1018321"/>
                  </a:lnTo>
                  <a:cubicBezTo>
                    <a:pt x="85700" y="914079"/>
                    <a:pt x="126273" y="788414"/>
                    <a:pt x="126273" y="653143"/>
                  </a:cubicBezTo>
                  <a:cubicBezTo>
                    <a:pt x="126273" y="517873"/>
                    <a:pt x="85700" y="392207"/>
                    <a:pt x="16214" y="287965"/>
                  </a:cubicBezTo>
                  <a:lnTo>
                    <a:pt x="0" y="268048"/>
                  </a:lnTo>
                  <a:lnTo>
                    <a:pt x="62477" y="191301"/>
                  </a:lnTo>
                  <a:cubicBezTo>
                    <a:pt x="179097" y="73106"/>
                    <a:pt x="340206" y="0"/>
                    <a:pt x="518161" y="0"/>
                  </a:cubicBezTo>
                  <a:close/>
                </a:path>
              </a:pathLst>
            </a:custGeom>
            <a:solidFill>
              <a:srgbClr val="3989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Table2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32D276-7EAC-43A1-992E-7F811583B467}"/>
              </a:ext>
            </a:extLst>
          </p:cNvPr>
          <p:cNvSpPr txBox="1"/>
          <p:nvPr/>
        </p:nvSpPr>
        <p:spPr>
          <a:xfrm>
            <a:off x="1031229" y="4663476"/>
            <a:ext cx="76610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Consolas" panose="020B0609020204030204" pitchFamily="49" charset="0"/>
              </a:rPr>
              <a:t>Table1 %&gt;%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  </a:t>
            </a:r>
            <a:r>
              <a:rPr lang="de-DE" sz="2400" dirty="0">
                <a:solidFill>
                  <a:srgbClr val="FF0000"/>
                </a:solidFill>
                <a:latin typeface="Consolas" panose="020B0609020204030204" pitchFamily="49" charset="0"/>
              </a:rPr>
              <a:t>full_join</a:t>
            </a:r>
            <a:r>
              <a:rPr lang="de-DE" sz="2400" dirty="0">
                <a:latin typeface="Consolas" panose="020B0609020204030204" pitchFamily="49" charset="0"/>
              </a:rPr>
              <a:t>(Table2, by = c("pk" = "fk")) %&gt;%</a:t>
            </a:r>
          </a:p>
          <a:p>
            <a:r>
              <a:rPr lang="de-DE" sz="2400" dirty="0">
                <a:latin typeface="Consolas" panose="020B0609020204030204" pitchFamily="49" charset="0"/>
              </a:rPr>
              <a:t>  </a:t>
            </a:r>
            <a:r>
              <a:rPr lang="de-DE" sz="2400" dirty="0">
                <a:solidFill>
                  <a:srgbClr val="00B050"/>
                </a:solidFill>
                <a:latin typeface="Consolas" panose="020B0609020204030204" pitchFamily="49" charset="0"/>
              </a:rPr>
              <a:t>filter</a:t>
            </a:r>
            <a:r>
              <a:rPr lang="de-DE" sz="2400" dirty="0">
                <a:latin typeface="Consolas" panose="020B0609020204030204" pitchFamily="49" charset="0"/>
              </a:rPr>
              <a:t>(is.na(t1c1) | is.na(t2c1))</a:t>
            </a: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2B062C8-0AFF-41C8-B638-284C6CF1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92542"/>
              </p:ext>
            </p:extLst>
          </p:nvPr>
        </p:nvGraphicFramePr>
        <p:xfrm>
          <a:off x="8222977" y="3737600"/>
          <a:ext cx="18646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343">
                  <a:extLst>
                    <a:ext uri="{9D8B030D-6E8A-4147-A177-3AD203B41FA5}">
                      <a16:colId xmlns:a16="http://schemas.microsoft.com/office/drawing/2014/main" val="1393862263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999818166"/>
                    </a:ext>
                  </a:extLst>
                </a:gridCol>
                <a:gridCol w="641668">
                  <a:extLst>
                    <a:ext uri="{9D8B030D-6E8A-4147-A177-3AD203B41FA5}">
                      <a16:colId xmlns:a16="http://schemas.microsoft.com/office/drawing/2014/main" val="83257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2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31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93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439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 / Why is it Messy?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99" y="1645920"/>
            <a:ext cx="5626707" cy="2503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C6671-D405-42BB-BDCB-6B662DCE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Values as column names</a:t>
            </a:r>
          </a:p>
          <a:p>
            <a:endParaRPr lang="en-US" dirty="0"/>
          </a:p>
          <a:p>
            <a:r>
              <a:rPr lang="en-US" dirty="0"/>
              <a:t>Hard to retrieve data and analyze them in a consistent way</a:t>
            </a:r>
          </a:p>
          <a:p>
            <a:pPr lvl="1"/>
            <a:r>
              <a:rPr lang="en-US" b="1" dirty="0"/>
              <a:t>how many treatments in total</a:t>
            </a:r>
          </a:p>
          <a:p>
            <a:pPr lvl="1"/>
            <a:r>
              <a:rPr lang="en-US" dirty="0"/>
              <a:t>get average result by person</a:t>
            </a:r>
          </a:p>
          <a:p>
            <a:pPr lvl="1"/>
            <a:r>
              <a:rPr lang="en-US" dirty="0"/>
              <a:t>get average result by treatment</a:t>
            </a:r>
          </a:p>
          <a:p>
            <a:pPr lvl="1"/>
            <a:r>
              <a:rPr lang="en-US" dirty="0"/>
              <a:t>get overall average result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F7498-0549-4B2B-ACBF-66FCD74D2F6E}"/>
              </a:ext>
            </a:extLst>
          </p:cNvPr>
          <p:cNvSpPr/>
          <p:nvPr/>
        </p:nvSpPr>
        <p:spPr>
          <a:xfrm>
            <a:off x="8361680" y="1825625"/>
            <a:ext cx="3119120" cy="4065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60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 / Why is it Messy?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99" y="1645920"/>
            <a:ext cx="5626707" cy="2503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C6671-D405-42BB-BDCB-6B662DCE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Values as column names</a:t>
            </a:r>
          </a:p>
          <a:p>
            <a:endParaRPr lang="en-US" dirty="0"/>
          </a:p>
          <a:p>
            <a:r>
              <a:rPr lang="en-US" dirty="0"/>
              <a:t>Hard to retrieve data and analyze them in a consistent way</a:t>
            </a:r>
          </a:p>
          <a:p>
            <a:pPr lvl="1"/>
            <a:r>
              <a:rPr lang="en-US" dirty="0"/>
              <a:t>how many treatments in total</a:t>
            </a:r>
          </a:p>
          <a:p>
            <a:pPr lvl="1"/>
            <a:r>
              <a:rPr lang="en-US" b="1" dirty="0"/>
              <a:t>get average result by person</a:t>
            </a:r>
          </a:p>
          <a:p>
            <a:pPr lvl="1"/>
            <a:r>
              <a:rPr lang="en-US" dirty="0"/>
              <a:t>get average result by treatment</a:t>
            </a:r>
          </a:p>
          <a:p>
            <a:pPr lvl="1"/>
            <a:r>
              <a:rPr lang="en-US" dirty="0"/>
              <a:t>get overall average result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78CE1-6BA0-4086-8E6E-E8CE3BBA72F0}"/>
              </a:ext>
            </a:extLst>
          </p:cNvPr>
          <p:cNvSpPr/>
          <p:nvPr/>
        </p:nvSpPr>
        <p:spPr>
          <a:xfrm>
            <a:off x="8402320" y="2361327"/>
            <a:ext cx="3119120" cy="268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DF7498-0549-4B2B-ACBF-66FCD74D2F6E}"/>
              </a:ext>
            </a:extLst>
          </p:cNvPr>
          <p:cNvSpPr/>
          <p:nvPr/>
        </p:nvSpPr>
        <p:spPr>
          <a:xfrm>
            <a:off x="8402320" y="2715140"/>
            <a:ext cx="3119120" cy="2689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284349-F112-4AFC-A929-4996052E6BD5}"/>
              </a:ext>
            </a:extLst>
          </p:cNvPr>
          <p:cNvSpPr/>
          <p:nvPr/>
        </p:nvSpPr>
        <p:spPr>
          <a:xfrm>
            <a:off x="8402320" y="3062368"/>
            <a:ext cx="3119120" cy="2629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94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 / Why is it Messy?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99" y="1645920"/>
            <a:ext cx="5626707" cy="2503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C6671-D405-42BB-BDCB-6B662DCE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Values as column names</a:t>
            </a:r>
          </a:p>
          <a:p>
            <a:endParaRPr lang="en-US" dirty="0"/>
          </a:p>
          <a:p>
            <a:r>
              <a:rPr lang="en-US" dirty="0"/>
              <a:t>Hard to retrieve data and analyze them in a consistent way</a:t>
            </a:r>
          </a:p>
          <a:p>
            <a:pPr lvl="1"/>
            <a:r>
              <a:rPr lang="en-US" dirty="0"/>
              <a:t>how many treatments in total</a:t>
            </a:r>
          </a:p>
          <a:p>
            <a:pPr lvl="1"/>
            <a:r>
              <a:rPr lang="en-US" dirty="0"/>
              <a:t>get average result by person</a:t>
            </a:r>
          </a:p>
          <a:p>
            <a:pPr lvl="1"/>
            <a:r>
              <a:rPr lang="en-US" b="1" dirty="0"/>
              <a:t>get average result by treatment</a:t>
            </a:r>
          </a:p>
          <a:p>
            <a:pPr lvl="1"/>
            <a:r>
              <a:rPr lang="en-US" dirty="0"/>
              <a:t>get overall average result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78CE1-6BA0-4086-8E6E-E8CE3BBA72F0}"/>
              </a:ext>
            </a:extLst>
          </p:cNvPr>
          <p:cNvSpPr/>
          <p:nvPr/>
        </p:nvSpPr>
        <p:spPr>
          <a:xfrm>
            <a:off x="8890000" y="2336800"/>
            <a:ext cx="965200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8A566-DA38-4A86-959F-302490B375D6}"/>
              </a:ext>
            </a:extLst>
          </p:cNvPr>
          <p:cNvSpPr/>
          <p:nvPr/>
        </p:nvSpPr>
        <p:spPr>
          <a:xfrm>
            <a:off x="10518251" y="2336800"/>
            <a:ext cx="965201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09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Messy Data – Example 1 / Why is it Messy?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99" y="1645920"/>
            <a:ext cx="5626707" cy="2503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C3521-D943-44B3-A3CD-E9BD9D31B3A6}"/>
              </a:ext>
            </a:extLst>
          </p:cNvPr>
          <p:cNvSpPr txBox="1"/>
          <p:nvPr/>
        </p:nvSpPr>
        <p:spPr>
          <a:xfrm>
            <a:off x="1065916" y="6123543"/>
            <a:ext cx="6308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http://vita.had.co.nz/papers/tidy-data.html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C6671-D405-42BB-BDCB-6B662DCE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5160" cy="4351338"/>
          </a:xfrm>
        </p:spPr>
        <p:txBody>
          <a:bodyPr/>
          <a:lstStyle/>
          <a:p>
            <a:r>
              <a:rPr lang="en-US" dirty="0"/>
              <a:t>Values as column names</a:t>
            </a:r>
          </a:p>
          <a:p>
            <a:endParaRPr lang="en-US" dirty="0"/>
          </a:p>
          <a:p>
            <a:r>
              <a:rPr lang="en-US" dirty="0"/>
              <a:t>Hard to retrieve data and analyze them in a consistent way</a:t>
            </a:r>
          </a:p>
          <a:p>
            <a:pPr lvl="1"/>
            <a:r>
              <a:rPr lang="en-US" dirty="0"/>
              <a:t>how many treatments in total</a:t>
            </a:r>
          </a:p>
          <a:p>
            <a:pPr lvl="1"/>
            <a:r>
              <a:rPr lang="en-US" dirty="0"/>
              <a:t>get average result by person</a:t>
            </a:r>
          </a:p>
          <a:p>
            <a:pPr lvl="1"/>
            <a:r>
              <a:rPr lang="en-US" dirty="0"/>
              <a:t>get average result by treatment</a:t>
            </a:r>
          </a:p>
          <a:p>
            <a:pPr lvl="1"/>
            <a:r>
              <a:rPr lang="en-US" b="1" dirty="0"/>
              <a:t>get overall average result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78CE1-6BA0-4086-8E6E-E8CE3BBA72F0}"/>
              </a:ext>
            </a:extLst>
          </p:cNvPr>
          <p:cNvSpPr/>
          <p:nvPr/>
        </p:nvSpPr>
        <p:spPr>
          <a:xfrm>
            <a:off x="8402320" y="2336800"/>
            <a:ext cx="3119120" cy="1036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86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4331</TotalTime>
  <Words>3073</Words>
  <Application>Microsoft Macintosh PowerPoint</Application>
  <PresentationFormat>Widescreen</PresentationFormat>
  <Paragraphs>586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Wingdings</vt:lpstr>
      <vt:lpstr>Office Theme</vt:lpstr>
      <vt:lpstr>Plan</vt:lpstr>
      <vt:lpstr>Tidy Data – Motivation (FANG Revenue Data)</vt:lpstr>
      <vt:lpstr>Tidy Data</vt:lpstr>
      <vt:lpstr>Messy Data – Example 1</vt:lpstr>
      <vt:lpstr>Messy Data – Example 1</vt:lpstr>
      <vt:lpstr>Messy Data – Example 1 / Why is it Messy?</vt:lpstr>
      <vt:lpstr>Messy Data – Example 1 / Why is it Messy?</vt:lpstr>
      <vt:lpstr>Messy Data – Example 1 / Why is it Messy?</vt:lpstr>
      <vt:lpstr>Messy Data – Example 1 / Why is it Messy?</vt:lpstr>
      <vt:lpstr>Messy Data – Example 2</vt:lpstr>
      <vt:lpstr>The Tidy Version</vt:lpstr>
      <vt:lpstr>The Tidy Version – Why is it Tidy</vt:lpstr>
      <vt:lpstr>Back to the FANG Revenue Data</vt:lpstr>
      <vt:lpstr>From Messy to Tidy (One Example)</vt:lpstr>
      <vt:lpstr>pivot_longer()</vt:lpstr>
      <vt:lpstr>pivot_longer()</vt:lpstr>
      <vt:lpstr>pivot_longer()</vt:lpstr>
      <vt:lpstr>pivot_longer()</vt:lpstr>
      <vt:lpstr>pivot_longer()</vt:lpstr>
      <vt:lpstr>pivot_longer() result</vt:lpstr>
      <vt:lpstr>The inverse transformation: pivot_wider()</vt:lpstr>
      <vt:lpstr>The inverse transformation: pivot_wider()</vt:lpstr>
      <vt:lpstr>The inverse transformation: pivot_wider()</vt:lpstr>
      <vt:lpstr>pivot_wider() result</vt:lpstr>
      <vt:lpstr>Try Yourself: “Tidy up” the FANG revenue data</vt:lpstr>
      <vt:lpstr>Many Ways of Being Messy :(</vt:lpstr>
      <vt:lpstr>Messy Data – Example 3</vt:lpstr>
      <vt:lpstr>Messy Data – Example 3</vt:lpstr>
      <vt:lpstr>The Tidy Version</vt:lpstr>
      <vt:lpstr>Tidy Data and Its Eco-system</vt:lpstr>
      <vt:lpstr>Plan</vt:lpstr>
      <vt:lpstr>Data manipulation: dplyr()</vt:lpstr>
      <vt:lpstr>The Employees Table</vt:lpstr>
      <vt:lpstr>Count Number of Employees By Country (1)</vt:lpstr>
      <vt:lpstr>Count Number of Employees By Country (2)</vt:lpstr>
      <vt:lpstr>Count Number of Employees By Country (3)</vt:lpstr>
      <vt:lpstr>More on Data Aggregation</vt:lpstr>
      <vt:lpstr>Plan</vt:lpstr>
      <vt:lpstr>Motivation: Relation between Datasets/Tables</vt:lpstr>
      <vt:lpstr>Relation between Datasets/Tables – Zoom In</vt:lpstr>
      <vt:lpstr>Relation between Datasets/Tables – Zoom In</vt:lpstr>
      <vt:lpstr>Relation between datasets/tables – Zoom In</vt:lpstr>
      <vt:lpstr>Relation between datasets/tables – Zoom In</vt:lpstr>
      <vt:lpstr>Relation between Tables – Another Example</vt:lpstr>
      <vt:lpstr>Join – Inner Join</vt:lpstr>
      <vt:lpstr>Join – Left (Outer) Join</vt:lpstr>
      <vt:lpstr>Join - Left (Outer) Join With Exclusion</vt:lpstr>
      <vt:lpstr>More on Join Variations (learn them yourself)</vt:lpstr>
      <vt:lpstr>Join – Right (Outer) Join*</vt:lpstr>
      <vt:lpstr>Join - Right (Outer) Join With Exclusion*</vt:lpstr>
      <vt:lpstr>Join – Full Outer Join</vt:lpstr>
      <vt:lpstr>Join – Full Outer Join With Exclusion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Cao</dc:creator>
  <cp:lastModifiedBy>Kristoffer Wild</cp:lastModifiedBy>
  <cp:revision>132</cp:revision>
  <dcterms:created xsi:type="dcterms:W3CDTF">2018-04-05T21:49:57Z</dcterms:created>
  <dcterms:modified xsi:type="dcterms:W3CDTF">2025-07-30T05:51:34Z</dcterms:modified>
</cp:coreProperties>
</file>