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38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1" r:id="rId13"/>
    <p:sldId id="265" r:id="rId14"/>
    <p:sldId id="266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3"/>
    <p:restoredTop sz="90000"/>
  </p:normalViewPr>
  <p:slideViewPr>
    <p:cSldViewPr snapToGrid="0" showGuides="1">
      <p:cViewPr varScale="1">
        <p:scale>
          <a:sx n="115" d="100"/>
          <a:sy n="115" d="100"/>
        </p:scale>
        <p:origin x="10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0DEE0-ACC4-494E-B2AA-0D98D5A4A875}" type="datetimeFigureOut">
              <a:rPr lang="en-AU" smtClean="0"/>
              <a:t>18/7/2025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7185B-724B-4A4D-9332-480F44413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86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 saved my file as ‘Week2_tutorial.qmd’, for those of you that are use to markdown notice that the suffix has changed (</a:t>
            </a:r>
            <a:r>
              <a:rPr lang="en-AU" dirty="0" err="1"/>
              <a:t>rmd</a:t>
            </a:r>
            <a:r>
              <a:rPr lang="en-AU" dirty="0"/>
              <a:t> to </a:t>
            </a:r>
            <a:r>
              <a:rPr lang="en-AU" dirty="0" err="1"/>
              <a:t>qmd</a:t>
            </a:r>
            <a:r>
              <a:rPr lang="en-AU" dirty="0"/>
              <a:t>). </a:t>
            </a:r>
          </a:p>
          <a:p>
            <a:endParaRPr lang="en-AU" dirty="0"/>
          </a:p>
          <a:p>
            <a:r>
              <a:rPr lang="en-AU" dirty="0"/>
              <a:t>At the top of the document you will have some metadata on the document: title, format (word doc), editor…. </a:t>
            </a:r>
          </a:p>
          <a:p>
            <a:endParaRPr lang="en-AU" dirty="0"/>
          </a:p>
          <a:p>
            <a:r>
              <a:rPr lang="en-AU" dirty="0"/>
              <a:t>The editor is a pretty awesome feature that you wouldn’t get in a markdown document. Here you can get the look of</a:t>
            </a:r>
          </a:p>
          <a:p>
            <a:r>
              <a:rPr lang="en-AU" dirty="0"/>
              <a:t>what it would look like in a word document.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7185B-724B-4A4D-9332-480F4441395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572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4B08-D3C9-27D8-A51C-9985F8E78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4AF8DB-206D-3930-EBDD-4D03EBCEAE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F1EAE-9AD4-535E-E3A7-8040EB3BF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 saved my file as ‘Week2_tutorial.qmd’, for those of you that are use to markdown notice that the suffix has changed (</a:t>
            </a:r>
            <a:r>
              <a:rPr lang="en-AU" dirty="0" err="1"/>
              <a:t>rmd</a:t>
            </a:r>
            <a:r>
              <a:rPr lang="en-AU" dirty="0"/>
              <a:t> to </a:t>
            </a:r>
            <a:r>
              <a:rPr lang="en-AU" dirty="0" err="1"/>
              <a:t>qmd</a:t>
            </a:r>
            <a:r>
              <a:rPr lang="en-AU" dirty="0"/>
              <a:t>). </a:t>
            </a:r>
          </a:p>
          <a:p>
            <a:endParaRPr lang="en-AU" dirty="0"/>
          </a:p>
          <a:p>
            <a:r>
              <a:rPr lang="en-AU" dirty="0"/>
              <a:t>At the top of the document you will have some metadata on the document: title, format (word doc), editor…. </a:t>
            </a:r>
          </a:p>
          <a:p>
            <a:endParaRPr lang="en-AU" dirty="0"/>
          </a:p>
          <a:p>
            <a:r>
              <a:rPr lang="en-AU" dirty="0"/>
              <a:t>The editor is a pretty awesome feature that you wouldn’t get in a markdown document. Here you can get the look of</a:t>
            </a:r>
          </a:p>
          <a:p>
            <a:r>
              <a:rPr lang="en-AU" dirty="0"/>
              <a:t>what it would look like in a word document.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E804-D2F3-58AB-ABFD-B7F50C630D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7185B-724B-4A4D-9332-480F4441395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923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BF9E8-0D26-7422-B18E-91F6BBC3E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36B7D4-15F9-0B05-54B4-D7790FA5CE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09706B-0903-55B4-8BE3-33FED7C11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AU" dirty="0"/>
              <a:t>Now play with the tool bar</a:t>
            </a:r>
          </a:p>
          <a:p>
            <a:pPr marL="171450" indent="-171450">
              <a:buFontTx/>
              <a:buChar char="-"/>
            </a:pPr>
            <a:r>
              <a:rPr lang="en-AU" dirty="0"/>
              <a:t>you can bold, italicize text</a:t>
            </a:r>
          </a:p>
          <a:p>
            <a:pPr marL="171450" indent="-171450">
              <a:buFontTx/>
              <a:buChar char="-"/>
            </a:pPr>
            <a:r>
              <a:rPr lang="en-AU" dirty="0"/>
              <a:t>you can add in links</a:t>
            </a:r>
          </a:p>
          <a:p>
            <a:pPr marL="171450" indent="-171450">
              <a:buFontTx/>
              <a:buChar char="-"/>
            </a:pPr>
            <a:r>
              <a:rPr lang="en-AU" dirty="0"/>
              <a:t>Change the formatting headings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0" indent="0">
              <a:buFontTx/>
              <a:buNone/>
            </a:pPr>
            <a:r>
              <a:rPr lang="en-AU" dirty="0"/>
              <a:t>If you go back to the source code you can see what it’s doing under the hood. </a:t>
            </a:r>
          </a:p>
          <a:p>
            <a:pPr marL="0" indent="0">
              <a:buFontTx/>
              <a:buNone/>
            </a:pPr>
            <a:r>
              <a:rPr lang="en-AU" dirty="0"/>
              <a:t>Here if you used markdown in the past, you would have to know this </a:t>
            </a:r>
            <a:r>
              <a:rPr lang="en-AU" dirty="0" err="1"/>
              <a:t>laytext</a:t>
            </a:r>
            <a:r>
              <a:rPr lang="en-AU" dirty="0"/>
              <a:t> code</a:t>
            </a:r>
          </a:p>
          <a:p>
            <a:pPr marL="0" indent="0">
              <a:buFontTx/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BDE49-E626-4266-5492-44A840765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7185B-724B-4A4D-9332-480F4441395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75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C6BD-0970-3A4F-8034-2A387D6CB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5564E-E942-BF03-DF2D-C1697C92A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1D9FD-29E5-4BE9-F9A8-65FA3D7A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18/7/2025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B1D14-1D67-F203-09B8-4E4A5AB8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8E18-EF01-37AD-B34E-66832FFC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1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DB98-2D5A-7DD4-8762-042D1424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40C14-8EE8-78D3-5E43-4AE089A8B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DDDBD-5C6E-64C9-65F7-62712308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18/7/2025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DE156-5285-3B12-7F9E-6DAE1F3E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4CC5D-43C1-744D-489D-2BCDD51E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9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5D9F9-132B-87B0-A0C0-99C775B0B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40414-166F-E9F3-0ADF-2988E38EE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305D-AC14-A530-FA9F-A5150A7A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18/7/2025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10DCB-5AB3-FC99-8C6E-26142A60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0F551-59C5-6929-2D52-4041BFF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48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6BDE-882B-FEE3-56D5-771D2907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8304-00CB-B260-9DD2-A2B7EEF9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3EA5-25E1-2E66-6CC4-2F814A39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18/7/2025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8C84-476F-1813-394D-DB69B1E6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A5824-3307-CDC2-24D5-240F2995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020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BF35-976E-5F25-B6E1-71DB8ED3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97261-FFF9-0452-F7B2-B35972A9E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BBA5-EE35-307E-D636-63E9034D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18/7/2025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BB33B-CE26-BCA9-F201-6D35A4E2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4C88-ADB8-C46C-B7DA-C379C682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17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7A3F-6874-98A6-859D-8D58E106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221C-60FC-75F5-F38C-03941619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EADFE-5D59-D045-97AA-4E264CB90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50FD3-7DF4-FE57-1CB2-756148EE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18/7/2025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4ABDF-EA74-6AF4-A704-F0003768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6F0B2-EEFE-D4FF-58D5-82C83E7B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75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E05E-9C3D-54EC-96AA-DEA486F8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0A5F1-EF19-6A28-CC7F-3CDC48699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BFE6C-AB7C-5E30-E75B-C6738852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EB2FB-52C1-59F6-5DD1-D49B12DFE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24CDB-14FC-9253-9617-8BA0DA8F7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50097-F597-DEB5-115F-4C43BEAA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18/7/2025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EEDA3-759D-92B4-4097-CEEDF10A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59C07-87B1-3838-872C-D1041950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75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C4D0-F11A-2148-8561-19373DCF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BD7FF-A070-6F25-9779-E2154ABB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18/7/2025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22AF5-F732-AA6C-4134-AC26A13C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0D7A-3797-1D34-2ADC-AC3D8DC3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71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FB621-D21A-AE11-7BC1-AED28126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18/7/2025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B3271-0B5D-2819-E15E-01A6FE91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A86B8-3271-E8FA-8058-C2964F19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04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D40E-16AB-1439-449B-67C686E7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A7BF-E726-E49A-29DC-6029DC4C9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B68B5-F3DF-26F3-060B-45FA36EA0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A9FF-92D5-57D9-31D2-AEE0F211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18/7/2025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4E455-69E8-A5A6-B49F-2376988A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25187-26C7-AA6E-6664-01CCC9E9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699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E8DF-283E-6966-6DEA-3EC3C5BF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9948B-6748-9C34-BC5B-5E24E96E2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B9F14-FCFA-3E7E-5C4A-35B421C57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E55EA-306E-EBB8-8EA3-A384B7F9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18/7/2025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4E4F4-9212-AA2F-E496-088CEEA4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CE76F-C77D-DA4C-0D67-696DBBD8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49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D4747-4FAB-77B7-7B69-36B2007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9765-7841-739F-420B-7E98213DE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EAC0-4670-9284-9136-0C052D752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82B32-26EB-9840-B5EC-F8C086CC962D}" type="datetimeFigureOut">
              <a:rPr lang="en-AU" smtClean="0"/>
              <a:t>18/7/2025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7BF2F-0DC6-20F6-927C-A3F1A56EA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DCF6-5BD9-F24A-7F49-1850C93F4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40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03D0-7E3E-B8F9-1F02-30B9A0632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Workshop 1: Semester projects &amp; using Quarto in an R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2F00C-E41C-7DEB-1EB3-F428437F7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u="sng" dirty="0"/>
              <a:t>BIOL90041</a:t>
            </a:r>
          </a:p>
          <a:p>
            <a:r>
              <a:rPr lang="en-US" sz="2400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6554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26A3F-C2DE-2F13-CB5B-2CEB0AD2A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A41A-59A3-A210-961C-EB0552D7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to find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CB7E8-EB0A-0292-6925-0FFA184A40D9}"/>
              </a:ext>
            </a:extLst>
          </p:cNvPr>
          <p:cNvSpPr txBox="1"/>
          <p:nvPr/>
        </p:nvSpPr>
        <p:spPr>
          <a:xfrm>
            <a:off x="4783015" y="1085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E3A9D4-C6E7-4705-E96C-E424A02BB7E4}"/>
              </a:ext>
            </a:extLst>
          </p:cNvPr>
          <p:cNvGrpSpPr/>
          <p:nvPr/>
        </p:nvGrpSpPr>
        <p:grpSpPr>
          <a:xfrm>
            <a:off x="1773131" y="834013"/>
            <a:ext cx="2640296" cy="3306523"/>
            <a:chOff x="1773131" y="834013"/>
            <a:chExt cx="2640296" cy="330652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D2991F-4723-6360-4DF1-34EB1065E3F9}"/>
                </a:ext>
              </a:extLst>
            </p:cNvPr>
            <p:cNvSpPr txBox="1"/>
            <p:nvPr/>
          </p:nvSpPr>
          <p:spPr>
            <a:xfrm>
              <a:off x="1808703" y="3771204"/>
              <a:ext cx="2602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NO SCRIPT?!?!!</a:t>
              </a:r>
            </a:p>
          </p:txBody>
        </p:sp>
        <p:pic>
          <p:nvPicPr>
            <p:cNvPr id="4098" name="Picture 2" descr="Jackie Chan Confused GIFs | Tenor">
              <a:extLst>
                <a:ext uri="{FF2B5EF4-FFF2-40B4-BE49-F238E27FC236}">
                  <a16:creationId xmlns:a16="http://schemas.microsoft.com/office/drawing/2014/main" id="{CC55219F-09FF-42F4-8EF9-FE633C557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131" y="2197413"/>
              <a:ext cx="2640296" cy="1592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F60285-ED52-0936-1417-8AA6E75A5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8338" y="834013"/>
              <a:ext cx="0" cy="129623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64F88F3-37A1-C17B-8653-CECAD1355A98}"/>
              </a:ext>
            </a:extLst>
          </p:cNvPr>
          <p:cNvSpPr/>
          <p:nvPr/>
        </p:nvSpPr>
        <p:spPr>
          <a:xfrm>
            <a:off x="3024554" y="693336"/>
            <a:ext cx="1155560" cy="341644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E6B36-FF96-DA81-6C34-881896531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30" y="620011"/>
            <a:ext cx="10470400" cy="5889600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B7E4C9AD-D0C0-B702-84A6-715967B05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030" y="529579"/>
            <a:ext cx="10470400" cy="58896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C7182B5-E909-6004-9277-3E88AE356885}"/>
              </a:ext>
            </a:extLst>
          </p:cNvPr>
          <p:cNvSpPr txBox="1"/>
          <p:nvPr/>
        </p:nvSpPr>
        <p:spPr>
          <a:xfrm>
            <a:off x="4974546" y="1469271"/>
            <a:ext cx="60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Text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C3FE78-1338-3958-94E9-328B618602B0}"/>
              </a:ext>
            </a:extLst>
          </p:cNvPr>
          <p:cNvCxnSpPr>
            <a:cxnSpLocks/>
          </p:cNvCxnSpPr>
          <p:nvPr/>
        </p:nvCxnSpPr>
        <p:spPr>
          <a:xfrm flipH="1">
            <a:off x="4904340" y="1819373"/>
            <a:ext cx="346390" cy="3166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7C6640E-4283-D184-190A-6B0A42BAEB75}"/>
              </a:ext>
            </a:extLst>
          </p:cNvPr>
          <p:cNvSpPr txBox="1"/>
          <p:nvPr/>
        </p:nvSpPr>
        <p:spPr>
          <a:xfrm>
            <a:off x="3081328" y="2960277"/>
            <a:ext cx="17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Code ‘Chunks’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E64C5AA-6254-AC75-AB06-DA0FE0525BBE}"/>
              </a:ext>
            </a:extLst>
          </p:cNvPr>
          <p:cNvCxnSpPr>
            <a:cxnSpLocks/>
          </p:cNvCxnSpPr>
          <p:nvPr/>
        </p:nvCxnSpPr>
        <p:spPr>
          <a:xfrm flipH="1">
            <a:off x="2253006" y="3139126"/>
            <a:ext cx="7824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E6BDF1D-51C5-C09E-61C2-37E980C52A1D}"/>
              </a:ext>
            </a:extLst>
          </p:cNvPr>
          <p:cNvSpPr txBox="1"/>
          <p:nvPr/>
        </p:nvSpPr>
        <p:spPr>
          <a:xfrm>
            <a:off x="2666550" y="1734794"/>
            <a:ext cx="16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Text headings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65EDE7-FFE6-45BA-200E-E68D5448FD5F}"/>
              </a:ext>
            </a:extLst>
          </p:cNvPr>
          <p:cNvCxnSpPr>
            <a:cxnSpLocks/>
          </p:cNvCxnSpPr>
          <p:nvPr/>
        </p:nvCxnSpPr>
        <p:spPr>
          <a:xfrm flipH="1">
            <a:off x="1649691" y="1934066"/>
            <a:ext cx="104794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7FC6666-6B67-B8C7-5BF6-EDDE112D4AA0}"/>
              </a:ext>
            </a:extLst>
          </p:cNvPr>
          <p:cNvSpPr/>
          <p:nvPr/>
        </p:nvSpPr>
        <p:spPr>
          <a:xfrm>
            <a:off x="664297" y="892014"/>
            <a:ext cx="1155560" cy="233347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6D530B-4C2B-80AA-F251-98417A7298F1}"/>
              </a:ext>
            </a:extLst>
          </p:cNvPr>
          <p:cNvCxnSpPr>
            <a:cxnSpLocks/>
          </p:cNvCxnSpPr>
          <p:nvPr/>
        </p:nvCxnSpPr>
        <p:spPr>
          <a:xfrm flipV="1">
            <a:off x="967992" y="1034981"/>
            <a:ext cx="0" cy="5841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EF7031-2498-68E6-5FE5-470A422807B4}"/>
              </a:ext>
            </a:extLst>
          </p:cNvPr>
          <p:cNvCxnSpPr>
            <a:cxnSpLocks/>
          </p:cNvCxnSpPr>
          <p:nvPr/>
        </p:nvCxnSpPr>
        <p:spPr>
          <a:xfrm>
            <a:off x="943314" y="1597688"/>
            <a:ext cx="1821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16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4977E-4276-41AF-0FA4-671E1BBF8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E029-1720-1A0E-71BE-AFAB115D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to find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A4417-AAC6-2EC6-3C0D-4AB5FDA0DC46}"/>
              </a:ext>
            </a:extLst>
          </p:cNvPr>
          <p:cNvSpPr txBox="1"/>
          <p:nvPr/>
        </p:nvSpPr>
        <p:spPr>
          <a:xfrm>
            <a:off x="4783015" y="1085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9DEF09A-CDF5-5DF5-92FE-D2FE31F22A19}"/>
              </a:ext>
            </a:extLst>
          </p:cNvPr>
          <p:cNvGrpSpPr/>
          <p:nvPr/>
        </p:nvGrpSpPr>
        <p:grpSpPr>
          <a:xfrm>
            <a:off x="1773131" y="834013"/>
            <a:ext cx="2640296" cy="3306523"/>
            <a:chOff x="1773131" y="834013"/>
            <a:chExt cx="2640296" cy="330652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2C4834-08C2-44A8-F755-5E9C32E31ED8}"/>
                </a:ext>
              </a:extLst>
            </p:cNvPr>
            <p:cNvSpPr txBox="1"/>
            <p:nvPr/>
          </p:nvSpPr>
          <p:spPr>
            <a:xfrm>
              <a:off x="1808703" y="3771204"/>
              <a:ext cx="2602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NO SCRIPT?!?!!</a:t>
              </a:r>
            </a:p>
          </p:txBody>
        </p:sp>
        <p:pic>
          <p:nvPicPr>
            <p:cNvPr id="4098" name="Picture 2" descr="Jackie Chan Confused GIFs | Tenor">
              <a:extLst>
                <a:ext uri="{FF2B5EF4-FFF2-40B4-BE49-F238E27FC236}">
                  <a16:creationId xmlns:a16="http://schemas.microsoft.com/office/drawing/2014/main" id="{75B757EC-0B95-DDC3-C3B2-4DFC3C86B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131" y="2197413"/>
              <a:ext cx="2640296" cy="1592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AF0D06B-AB86-5568-70D9-CCC6BFAD6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8338" y="834013"/>
              <a:ext cx="0" cy="129623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DBA8BF7-95FB-D313-F22B-9D8427B63E7A}"/>
              </a:ext>
            </a:extLst>
          </p:cNvPr>
          <p:cNvSpPr/>
          <p:nvPr/>
        </p:nvSpPr>
        <p:spPr>
          <a:xfrm>
            <a:off x="3024554" y="693336"/>
            <a:ext cx="1155560" cy="341644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40B1D-59E2-C389-3D05-C94C33137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30" y="620011"/>
            <a:ext cx="10470400" cy="5889600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BAA6C517-A812-BAC9-C2CF-CF5A63CAC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030" y="529579"/>
            <a:ext cx="10470400" cy="58896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74B54DA-F5EA-B6BA-911E-851F1A9AF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30" y="529579"/>
            <a:ext cx="10470400" cy="5889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FA671F-4B49-D0A4-85F6-9D241E167642}"/>
              </a:ext>
            </a:extLst>
          </p:cNvPr>
          <p:cNvSpPr/>
          <p:nvPr/>
        </p:nvSpPr>
        <p:spPr>
          <a:xfrm>
            <a:off x="1503282" y="882587"/>
            <a:ext cx="2578524" cy="233347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AAA7A-4299-3743-D105-F20F4F2574A6}"/>
              </a:ext>
            </a:extLst>
          </p:cNvPr>
          <p:cNvSpPr txBox="1"/>
          <p:nvPr/>
        </p:nvSpPr>
        <p:spPr>
          <a:xfrm>
            <a:off x="2985491" y="1148759"/>
            <a:ext cx="2783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Check out the tool bar : change text formatting and see how source code changes!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7C68AC-FC1F-8A17-64CD-D5A4A9C26821}"/>
              </a:ext>
            </a:extLst>
          </p:cNvPr>
          <p:cNvCxnSpPr>
            <a:cxnSpLocks/>
          </p:cNvCxnSpPr>
          <p:nvPr/>
        </p:nvCxnSpPr>
        <p:spPr>
          <a:xfrm flipH="1" flipV="1">
            <a:off x="1112363" y="1074656"/>
            <a:ext cx="1847653" cy="7635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4CC5CD-803B-DCDA-8FF3-30C95B9038B8}"/>
              </a:ext>
            </a:extLst>
          </p:cNvPr>
          <p:cNvCxnSpPr>
            <a:cxnSpLocks/>
          </p:cNvCxnSpPr>
          <p:nvPr/>
        </p:nvCxnSpPr>
        <p:spPr>
          <a:xfrm flipH="1" flipV="1">
            <a:off x="2667786" y="1065229"/>
            <a:ext cx="256094" cy="7462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3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2471-6C02-F63B-E052-AC3869EA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Quarto live DEMO with Kris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8184-2C8E-DE84-4D17-B7B0E857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Here we will go over…</a:t>
            </a:r>
          </a:p>
          <a:p>
            <a:pPr lvl="1"/>
            <a:r>
              <a:rPr lang="en-AU" dirty="0"/>
              <a:t>setting up metadata to render into a word document</a:t>
            </a:r>
          </a:p>
          <a:p>
            <a:pPr lvl="1"/>
            <a:r>
              <a:rPr lang="en-AU" dirty="0"/>
              <a:t>formatting code chunks</a:t>
            </a:r>
          </a:p>
          <a:p>
            <a:pPr lvl="1"/>
            <a:r>
              <a:rPr lang="en-AU" dirty="0"/>
              <a:t>how code should be in code chunks</a:t>
            </a:r>
          </a:p>
          <a:p>
            <a:pPr lvl="1"/>
            <a:r>
              <a:rPr lang="en-AU" dirty="0"/>
              <a:t>practicing writing results under code chunks</a:t>
            </a:r>
          </a:p>
          <a:p>
            <a:pPr lvl="1"/>
            <a:r>
              <a:rPr lang="en-AU" dirty="0"/>
              <a:t>rendering document with appropriate code, plots, and write up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269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78CC-0014-F481-C41A-4EB98FC9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Class activity: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3121-9448-995C-2205-FBD03818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effectLst/>
                <a:latin typeface="Helvetica" pitchFamily="2" charset="0"/>
              </a:rPr>
              <a:t>Q1. Create a vector that records the shoe sizes of 10 people in</a:t>
            </a:r>
            <a:r>
              <a:rPr lang="en-AU" dirty="0">
                <a:latin typeface="Helvetica" pitchFamily="2" charset="0"/>
              </a:rPr>
              <a:t> </a:t>
            </a:r>
            <a:r>
              <a:rPr lang="en-AU" dirty="0">
                <a:effectLst/>
                <a:latin typeface="Helvetica" pitchFamily="2" charset="0"/>
              </a:rPr>
              <a:t>class</a:t>
            </a:r>
          </a:p>
          <a:p>
            <a:r>
              <a:rPr lang="en-AU" dirty="0">
                <a:effectLst/>
                <a:latin typeface="Helvetica" pitchFamily="2" charset="0"/>
              </a:rPr>
              <a:t>Q2. calculate the mean, median, </a:t>
            </a:r>
            <a:r>
              <a:rPr lang="en-AU" dirty="0" err="1">
                <a:effectLst/>
                <a:latin typeface="Helvetica" pitchFamily="2" charset="0"/>
              </a:rPr>
              <a:t>sd</a:t>
            </a:r>
            <a:r>
              <a:rPr lang="en-AU" dirty="0">
                <a:effectLst/>
                <a:latin typeface="Helvetica" pitchFamily="2" charset="0"/>
              </a:rPr>
              <a:t>, var, IQR</a:t>
            </a:r>
          </a:p>
          <a:p>
            <a:r>
              <a:rPr lang="en-AU" dirty="0">
                <a:effectLst/>
                <a:latin typeface="Helvetica" pitchFamily="2" charset="0"/>
              </a:rPr>
              <a:t>Q3. Create a histogram of the data. Is it skewed. Can you</a:t>
            </a:r>
            <a:r>
              <a:rPr lang="en-AU" dirty="0">
                <a:latin typeface="Helvetica" pitchFamily="2" charset="0"/>
              </a:rPr>
              <a:t> </a:t>
            </a:r>
            <a:r>
              <a:rPr lang="en-AU" dirty="0">
                <a:effectLst/>
                <a:latin typeface="Helvetica" pitchFamily="2" charset="0"/>
              </a:rPr>
              <a:t>change the bin sizes of the </a:t>
            </a:r>
            <a:r>
              <a:rPr lang="en-AU" dirty="0" err="1">
                <a:effectLst/>
                <a:latin typeface="Helvetica" pitchFamily="2" charset="0"/>
              </a:rPr>
              <a:t>histogramm</a:t>
            </a:r>
            <a:r>
              <a:rPr lang="en-AU" dirty="0">
                <a:effectLst/>
                <a:latin typeface="Helvetica" pitchFamily="2" charset="0"/>
              </a:rPr>
              <a:t> </a:t>
            </a:r>
          </a:p>
          <a:p>
            <a:pPr lvl="1"/>
            <a:r>
              <a:rPr lang="en-AU" dirty="0">
                <a:effectLst/>
                <a:latin typeface="Helvetica" pitchFamily="2" charset="0"/>
              </a:rPr>
              <a:t>(Hint: ?hist) </a:t>
            </a:r>
          </a:p>
          <a:p>
            <a:pPr lvl="1"/>
            <a:r>
              <a:rPr lang="en-AU" dirty="0">
                <a:latin typeface="Helvetica" pitchFamily="2" charset="0"/>
              </a:rPr>
              <a:t>Use other resources</a:t>
            </a:r>
            <a:endParaRPr lang="en-AU" dirty="0">
              <a:effectLst/>
              <a:latin typeface="Helvetica" pitchFamily="2" charset="0"/>
            </a:endParaRPr>
          </a:p>
          <a:p>
            <a:r>
              <a:rPr lang="en-AU" dirty="0">
                <a:effectLst/>
                <a:latin typeface="Helvetica" pitchFamily="2" charset="0"/>
              </a:rPr>
              <a:t>Q4. Extra: separate your data into male and female show sizes</a:t>
            </a:r>
            <a:r>
              <a:rPr lang="en-AU" dirty="0">
                <a:latin typeface="Helvetica" pitchFamily="2" charset="0"/>
              </a:rPr>
              <a:t> </a:t>
            </a:r>
            <a:r>
              <a:rPr lang="en-AU" dirty="0">
                <a:effectLst/>
                <a:latin typeface="Helvetica" pitchFamily="2" charset="0"/>
              </a:rPr>
              <a:t>and repeat 1-3 for the split data sets.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177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13ED-92E3-E44B-BC62-D4DB995F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ChatGPT for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8D67-081E-8554-11E7-DD3492BC0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840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152D-F4C1-9477-C424-C5662EFB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example of using ChatGPT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157A-85F6-2F7D-4D6A-07D6AEE8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356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1968-9B10-A06D-1125-AE74A40D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Quiz 1: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D44-3EAA-3AB0-2D18-A948F4B9D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 the zip file ‘Quiz 1’ in LMS – Follow the directions provided in the html file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RUBRIC: </a:t>
            </a:r>
          </a:p>
          <a:p>
            <a:pPr marL="0" indent="0">
              <a:buNone/>
            </a:pPr>
            <a:r>
              <a:rPr lang="en-AU" dirty="0"/>
              <a:t>- 20% if the file </a:t>
            </a:r>
          </a:p>
        </p:txBody>
      </p:sp>
    </p:spTree>
    <p:extLst>
      <p:ext uri="{BB962C8B-B14F-4D97-AF65-F5344CB8AC3E}">
        <p14:creationId xmlns:p14="http://schemas.microsoft.com/office/powerpoint/2010/main" val="414912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48C7670-85D0-B601-8926-AC127E777D26}"/>
              </a:ext>
            </a:extLst>
          </p:cNvPr>
          <p:cNvGrpSpPr/>
          <p:nvPr/>
        </p:nvGrpSpPr>
        <p:grpSpPr>
          <a:xfrm>
            <a:off x="3744469" y="489826"/>
            <a:ext cx="4561728" cy="5065466"/>
            <a:chOff x="3744469" y="489826"/>
            <a:chExt cx="4561728" cy="50654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04B97D-3D57-9969-1612-B2C191A80CF1}"/>
                </a:ext>
              </a:extLst>
            </p:cNvPr>
            <p:cNvSpPr txBox="1"/>
            <p:nvPr/>
          </p:nvSpPr>
          <p:spPr>
            <a:xfrm>
              <a:off x="4706165" y="734191"/>
              <a:ext cx="220733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600" b="1" dirty="0"/>
                <a:t>Week_2_Quiz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098502E-C082-4D0D-89BC-85BA63BBDD77}"/>
                </a:ext>
              </a:extLst>
            </p:cNvPr>
            <p:cNvCxnSpPr>
              <a:cxnSpLocks/>
            </p:cNvCxnSpPr>
            <p:nvPr/>
          </p:nvCxnSpPr>
          <p:spPr>
            <a:xfrm>
              <a:off x="4170137" y="1186136"/>
              <a:ext cx="0" cy="4045740"/>
            </a:xfrm>
            <a:prstGeom prst="line">
              <a:avLst/>
            </a:prstGeom>
            <a:ln w="1111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Graphic 5" descr="Open folder with solid fill">
              <a:extLst>
                <a:ext uri="{FF2B5EF4-FFF2-40B4-BE49-F238E27FC236}">
                  <a16:creationId xmlns:a16="http://schemas.microsoft.com/office/drawing/2014/main" id="{4F5A470B-F200-4C2E-8D3D-C254169B9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44469" y="489826"/>
              <a:ext cx="914400" cy="9144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389FF79-7007-6F90-1633-6AAD8D8E23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8233" y="1672089"/>
              <a:ext cx="1098331" cy="0"/>
            </a:xfrm>
            <a:prstGeom prst="line">
              <a:avLst/>
            </a:prstGeom>
            <a:ln w="1111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6" descr="RStudio SVG and transparent PNG icons | TechIcons">
              <a:extLst>
                <a:ext uri="{FF2B5EF4-FFF2-40B4-BE49-F238E27FC236}">
                  <a16:creationId xmlns:a16="http://schemas.microsoft.com/office/drawing/2014/main" id="{D792A8E9-4D07-96DB-2450-0A28868B8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6797" y="1330213"/>
              <a:ext cx="684063" cy="684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688CFD-6C23-F714-639F-E38EEFDC41C3}"/>
                </a:ext>
              </a:extLst>
            </p:cNvPr>
            <p:cNvSpPr txBox="1"/>
            <p:nvPr/>
          </p:nvSpPr>
          <p:spPr>
            <a:xfrm>
              <a:off x="5643417" y="1476190"/>
              <a:ext cx="26627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200" b="1" dirty="0"/>
                <a:t>Week_2_Quiz.Rproj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8C7C73F-598B-12B1-5D57-CDD9CDF1130C}"/>
                </a:ext>
              </a:extLst>
            </p:cNvPr>
            <p:cNvGrpSpPr/>
            <p:nvPr/>
          </p:nvGrpSpPr>
          <p:grpSpPr>
            <a:xfrm>
              <a:off x="4108424" y="3153933"/>
              <a:ext cx="2667873" cy="2401359"/>
              <a:chOff x="7861917" y="2291969"/>
              <a:chExt cx="2667873" cy="240135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6D59579-EC6F-E1C9-5759-3F2FFC8A7064}"/>
                  </a:ext>
                </a:extLst>
              </p:cNvPr>
              <p:cNvGrpSpPr/>
              <p:nvPr/>
            </p:nvGrpSpPr>
            <p:grpSpPr>
              <a:xfrm>
                <a:off x="7861917" y="2422635"/>
                <a:ext cx="2667873" cy="2270693"/>
                <a:chOff x="7861917" y="2422635"/>
                <a:chExt cx="2667873" cy="2270693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A42B7D3-77D6-2371-E40A-2C82BB1D31DF}"/>
                    </a:ext>
                  </a:extLst>
                </p:cNvPr>
                <p:cNvSpPr txBox="1"/>
                <p:nvPr/>
              </p:nvSpPr>
              <p:spPr>
                <a:xfrm>
                  <a:off x="9384826" y="2422635"/>
                  <a:ext cx="792268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2200" b="1" dirty="0"/>
                    <a:t>Data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AAA64EC-612C-AD73-DCB5-D0E8C1A2708B}"/>
                    </a:ext>
                  </a:extLst>
                </p:cNvPr>
                <p:cNvSpPr txBox="1"/>
                <p:nvPr/>
              </p:nvSpPr>
              <p:spPr>
                <a:xfrm>
                  <a:off x="9400592" y="3237186"/>
                  <a:ext cx="9541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2200" b="1" dirty="0"/>
                    <a:t>Script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55F896E-D94A-1FC1-A05D-9BC122E4D7C3}"/>
                    </a:ext>
                  </a:extLst>
                </p:cNvPr>
                <p:cNvSpPr txBox="1"/>
                <p:nvPr/>
              </p:nvSpPr>
              <p:spPr>
                <a:xfrm>
                  <a:off x="9442633" y="4136991"/>
                  <a:ext cx="108715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2200" b="1" dirty="0"/>
                    <a:t>Output</a:t>
                  </a: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6F38A37-0D01-F93F-F2E5-87C3251EA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61917" y="4358124"/>
                  <a:ext cx="1098331" cy="0"/>
                </a:xfrm>
                <a:prstGeom prst="line">
                  <a:avLst/>
                </a:prstGeom>
                <a:ln w="1111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FEBD2DA-7689-2813-2B5B-642947055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61917" y="3413652"/>
                  <a:ext cx="1098331" cy="0"/>
                </a:xfrm>
                <a:prstGeom prst="line">
                  <a:avLst/>
                </a:prstGeom>
                <a:ln w="1111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2BB15F0D-4085-4D8A-5487-FE1511B905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61917" y="2574494"/>
                  <a:ext cx="1098331" cy="0"/>
                </a:xfrm>
                <a:prstGeom prst="line">
                  <a:avLst/>
                </a:prstGeom>
                <a:ln w="1111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6" name="Graphic 25" descr="Open folder with solid fill">
                  <a:extLst>
                    <a:ext uri="{FF2B5EF4-FFF2-40B4-BE49-F238E27FC236}">
                      <a16:creationId xmlns:a16="http://schemas.microsoft.com/office/drawing/2014/main" id="{2F1C4419-D3F3-784C-1F12-66EDBD1CAE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3604" y="4006325"/>
                  <a:ext cx="687003" cy="687003"/>
                </a:xfrm>
                <a:prstGeom prst="rect">
                  <a:avLst/>
                </a:prstGeom>
              </p:spPr>
            </p:pic>
            <p:pic>
              <p:nvPicPr>
                <p:cNvPr id="27" name="Graphic 26" descr="Open folder with solid fill">
                  <a:extLst>
                    <a:ext uri="{FF2B5EF4-FFF2-40B4-BE49-F238E27FC236}">
                      <a16:creationId xmlns:a16="http://schemas.microsoft.com/office/drawing/2014/main" id="{2E30D7C2-B372-A695-4437-91F161F431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31563" y="3106520"/>
                  <a:ext cx="687003" cy="687003"/>
                </a:xfrm>
                <a:prstGeom prst="rect">
                  <a:avLst/>
                </a:prstGeom>
              </p:spPr>
            </p:pic>
          </p:grpSp>
          <p:pic>
            <p:nvPicPr>
              <p:cNvPr id="12" name="Graphic 11" descr="Open folder with solid fill">
                <a:extLst>
                  <a:ext uri="{FF2B5EF4-FFF2-40B4-BE49-F238E27FC236}">
                    <a16:creationId xmlns:a16="http://schemas.microsoft.com/office/drawing/2014/main" id="{DF5DFF83-C5AC-9616-70E8-FC251E648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15797" y="2291969"/>
                <a:ext cx="687003" cy="687003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C31E1E-CA1A-AB40-AE21-0DB961D76E6F}"/>
                </a:ext>
              </a:extLst>
            </p:cNvPr>
            <p:cNvGrpSpPr/>
            <p:nvPr/>
          </p:nvGrpSpPr>
          <p:grpSpPr>
            <a:xfrm>
              <a:off x="4218062" y="2189379"/>
              <a:ext cx="3998015" cy="859627"/>
              <a:chOff x="5098472" y="2291705"/>
              <a:chExt cx="3998015" cy="85962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AD1FCBC-8938-F9DA-9C75-24D599F80067}"/>
                  </a:ext>
                </a:extLst>
              </p:cNvPr>
              <p:cNvGrpSpPr/>
              <p:nvPr/>
            </p:nvGrpSpPr>
            <p:grpSpPr>
              <a:xfrm>
                <a:off x="5098472" y="2481862"/>
                <a:ext cx="3998015" cy="430887"/>
                <a:chOff x="5098472" y="2481862"/>
                <a:chExt cx="3998015" cy="430887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2468345-ED72-2933-B2AA-2BF6283B69A0}"/>
                    </a:ext>
                  </a:extLst>
                </p:cNvPr>
                <p:cNvSpPr txBox="1"/>
                <p:nvPr/>
              </p:nvSpPr>
              <p:spPr>
                <a:xfrm>
                  <a:off x="6536363" y="2481862"/>
                  <a:ext cx="256012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2200" b="1" dirty="0"/>
                    <a:t>Week_2_Quiz.qmd</a:t>
                  </a:r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BEFE413-EEFD-CE75-3DFE-80769A66E7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98472" y="2634532"/>
                  <a:ext cx="799920" cy="0"/>
                </a:xfrm>
                <a:prstGeom prst="line">
                  <a:avLst/>
                </a:prstGeom>
                <a:ln w="1111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5" name="Picture 2" descr="Quarto">
                <a:extLst>
                  <a:ext uri="{FF2B5EF4-FFF2-40B4-BE49-F238E27FC236}">
                    <a16:creationId xmlns:a16="http://schemas.microsoft.com/office/drawing/2014/main" id="{6FE434FA-8DF2-FDBE-DB6C-49D7F83171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27" t="12095" r="78528" b="-1"/>
              <a:stretch/>
            </p:blipFill>
            <p:spPr bwMode="auto">
              <a:xfrm>
                <a:off x="5874328" y="2291705"/>
                <a:ext cx="761778" cy="859627"/>
              </a:xfrm>
              <a:prstGeom prst="rect">
                <a:avLst/>
              </a:prstGeom>
              <a:solidFill>
                <a:srgbClr val="FFFFFF"/>
              </a:solidFill>
            </p:spPr>
          </p:pic>
        </p:grp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58C581-09F3-9018-1515-5C6540DD79EA}"/>
              </a:ext>
            </a:extLst>
          </p:cNvPr>
          <p:cNvCxnSpPr>
            <a:cxnSpLocks/>
          </p:cNvCxnSpPr>
          <p:nvPr/>
        </p:nvCxnSpPr>
        <p:spPr>
          <a:xfrm>
            <a:off x="5391378" y="3694608"/>
            <a:ext cx="0" cy="245796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A71635-5A2C-8304-C9C9-36F67BFF0D7B}"/>
              </a:ext>
            </a:extLst>
          </p:cNvPr>
          <p:cNvCxnSpPr>
            <a:cxnSpLocks/>
          </p:cNvCxnSpPr>
          <p:nvPr/>
        </p:nvCxnSpPr>
        <p:spPr>
          <a:xfrm flipH="1" flipV="1">
            <a:off x="5336734" y="3888473"/>
            <a:ext cx="684000" cy="2228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F0A91D1-54C9-23F6-453A-03E1FEF6CE9B}"/>
              </a:ext>
            </a:extLst>
          </p:cNvPr>
          <p:cNvSpPr txBox="1"/>
          <p:nvPr/>
        </p:nvSpPr>
        <p:spPr>
          <a:xfrm>
            <a:off x="6003634" y="3714161"/>
            <a:ext cx="110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hawk.csv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956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DB3C-634C-E3CA-58C2-158103B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Semester Group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507D7-72A8-E91A-929E-0952ADF7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88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A2F0-D2F0-8104-FAD3-3D5B0636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Stop and Code (3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0ACE-2745-8657-0E71-F40AC3BB9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0522" cy="4351338"/>
          </a:xfrm>
        </p:spPr>
        <p:txBody>
          <a:bodyPr/>
          <a:lstStyle/>
          <a:p>
            <a:r>
              <a:rPr lang="en-AU" dirty="0"/>
              <a:t>Create a project using the following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A4204-1146-686E-2A10-B82515E19BC3}"/>
              </a:ext>
            </a:extLst>
          </p:cNvPr>
          <p:cNvSpPr txBox="1"/>
          <p:nvPr/>
        </p:nvSpPr>
        <p:spPr>
          <a:xfrm>
            <a:off x="8449849" y="945931"/>
            <a:ext cx="13689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600" b="1" dirty="0"/>
              <a:t>Week_2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899CC-FF50-8EC2-224B-F0772C0C64EF}"/>
              </a:ext>
            </a:extLst>
          </p:cNvPr>
          <p:cNvSpPr txBox="1"/>
          <p:nvPr/>
        </p:nvSpPr>
        <p:spPr>
          <a:xfrm>
            <a:off x="9384826" y="2422635"/>
            <a:ext cx="7922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5FA63-156B-4E6A-32E1-EA1D7F222CFA}"/>
              </a:ext>
            </a:extLst>
          </p:cNvPr>
          <p:cNvSpPr txBox="1"/>
          <p:nvPr/>
        </p:nvSpPr>
        <p:spPr>
          <a:xfrm>
            <a:off x="9400592" y="3237186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ED4DD-06C6-086B-ECB2-74C6EF2D8806}"/>
              </a:ext>
            </a:extLst>
          </p:cNvPr>
          <p:cNvSpPr txBox="1"/>
          <p:nvPr/>
        </p:nvSpPr>
        <p:spPr>
          <a:xfrm>
            <a:off x="9442633" y="4136991"/>
            <a:ext cx="1087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B80D9-DFC7-DF4A-43CB-6DD95A1497EB}"/>
              </a:ext>
            </a:extLst>
          </p:cNvPr>
          <p:cNvSpPr txBox="1"/>
          <p:nvPr/>
        </p:nvSpPr>
        <p:spPr>
          <a:xfrm>
            <a:off x="10189309" y="3717220"/>
            <a:ext cx="191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/>
              <a:t>Lecture_script.R</a:t>
            </a:r>
            <a:endParaRPr lang="en-AU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99B879-1541-FAF1-FCCD-F7E81A0E9BE7}"/>
              </a:ext>
            </a:extLst>
          </p:cNvPr>
          <p:cNvCxnSpPr>
            <a:cxnSpLocks/>
          </p:cNvCxnSpPr>
          <p:nvPr/>
        </p:nvCxnSpPr>
        <p:spPr>
          <a:xfrm>
            <a:off x="7913821" y="1397876"/>
            <a:ext cx="0" cy="4035972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Open folder with solid fill">
            <a:extLst>
              <a:ext uri="{FF2B5EF4-FFF2-40B4-BE49-F238E27FC236}">
                <a16:creationId xmlns:a16="http://schemas.microsoft.com/office/drawing/2014/main" id="{156D7EC7-F234-0F53-C70B-C25CC3FA8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0732" y="783453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7041C0-E312-498B-ED95-FC0C39A70845}"/>
              </a:ext>
            </a:extLst>
          </p:cNvPr>
          <p:cNvCxnSpPr>
            <a:cxnSpLocks/>
          </p:cNvCxnSpPr>
          <p:nvPr/>
        </p:nvCxnSpPr>
        <p:spPr>
          <a:xfrm flipH="1">
            <a:off x="7861917" y="4358124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87960A-8060-9850-295A-996F40A96B77}"/>
              </a:ext>
            </a:extLst>
          </p:cNvPr>
          <p:cNvCxnSpPr>
            <a:cxnSpLocks/>
          </p:cNvCxnSpPr>
          <p:nvPr/>
        </p:nvCxnSpPr>
        <p:spPr>
          <a:xfrm flipH="1">
            <a:off x="7861917" y="3413652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595D47-0C86-67AB-F3C9-596C54C81E93}"/>
              </a:ext>
            </a:extLst>
          </p:cNvPr>
          <p:cNvCxnSpPr>
            <a:cxnSpLocks/>
          </p:cNvCxnSpPr>
          <p:nvPr/>
        </p:nvCxnSpPr>
        <p:spPr>
          <a:xfrm flipH="1">
            <a:off x="7861917" y="2574494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D18E89-3A9A-C5B4-34B1-E94991E54048}"/>
              </a:ext>
            </a:extLst>
          </p:cNvPr>
          <p:cNvCxnSpPr>
            <a:cxnSpLocks/>
          </p:cNvCxnSpPr>
          <p:nvPr/>
        </p:nvCxnSpPr>
        <p:spPr>
          <a:xfrm flipH="1">
            <a:off x="7861917" y="1883829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Open folder with solid fill">
            <a:extLst>
              <a:ext uri="{FF2B5EF4-FFF2-40B4-BE49-F238E27FC236}">
                <a16:creationId xmlns:a16="http://schemas.microsoft.com/office/drawing/2014/main" id="{EC4A7571-4E4E-D23B-01D0-DC7C128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5797" y="2291969"/>
            <a:ext cx="687003" cy="687003"/>
          </a:xfrm>
          <a:prstGeom prst="rect">
            <a:avLst/>
          </a:prstGeom>
        </p:spPr>
      </p:pic>
      <p:pic>
        <p:nvPicPr>
          <p:cNvPr id="16" name="Picture 6" descr="RStudio SVG and transparent PNG icons | TechIcons">
            <a:extLst>
              <a:ext uri="{FF2B5EF4-FFF2-40B4-BE49-F238E27FC236}">
                <a16:creationId xmlns:a16="http://schemas.microsoft.com/office/drawing/2014/main" id="{0DC6AB45-B3D7-A2F5-1D68-0CD20D901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81" y="1541953"/>
            <a:ext cx="684063" cy="6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87AA02-9452-B0AC-4D1F-6C86F67AAED2}"/>
              </a:ext>
            </a:extLst>
          </p:cNvPr>
          <p:cNvCxnSpPr>
            <a:cxnSpLocks/>
          </p:cNvCxnSpPr>
          <p:nvPr/>
        </p:nvCxnSpPr>
        <p:spPr>
          <a:xfrm flipH="1">
            <a:off x="9096458" y="3885856"/>
            <a:ext cx="777498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RStudio SVG and transparent PNG icons | TechIcons">
            <a:extLst>
              <a:ext uri="{FF2B5EF4-FFF2-40B4-BE49-F238E27FC236}">
                <a16:creationId xmlns:a16="http://schemas.microsoft.com/office/drawing/2014/main" id="{1A94F330-3C7C-760E-047E-4112F4A9D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782" y="3703566"/>
            <a:ext cx="386135" cy="38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2D216A-70DD-777E-D19F-101D022C7DFE}"/>
              </a:ext>
            </a:extLst>
          </p:cNvPr>
          <p:cNvCxnSpPr>
            <a:cxnSpLocks/>
          </p:cNvCxnSpPr>
          <p:nvPr/>
        </p:nvCxnSpPr>
        <p:spPr>
          <a:xfrm>
            <a:off x="9151102" y="3627049"/>
            <a:ext cx="0" cy="289858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DA44BD-8368-AF2E-F375-86E804B445EE}"/>
              </a:ext>
            </a:extLst>
          </p:cNvPr>
          <p:cNvCxnSpPr>
            <a:cxnSpLocks/>
          </p:cNvCxnSpPr>
          <p:nvPr/>
        </p:nvCxnSpPr>
        <p:spPr>
          <a:xfrm>
            <a:off x="9173521" y="4550233"/>
            <a:ext cx="0" cy="212836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0667A0-0D39-C043-3641-719588DF9A91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9130352" y="4705377"/>
            <a:ext cx="581224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1F865C-96AE-E7A9-45D8-44EB15CEB026}"/>
              </a:ext>
            </a:extLst>
          </p:cNvPr>
          <p:cNvGrpSpPr/>
          <p:nvPr/>
        </p:nvGrpSpPr>
        <p:grpSpPr>
          <a:xfrm>
            <a:off x="9711576" y="4447299"/>
            <a:ext cx="1173424" cy="516155"/>
            <a:chOff x="9302141" y="5470887"/>
            <a:chExt cx="1173424" cy="51615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6824B7-4A10-B972-54A0-0F4A0C6C5B96}"/>
                </a:ext>
              </a:extLst>
            </p:cNvPr>
            <p:cNvSpPr txBox="1"/>
            <p:nvPr/>
          </p:nvSpPr>
          <p:spPr>
            <a:xfrm>
              <a:off x="9749404" y="5544298"/>
              <a:ext cx="72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Plots</a:t>
              </a:r>
            </a:p>
          </p:txBody>
        </p:sp>
        <p:pic>
          <p:nvPicPr>
            <p:cNvPr id="31" name="Graphic 30" descr="Open folder with solid fill">
              <a:extLst>
                <a:ext uri="{FF2B5EF4-FFF2-40B4-BE49-F238E27FC236}">
                  <a16:creationId xmlns:a16="http://schemas.microsoft.com/office/drawing/2014/main" id="{27F99A80-8FE6-FD57-AF91-CFBDFEC2F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02141" y="5470887"/>
              <a:ext cx="516155" cy="516155"/>
            </a:xfrm>
            <a:prstGeom prst="rect">
              <a:avLst/>
            </a:prstGeom>
          </p:spPr>
        </p:pic>
      </p:grpSp>
      <p:pic>
        <p:nvPicPr>
          <p:cNvPr id="35" name="Graphic 34" descr="Open folder with solid fill">
            <a:extLst>
              <a:ext uri="{FF2B5EF4-FFF2-40B4-BE49-F238E27FC236}">
                <a16:creationId xmlns:a16="http://schemas.microsoft.com/office/drawing/2014/main" id="{45BDA4FC-EBA3-B22B-4402-D4188A13A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3604" y="4006325"/>
            <a:ext cx="687003" cy="687003"/>
          </a:xfrm>
          <a:prstGeom prst="rect">
            <a:avLst/>
          </a:prstGeom>
        </p:spPr>
      </p:pic>
      <p:pic>
        <p:nvPicPr>
          <p:cNvPr id="36" name="Graphic 35" descr="Open folder with solid fill">
            <a:extLst>
              <a:ext uri="{FF2B5EF4-FFF2-40B4-BE49-F238E27FC236}">
                <a16:creationId xmlns:a16="http://schemas.microsoft.com/office/drawing/2014/main" id="{37B23F2B-1A68-3AA0-5E5C-B2C958F3A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1563" y="3106520"/>
            <a:ext cx="687003" cy="68700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704C889-9884-7361-DB35-E745B3119C29}"/>
              </a:ext>
            </a:extLst>
          </p:cNvPr>
          <p:cNvSpPr txBox="1"/>
          <p:nvPr/>
        </p:nvSpPr>
        <p:spPr>
          <a:xfrm>
            <a:off x="746948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ECE688-3CEC-3AE2-D1B4-B5D0F73C6702}"/>
              </a:ext>
            </a:extLst>
          </p:cNvPr>
          <p:cNvSpPr txBox="1"/>
          <p:nvPr/>
        </p:nvSpPr>
        <p:spPr>
          <a:xfrm>
            <a:off x="9387101" y="1687930"/>
            <a:ext cx="1954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Week_2.Rproj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8CBCE6-0664-2F64-EAB2-252B54301417}"/>
              </a:ext>
            </a:extLst>
          </p:cNvPr>
          <p:cNvSpPr txBox="1"/>
          <p:nvPr/>
        </p:nvSpPr>
        <p:spPr>
          <a:xfrm>
            <a:off x="9444908" y="5162851"/>
            <a:ext cx="11660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Lecture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ED3B6C7-20CC-E1C6-66B5-813BD9132579}"/>
              </a:ext>
            </a:extLst>
          </p:cNvPr>
          <p:cNvCxnSpPr>
            <a:cxnSpLocks/>
          </p:cNvCxnSpPr>
          <p:nvPr/>
        </p:nvCxnSpPr>
        <p:spPr>
          <a:xfrm flipH="1">
            <a:off x="7864192" y="5383984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Open folder with solid fill">
            <a:extLst>
              <a:ext uri="{FF2B5EF4-FFF2-40B4-BE49-F238E27FC236}">
                <a16:creationId xmlns:a16="http://schemas.microsoft.com/office/drawing/2014/main" id="{DB4B9CEB-8D48-DFEB-034F-EBFEF8619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5879" y="5032185"/>
            <a:ext cx="687003" cy="6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23917B-6C27-EFBD-F164-AAC66ED5BC50}"/>
              </a:ext>
            </a:extLst>
          </p:cNvPr>
          <p:cNvSpPr txBox="1"/>
          <p:nvPr/>
        </p:nvSpPr>
        <p:spPr>
          <a:xfrm>
            <a:off x="4772152" y="875593"/>
            <a:ext cx="13689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600" b="1" dirty="0"/>
              <a:t>Week_2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88FB7A-D14D-BB5C-043A-7C72F00336DF}"/>
              </a:ext>
            </a:extLst>
          </p:cNvPr>
          <p:cNvCxnSpPr>
            <a:cxnSpLocks/>
          </p:cNvCxnSpPr>
          <p:nvPr/>
        </p:nvCxnSpPr>
        <p:spPr>
          <a:xfrm>
            <a:off x="4236124" y="1327538"/>
            <a:ext cx="0" cy="511376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Open folder with solid fill">
            <a:extLst>
              <a:ext uri="{FF2B5EF4-FFF2-40B4-BE49-F238E27FC236}">
                <a16:creationId xmlns:a16="http://schemas.microsoft.com/office/drawing/2014/main" id="{7E0FF4A7-9E50-8B52-4B7B-9D0176F4B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456" y="631228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3CDFCA-9B8C-EF29-9BA3-09BFF3E9A91F}"/>
              </a:ext>
            </a:extLst>
          </p:cNvPr>
          <p:cNvCxnSpPr>
            <a:cxnSpLocks/>
          </p:cNvCxnSpPr>
          <p:nvPr/>
        </p:nvCxnSpPr>
        <p:spPr>
          <a:xfrm flipH="1">
            <a:off x="4184220" y="1813491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6" descr="RStudio SVG and transparent PNG icons | TechIcons">
            <a:extLst>
              <a:ext uri="{FF2B5EF4-FFF2-40B4-BE49-F238E27FC236}">
                <a16:creationId xmlns:a16="http://schemas.microsoft.com/office/drawing/2014/main" id="{37D88643-7319-30A4-E696-9AC42EFDC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784" y="1471615"/>
            <a:ext cx="684063" cy="6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6B59E3A-B51E-F207-ADFA-99504D04A218}"/>
              </a:ext>
            </a:extLst>
          </p:cNvPr>
          <p:cNvSpPr txBox="1"/>
          <p:nvPr/>
        </p:nvSpPr>
        <p:spPr>
          <a:xfrm>
            <a:off x="3791787" y="181832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3EE32D-C166-0C3B-9B47-6C01AB2E956C}"/>
              </a:ext>
            </a:extLst>
          </p:cNvPr>
          <p:cNvSpPr txBox="1"/>
          <p:nvPr/>
        </p:nvSpPr>
        <p:spPr>
          <a:xfrm>
            <a:off x="5709404" y="1617592"/>
            <a:ext cx="1954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Week_2.Rproj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BF3D8DF-57DE-F284-A7A9-26F4C9EE89AC}"/>
              </a:ext>
            </a:extLst>
          </p:cNvPr>
          <p:cNvGrpSpPr/>
          <p:nvPr/>
        </p:nvGrpSpPr>
        <p:grpSpPr>
          <a:xfrm>
            <a:off x="4202691" y="2267813"/>
            <a:ext cx="4243942" cy="3427219"/>
            <a:chOff x="7861917" y="2291969"/>
            <a:chExt cx="4243942" cy="342721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7B976A4-69E8-E53A-9CDC-18594E5EE463}"/>
                </a:ext>
              </a:extLst>
            </p:cNvPr>
            <p:cNvGrpSpPr/>
            <p:nvPr/>
          </p:nvGrpSpPr>
          <p:grpSpPr>
            <a:xfrm>
              <a:off x="7861917" y="2422635"/>
              <a:ext cx="4243942" cy="3296553"/>
              <a:chOff x="7861917" y="2422635"/>
              <a:chExt cx="4243942" cy="329655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06DE04-83BE-4272-CFC2-20D581D6AA05}"/>
                  </a:ext>
                </a:extLst>
              </p:cNvPr>
              <p:cNvSpPr txBox="1"/>
              <p:nvPr/>
            </p:nvSpPr>
            <p:spPr>
              <a:xfrm>
                <a:off x="9384826" y="2422635"/>
                <a:ext cx="79226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200" b="1" dirty="0"/>
                  <a:t>Data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1064D4-4B62-56D5-1FDB-6775A2BE64E0}"/>
                  </a:ext>
                </a:extLst>
              </p:cNvPr>
              <p:cNvSpPr txBox="1"/>
              <p:nvPr/>
            </p:nvSpPr>
            <p:spPr>
              <a:xfrm>
                <a:off x="9400592" y="3237186"/>
                <a:ext cx="95410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200" b="1" dirty="0"/>
                  <a:t>Script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BE413C-A829-AEBC-794D-D6BA99A3555D}"/>
                  </a:ext>
                </a:extLst>
              </p:cNvPr>
              <p:cNvSpPr txBox="1"/>
              <p:nvPr/>
            </p:nvSpPr>
            <p:spPr>
              <a:xfrm>
                <a:off x="9442633" y="4136991"/>
                <a:ext cx="10871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200" b="1" dirty="0"/>
                  <a:t>Output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E0FA31-FDFC-92FD-7199-D1A7A073D585}"/>
                  </a:ext>
                </a:extLst>
              </p:cNvPr>
              <p:cNvSpPr txBox="1"/>
              <p:nvPr/>
            </p:nvSpPr>
            <p:spPr>
              <a:xfrm>
                <a:off x="10189309" y="3717220"/>
                <a:ext cx="1916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1" dirty="0" err="1"/>
                  <a:t>Lecture_script.R</a:t>
                </a:r>
                <a:endParaRPr lang="en-AU" b="1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3E32008-96F5-A7C1-04D7-D088645F3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61917" y="4358124"/>
                <a:ext cx="1098331" cy="0"/>
              </a:xfrm>
              <a:prstGeom prst="line">
                <a:avLst/>
              </a:prstGeom>
              <a:ln w="1111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023542F-518B-8BB8-9C7A-6A181E079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61917" y="3413652"/>
                <a:ext cx="1098331" cy="0"/>
              </a:xfrm>
              <a:prstGeom prst="line">
                <a:avLst/>
              </a:prstGeom>
              <a:ln w="1111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6DA0712-1EC3-F846-0DBB-4D44D023C2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61917" y="2574494"/>
                <a:ext cx="1098331" cy="0"/>
              </a:xfrm>
              <a:prstGeom prst="line">
                <a:avLst/>
              </a:prstGeom>
              <a:ln w="1111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DE70E87-0105-DB89-82EA-02BC230A9A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6458" y="3885856"/>
                <a:ext cx="777498" cy="0"/>
              </a:xfrm>
              <a:prstGeom prst="line">
                <a:avLst/>
              </a:prstGeom>
              <a:ln w="1111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Picture 6" descr="RStudio SVG and transparent PNG icons | TechIcons">
                <a:extLst>
                  <a:ext uri="{FF2B5EF4-FFF2-40B4-BE49-F238E27FC236}">
                    <a16:creationId xmlns:a16="http://schemas.microsoft.com/office/drawing/2014/main" id="{9D69B3E2-E2CD-C4A6-F304-F1A5BE26B8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0782" y="3703566"/>
                <a:ext cx="386135" cy="3861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A5DC63D-8659-C426-B32B-E714166ED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51102" y="3627049"/>
                <a:ext cx="0" cy="289858"/>
              </a:xfrm>
              <a:prstGeom prst="line">
                <a:avLst/>
              </a:prstGeom>
              <a:ln w="1111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D93D983-FF23-51EC-3F7E-86D6AD611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3521" y="4550233"/>
                <a:ext cx="0" cy="212836"/>
              </a:xfrm>
              <a:prstGeom prst="line">
                <a:avLst/>
              </a:prstGeom>
              <a:ln w="1111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BBA53FB-975F-74D4-BF8A-90BFD6539A38}"/>
                  </a:ext>
                </a:extLst>
              </p:cNvPr>
              <p:cNvCxnSpPr>
                <a:cxnSpLocks/>
                <a:stCxn id="24" idx="1"/>
              </p:cNvCxnSpPr>
              <p:nvPr/>
            </p:nvCxnSpPr>
            <p:spPr>
              <a:xfrm flipH="1">
                <a:off x="9130352" y="4705377"/>
                <a:ext cx="581224" cy="0"/>
              </a:xfrm>
              <a:prstGeom prst="line">
                <a:avLst/>
              </a:prstGeom>
              <a:ln w="1111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A49F3E7-41FF-5B43-05EC-2204941216F6}"/>
                  </a:ext>
                </a:extLst>
              </p:cNvPr>
              <p:cNvGrpSpPr/>
              <p:nvPr/>
            </p:nvGrpSpPr>
            <p:grpSpPr>
              <a:xfrm>
                <a:off x="9711576" y="4447299"/>
                <a:ext cx="1173424" cy="516155"/>
                <a:chOff x="9302141" y="5470887"/>
                <a:chExt cx="1173424" cy="516155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EEB20DD-3FD2-AD65-6D17-2E5734237EBC}"/>
                    </a:ext>
                  </a:extLst>
                </p:cNvPr>
                <p:cNvSpPr txBox="1"/>
                <p:nvPr/>
              </p:nvSpPr>
              <p:spPr>
                <a:xfrm>
                  <a:off x="9749404" y="5544298"/>
                  <a:ext cx="7261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b="1" dirty="0"/>
                    <a:t>Plots</a:t>
                  </a:r>
                </a:p>
              </p:txBody>
            </p:sp>
            <p:pic>
              <p:nvPicPr>
                <p:cNvPr id="24" name="Graphic 23" descr="Open folder with solid fill">
                  <a:extLst>
                    <a:ext uri="{FF2B5EF4-FFF2-40B4-BE49-F238E27FC236}">
                      <a16:creationId xmlns:a16="http://schemas.microsoft.com/office/drawing/2014/main" id="{9913B635-662D-9573-E460-D37253C8F8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02141" y="5470887"/>
                  <a:ext cx="516155" cy="516155"/>
                </a:xfrm>
                <a:prstGeom prst="rect">
                  <a:avLst/>
                </a:prstGeom>
              </p:spPr>
            </p:pic>
          </p:grpSp>
          <p:pic>
            <p:nvPicPr>
              <p:cNvPr id="25" name="Graphic 24" descr="Open folder with solid fill">
                <a:extLst>
                  <a:ext uri="{FF2B5EF4-FFF2-40B4-BE49-F238E27FC236}">
                    <a16:creationId xmlns:a16="http://schemas.microsoft.com/office/drawing/2014/main" id="{96C88D89-E572-8389-46ED-0665365A2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73604" y="4006325"/>
                <a:ext cx="687003" cy="687003"/>
              </a:xfrm>
              <a:prstGeom prst="rect">
                <a:avLst/>
              </a:prstGeom>
            </p:spPr>
          </p:pic>
          <p:pic>
            <p:nvPicPr>
              <p:cNvPr id="26" name="Graphic 25" descr="Open folder with solid fill">
                <a:extLst>
                  <a:ext uri="{FF2B5EF4-FFF2-40B4-BE49-F238E27FC236}">
                    <a16:creationId xmlns:a16="http://schemas.microsoft.com/office/drawing/2014/main" id="{37A69548-8BC1-EDFD-EDBF-E65203E22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31563" y="3106520"/>
                <a:ext cx="687003" cy="687003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210D26-0C27-B8B2-6C92-1B540E6922B3}"/>
                  </a:ext>
                </a:extLst>
              </p:cNvPr>
              <p:cNvSpPr txBox="1"/>
              <p:nvPr/>
            </p:nvSpPr>
            <p:spPr>
              <a:xfrm>
                <a:off x="9444908" y="5162851"/>
                <a:ext cx="116608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200" b="1" dirty="0"/>
                  <a:t>Lecture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F4CD4E-8775-6C17-8D9C-6021A7E214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64192" y="5383984"/>
                <a:ext cx="1098331" cy="0"/>
              </a:xfrm>
              <a:prstGeom prst="line">
                <a:avLst/>
              </a:prstGeom>
              <a:ln w="1111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aphic 30" descr="Open folder with solid fill">
                <a:extLst>
                  <a:ext uri="{FF2B5EF4-FFF2-40B4-BE49-F238E27FC236}">
                    <a16:creationId xmlns:a16="http://schemas.microsoft.com/office/drawing/2014/main" id="{C1C94031-DB2E-7643-C8E7-FB16B6AB6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75879" y="5032185"/>
                <a:ext cx="687003" cy="687003"/>
              </a:xfrm>
              <a:prstGeom prst="rect">
                <a:avLst/>
              </a:prstGeom>
            </p:spPr>
          </p:pic>
        </p:grpSp>
        <p:pic>
          <p:nvPicPr>
            <p:cNvPr id="45" name="Graphic 44" descr="Open folder with solid fill">
              <a:extLst>
                <a:ext uri="{FF2B5EF4-FFF2-40B4-BE49-F238E27FC236}">
                  <a16:creationId xmlns:a16="http://schemas.microsoft.com/office/drawing/2014/main" id="{33687E2C-7551-87D4-8086-A2ED4FF8F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15797" y="2291969"/>
              <a:ext cx="687003" cy="687003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C0CE2E3-891E-0113-A618-97B35EF29ED8}"/>
              </a:ext>
            </a:extLst>
          </p:cNvPr>
          <p:cNvGrpSpPr/>
          <p:nvPr/>
        </p:nvGrpSpPr>
        <p:grpSpPr>
          <a:xfrm>
            <a:off x="4284048" y="2217659"/>
            <a:ext cx="3405353" cy="859627"/>
            <a:chOff x="5098472" y="2291705"/>
            <a:chExt cx="3405353" cy="85962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6FCAAE5-8B3A-0E16-4068-2DB0AA9A0606}"/>
                </a:ext>
              </a:extLst>
            </p:cNvPr>
            <p:cNvGrpSpPr/>
            <p:nvPr/>
          </p:nvGrpSpPr>
          <p:grpSpPr>
            <a:xfrm>
              <a:off x="5098472" y="2481862"/>
              <a:ext cx="3405353" cy="430887"/>
              <a:chOff x="5098472" y="2481862"/>
              <a:chExt cx="3405353" cy="43088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214C4F6-93C7-CFD7-34DD-756619DEDE34}"/>
                  </a:ext>
                </a:extLst>
              </p:cNvPr>
              <p:cNvSpPr txBox="1"/>
              <p:nvPr/>
            </p:nvSpPr>
            <p:spPr>
              <a:xfrm>
                <a:off x="6536363" y="2481862"/>
                <a:ext cx="19674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200" b="1" dirty="0"/>
                  <a:t>Quarto (.</a:t>
                </a:r>
                <a:r>
                  <a:rPr lang="en-AU" sz="2200" b="1" dirty="0" err="1"/>
                  <a:t>qmd</a:t>
                </a:r>
                <a:r>
                  <a:rPr lang="en-AU" sz="2200" b="1" dirty="0"/>
                  <a:t>)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D491519-1CBF-97DC-5347-94684A1724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8472" y="2634532"/>
                <a:ext cx="799920" cy="0"/>
              </a:xfrm>
              <a:prstGeom prst="line">
                <a:avLst/>
              </a:prstGeom>
              <a:ln w="1111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2" name="Picture 2" descr="Quarto">
              <a:extLst>
                <a:ext uri="{FF2B5EF4-FFF2-40B4-BE49-F238E27FC236}">
                  <a16:creationId xmlns:a16="http://schemas.microsoft.com/office/drawing/2014/main" id="{CEAAEA92-8A60-FCA6-E921-DE94EC1AF7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7" t="12095" r="78528" b="-1"/>
            <a:stretch/>
          </p:blipFill>
          <p:spPr bwMode="auto">
            <a:xfrm>
              <a:off x="5874328" y="2291705"/>
              <a:ext cx="761778" cy="859627"/>
            </a:xfrm>
            <a:prstGeom prst="rect">
              <a:avLst/>
            </a:prstGeom>
            <a:solidFill>
              <a:srgbClr val="FFFFFF"/>
            </a:solidFill>
          </p:spPr>
        </p:pic>
      </p:grpSp>
    </p:spTree>
    <p:extLst>
      <p:ext uri="{BB962C8B-B14F-4D97-AF65-F5344CB8AC3E}">
        <p14:creationId xmlns:p14="http://schemas.microsoft.com/office/powerpoint/2010/main" val="17452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139 L -0.00156 0.15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35CBE-DD57-12BC-F2AE-CBFF3E2A6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3B02-15AF-5FDD-30E6-0BC42811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52" y="0"/>
            <a:ext cx="10845290" cy="1325563"/>
          </a:xfrm>
        </p:spPr>
        <p:txBody>
          <a:bodyPr/>
          <a:lstStyle/>
          <a:p>
            <a:r>
              <a:rPr lang="en-AU" dirty="0"/>
              <a:t>What is Quarto?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88B0F-7467-8CC2-E6E4-C62BDBF32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115366"/>
            <a:ext cx="8772211" cy="57426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dirty="0"/>
              <a:t>An open-source tool that seamlessly integrates code, results, and narrative text into a single document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/>
              <a:t>Key Features: </a:t>
            </a:r>
          </a:p>
          <a:p>
            <a:r>
              <a:rPr lang="en-AU" dirty="0"/>
              <a:t>Multi-language Support: Works with R, Python, Julia, and more.</a:t>
            </a:r>
          </a:p>
          <a:p>
            <a:r>
              <a:rPr lang="en-AU" dirty="0"/>
              <a:t>Versatile Outputs: Generate reports, presentations, websites, and dashboards in formats like HTML, PDF, and Word.</a:t>
            </a:r>
          </a:p>
          <a:p>
            <a:r>
              <a:rPr lang="en-AU" dirty="0"/>
              <a:t>Reproducibility: Ensures that analyses are transparent and reproducible by embedding code and its output directly within the document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Use Cases:</a:t>
            </a:r>
          </a:p>
          <a:p>
            <a:r>
              <a:rPr lang="en-AU" dirty="0"/>
              <a:t>Communication: Present findings to stakeholders with clear narratives and visualisations.</a:t>
            </a:r>
          </a:p>
          <a:p>
            <a:r>
              <a:rPr lang="en-AU" dirty="0"/>
              <a:t>Collaboration: Share comprehensive analyses with peers, including code and results.</a:t>
            </a:r>
          </a:p>
          <a:p>
            <a:r>
              <a:rPr lang="en-AU" dirty="0"/>
              <a:t>Documentation: Maintain a detailed record of data analysis processes and decisions.</a:t>
            </a:r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b="1" dirty="0"/>
              <a:t>Integration:</a:t>
            </a:r>
          </a:p>
          <a:p>
            <a:r>
              <a:rPr lang="en-AU" dirty="0"/>
              <a:t>Fully compatible with RStudio and other IDEs, providing a user-friendly interface for creating and rendering documents.</a:t>
            </a:r>
          </a:p>
        </p:txBody>
      </p:sp>
      <p:pic>
        <p:nvPicPr>
          <p:cNvPr id="3074" name="Picture 2" descr="Von R Markdown zu Quarto">
            <a:extLst>
              <a:ext uri="{FF2B5EF4-FFF2-40B4-BE49-F238E27FC236}">
                <a16:creationId xmlns:a16="http://schemas.microsoft.com/office/drawing/2014/main" id="{0ECD7F6C-07F6-A88C-0FAE-603AF00B8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756" y="3312848"/>
            <a:ext cx="4029244" cy="115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. Quarto Basics">
            <a:extLst>
              <a:ext uri="{FF2B5EF4-FFF2-40B4-BE49-F238E27FC236}">
                <a16:creationId xmlns:a16="http://schemas.microsoft.com/office/drawing/2014/main" id="{C30BA430-FA12-E9B9-464D-5B4C05BED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902" y="1408346"/>
            <a:ext cx="3549820" cy="126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72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1E6E-EBDC-3270-E7AD-7686CB5B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to find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C2AC7-306B-D081-D039-3D09EB9E7662}"/>
              </a:ext>
            </a:extLst>
          </p:cNvPr>
          <p:cNvSpPr txBox="1"/>
          <p:nvPr/>
        </p:nvSpPr>
        <p:spPr>
          <a:xfrm>
            <a:off x="4783015" y="1085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42DD57-0C49-618F-3EA6-0D816F3C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20" y="539628"/>
            <a:ext cx="10366270" cy="5831027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B83C04D-FECF-4A96-8DD7-055E0C63C8BE}"/>
              </a:ext>
            </a:extLst>
          </p:cNvPr>
          <p:cNvGrpSpPr/>
          <p:nvPr/>
        </p:nvGrpSpPr>
        <p:grpSpPr>
          <a:xfrm>
            <a:off x="6290268" y="200968"/>
            <a:ext cx="2710731" cy="4410444"/>
            <a:chOff x="6290268" y="200968"/>
            <a:chExt cx="2710731" cy="44104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41075E-AA0B-7BB5-4ADE-93533B046DBC}"/>
                </a:ext>
              </a:extLst>
            </p:cNvPr>
            <p:cNvSpPr txBox="1"/>
            <p:nvPr/>
          </p:nvSpPr>
          <p:spPr>
            <a:xfrm>
              <a:off x="7276681" y="4242080"/>
              <a:ext cx="1724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Project folders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3F0C1DD-C48C-98C9-F8B3-253AC05CEC3D}"/>
                </a:ext>
              </a:extLst>
            </p:cNvPr>
            <p:cNvGrpSpPr/>
            <p:nvPr/>
          </p:nvGrpSpPr>
          <p:grpSpPr>
            <a:xfrm>
              <a:off x="6290268" y="200968"/>
              <a:ext cx="1897619" cy="462223"/>
              <a:chOff x="6290268" y="200968"/>
              <a:chExt cx="1897619" cy="46222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7BA8BC-39E3-5B2A-CCE2-51DFE9CED875}"/>
                  </a:ext>
                </a:extLst>
              </p:cNvPr>
              <p:cNvSpPr txBox="1"/>
              <p:nvPr/>
            </p:nvSpPr>
            <p:spPr>
              <a:xfrm>
                <a:off x="6611815" y="200968"/>
                <a:ext cx="157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1" dirty="0"/>
                  <a:t>Project name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970224F-ECD2-D911-1CDC-58E1559533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90268" y="351692"/>
                <a:ext cx="381837" cy="31149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ED445C1-8B70-03BC-52BC-B8158BC99F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2976" y="3888713"/>
              <a:ext cx="453850" cy="4337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18AC61-10C9-EA1E-9A4C-1046CE114B67}"/>
              </a:ext>
            </a:extLst>
          </p:cNvPr>
          <p:cNvGrpSpPr/>
          <p:nvPr/>
        </p:nvGrpSpPr>
        <p:grpSpPr>
          <a:xfrm>
            <a:off x="1773131" y="834013"/>
            <a:ext cx="2640296" cy="3306523"/>
            <a:chOff x="1773131" y="834013"/>
            <a:chExt cx="2640296" cy="330652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197793-1812-9A94-12EB-A9EA4954464B}"/>
                </a:ext>
              </a:extLst>
            </p:cNvPr>
            <p:cNvSpPr txBox="1"/>
            <p:nvPr/>
          </p:nvSpPr>
          <p:spPr>
            <a:xfrm>
              <a:off x="1808703" y="3771204"/>
              <a:ext cx="2602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NO SCRIPT?!?!!</a:t>
              </a:r>
            </a:p>
          </p:txBody>
        </p:sp>
        <p:pic>
          <p:nvPicPr>
            <p:cNvPr id="4098" name="Picture 2" descr="Jackie Chan Confused GIFs | Tenor">
              <a:extLst>
                <a:ext uri="{FF2B5EF4-FFF2-40B4-BE49-F238E27FC236}">
                  <a16:creationId xmlns:a16="http://schemas.microsoft.com/office/drawing/2014/main" id="{F177176B-6801-0340-1484-0425CF64B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131" y="2197413"/>
              <a:ext cx="2640296" cy="1592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7645A3-A26E-62CF-5F32-FEA5D69714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8338" y="834013"/>
              <a:ext cx="0" cy="129623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025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44 L -0.26185 -0.093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99" y="-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AB6FA-F8D6-0014-34B4-3D8925973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71AD-8083-96D1-0422-5E290066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to find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AA922-EE37-0C1D-F899-C0DB3F523F50}"/>
              </a:ext>
            </a:extLst>
          </p:cNvPr>
          <p:cNvSpPr txBox="1"/>
          <p:nvPr/>
        </p:nvSpPr>
        <p:spPr>
          <a:xfrm>
            <a:off x="4783015" y="1085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EAF62A-62DB-B0B8-AF4C-96623557C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20" y="539628"/>
            <a:ext cx="10366270" cy="583102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ABD1473-2018-435C-B66A-A14CCBF323B1}"/>
              </a:ext>
            </a:extLst>
          </p:cNvPr>
          <p:cNvGrpSpPr/>
          <p:nvPr/>
        </p:nvGrpSpPr>
        <p:grpSpPr>
          <a:xfrm>
            <a:off x="1773131" y="834013"/>
            <a:ext cx="2640296" cy="3306523"/>
            <a:chOff x="1773131" y="834013"/>
            <a:chExt cx="2640296" cy="330652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18336E-6F5F-DB4F-F6FE-51188E4C4A9B}"/>
                </a:ext>
              </a:extLst>
            </p:cNvPr>
            <p:cNvSpPr txBox="1"/>
            <p:nvPr/>
          </p:nvSpPr>
          <p:spPr>
            <a:xfrm>
              <a:off x="1808703" y="3771204"/>
              <a:ext cx="2602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NO SCRIPT?!?!!</a:t>
              </a:r>
            </a:p>
          </p:txBody>
        </p:sp>
        <p:pic>
          <p:nvPicPr>
            <p:cNvPr id="4098" name="Picture 2" descr="Jackie Chan Confused GIFs | Tenor">
              <a:extLst>
                <a:ext uri="{FF2B5EF4-FFF2-40B4-BE49-F238E27FC236}">
                  <a16:creationId xmlns:a16="http://schemas.microsoft.com/office/drawing/2014/main" id="{4F48D6B2-33B6-E1E8-BFBE-21D97721D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131" y="2197413"/>
              <a:ext cx="2640296" cy="1592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A2A5435-DE5D-CFF3-8500-6A0B08CED4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8338" y="834013"/>
              <a:ext cx="0" cy="129623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0EAB815-15A1-D772-C7CF-2B05FB515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20" y="539628"/>
            <a:ext cx="10374399" cy="5835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C21853-10F5-BC0F-42CB-5F9C9F452B35}"/>
              </a:ext>
            </a:extLst>
          </p:cNvPr>
          <p:cNvSpPr/>
          <p:nvPr/>
        </p:nvSpPr>
        <p:spPr>
          <a:xfrm>
            <a:off x="3024554" y="693336"/>
            <a:ext cx="1155560" cy="341644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239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A80B7-C60F-9623-66D3-46229DC67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8826-4C67-C281-3520-BA272588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to find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FE358-6140-BE8C-31F6-BEBEE95E1BAB}"/>
              </a:ext>
            </a:extLst>
          </p:cNvPr>
          <p:cNvSpPr txBox="1"/>
          <p:nvPr/>
        </p:nvSpPr>
        <p:spPr>
          <a:xfrm>
            <a:off x="4783015" y="1085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3EFCC4-BBCD-E5AF-A44B-F21E21BFC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20" y="539628"/>
            <a:ext cx="10366270" cy="583102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581F784-9B4E-838A-DA74-73FFBA103FDF}"/>
              </a:ext>
            </a:extLst>
          </p:cNvPr>
          <p:cNvGrpSpPr/>
          <p:nvPr/>
        </p:nvGrpSpPr>
        <p:grpSpPr>
          <a:xfrm>
            <a:off x="1773131" y="834013"/>
            <a:ext cx="2640296" cy="3306523"/>
            <a:chOff x="1773131" y="834013"/>
            <a:chExt cx="2640296" cy="330652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98E653-85A8-D467-866F-83CAFE471C97}"/>
                </a:ext>
              </a:extLst>
            </p:cNvPr>
            <p:cNvSpPr txBox="1"/>
            <p:nvPr/>
          </p:nvSpPr>
          <p:spPr>
            <a:xfrm>
              <a:off x="1808703" y="3771204"/>
              <a:ext cx="2602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NO SCRIPT?!?!!</a:t>
              </a:r>
            </a:p>
          </p:txBody>
        </p:sp>
        <p:pic>
          <p:nvPicPr>
            <p:cNvPr id="4098" name="Picture 2" descr="Jackie Chan Confused GIFs | Tenor">
              <a:extLst>
                <a:ext uri="{FF2B5EF4-FFF2-40B4-BE49-F238E27FC236}">
                  <a16:creationId xmlns:a16="http://schemas.microsoft.com/office/drawing/2014/main" id="{CD321890-197F-3818-EFD4-EE0FC00A84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131" y="2197413"/>
              <a:ext cx="2640296" cy="1592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7FD28D-AD60-37FB-A696-8197532629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8338" y="834013"/>
              <a:ext cx="0" cy="129623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1070311-C4DA-942C-11E2-D7E082DB1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20" y="539628"/>
            <a:ext cx="10374399" cy="5835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F7A466C-46C3-6D92-FBAE-9AE2DF7DDA3C}"/>
              </a:ext>
            </a:extLst>
          </p:cNvPr>
          <p:cNvSpPr/>
          <p:nvPr/>
        </p:nvSpPr>
        <p:spPr>
          <a:xfrm>
            <a:off x="3024554" y="693336"/>
            <a:ext cx="1155560" cy="341644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AAA53-C6EB-1FC8-4125-5B7344A3C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030" y="519531"/>
            <a:ext cx="10461171" cy="588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2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2B133-21D7-9AB8-48A8-47270F317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EC35-E00A-1DDC-E7BE-7B023A0B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to find 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6F0DD-E8C1-9327-F1A6-04D37A8EE283}"/>
              </a:ext>
            </a:extLst>
          </p:cNvPr>
          <p:cNvSpPr txBox="1"/>
          <p:nvPr/>
        </p:nvSpPr>
        <p:spPr>
          <a:xfrm>
            <a:off x="4783015" y="1085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C33EFA-D5D5-8EE6-1C32-7B76749C01D1}"/>
              </a:ext>
            </a:extLst>
          </p:cNvPr>
          <p:cNvGrpSpPr/>
          <p:nvPr/>
        </p:nvGrpSpPr>
        <p:grpSpPr>
          <a:xfrm>
            <a:off x="1773131" y="834013"/>
            <a:ext cx="2640296" cy="3306523"/>
            <a:chOff x="1773131" y="834013"/>
            <a:chExt cx="2640296" cy="330652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509296-5603-CD72-971A-CDC989149424}"/>
                </a:ext>
              </a:extLst>
            </p:cNvPr>
            <p:cNvSpPr txBox="1"/>
            <p:nvPr/>
          </p:nvSpPr>
          <p:spPr>
            <a:xfrm>
              <a:off x="1808703" y="3771204"/>
              <a:ext cx="2602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NO SCRIPT?!?!!</a:t>
              </a:r>
            </a:p>
          </p:txBody>
        </p:sp>
        <p:pic>
          <p:nvPicPr>
            <p:cNvPr id="4098" name="Picture 2" descr="Jackie Chan Confused GIFs | Tenor">
              <a:extLst>
                <a:ext uri="{FF2B5EF4-FFF2-40B4-BE49-F238E27FC236}">
                  <a16:creationId xmlns:a16="http://schemas.microsoft.com/office/drawing/2014/main" id="{BF6C3C4A-63C2-CB1F-6927-1C7813C6EA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131" y="2197413"/>
              <a:ext cx="2640296" cy="1592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6830D52-DB8C-AED6-A811-6CDC966178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8338" y="834013"/>
              <a:ext cx="0" cy="129623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883BF70-2328-7F2E-F48A-CA1836E15AB3}"/>
              </a:ext>
            </a:extLst>
          </p:cNvPr>
          <p:cNvSpPr/>
          <p:nvPr/>
        </p:nvSpPr>
        <p:spPr>
          <a:xfrm>
            <a:off x="3024554" y="693336"/>
            <a:ext cx="1155560" cy="341644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9E6DA-4217-12A3-0483-89DF1294E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30" y="620011"/>
            <a:ext cx="10470400" cy="5889600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EC95A196-8DE8-32FE-8754-68B121F14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030" y="529579"/>
            <a:ext cx="10470400" cy="58896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E7D0E87-F154-FCEC-6A63-998A33886814}"/>
              </a:ext>
            </a:extLst>
          </p:cNvPr>
          <p:cNvGrpSpPr/>
          <p:nvPr/>
        </p:nvGrpSpPr>
        <p:grpSpPr>
          <a:xfrm>
            <a:off x="2451799" y="1147188"/>
            <a:ext cx="4769617" cy="3211567"/>
            <a:chOff x="2481943" y="1167284"/>
            <a:chExt cx="4769617" cy="321156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77A8AF-3AE6-9EB0-53C9-D93F12C4544E}"/>
                </a:ext>
              </a:extLst>
            </p:cNvPr>
            <p:cNvSpPr/>
            <p:nvPr/>
          </p:nvSpPr>
          <p:spPr>
            <a:xfrm>
              <a:off x="6096000" y="4145504"/>
              <a:ext cx="1155560" cy="233347"/>
            </a:xfrm>
            <a:prstGeom prst="rect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20F2B-C3F4-62FB-F68D-6C427703FAFF}"/>
                </a:ext>
              </a:extLst>
            </p:cNvPr>
            <p:cNvSpPr txBox="1"/>
            <p:nvPr/>
          </p:nvSpPr>
          <p:spPr>
            <a:xfrm>
              <a:off x="3458307" y="1167284"/>
              <a:ext cx="1178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Metadata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DEFD756-0D2F-8395-604B-99FA47FC3B62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2481943" y="1351950"/>
              <a:ext cx="976364" cy="10506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2A0DAA3-2BC8-B243-5E2F-D9099AFCF66C}"/>
              </a:ext>
            </a:extLst>
          </p:cNvPr>
          <p:cNvSpPr txBox="1"/>
          <p:nvPr/>
        </p:nvSpPr>
        <p:spPr>
          <a:xfrm rot="16200000">
            <a:off x="-168525" y="2111604"/>
            <a:ext cx="10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LINE #’s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B17B1D-FEDC-547C-6CBD-CD9C7E6239C5}"/>
              </a:ext>
            </a:extLst>
          </p:cNvPr>
          <p:cNvCxnSpPr>
            <a:cxnSpLocks/>
          </p:cNvCxnSpPr>
          <p:nvPr/>
        </p:nvCxnSpPr>
        <p:spPr>
          <a:xfrm flipV="1">
            <a:off x="424206" y="1451728"/>
            <a:ext cx="499621" cy="4524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411B121-99C0-7082-7963-7A6A33443D26}"/>
              </a:ext>
            </a:extLst>
          </p:cNvPr>
          <p:cNvCxnSpPr>
            <a:cxnSpLocks/>
          </p:cNvCxnSpPr>
          <p:nvPr/>
        </p:nvCxnSpPr>
        <p:spPr>
          <a:xfrm>
            <a:off x="350362" y="2791905"/>
            <a:ext cx="564038" cy="403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02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</TotalTime>
  <Words>738</Words>
  <Application>Microsoft Macintosh PowerPoint</Application>
  <PresentationFormat>Widescreen</PresentationFormat>
  <Paragraphs>110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Helvetica</vt:lpstr>
      <vt:lpstr>Office Theme</vt:lpstr>
      <vt:lpstr>Workshop 1: Semester projects &amp; using Quarto in an R project </vt:lpstr>
      <vt:lpstr>Semester Group Projects</vt:lpstr>
      <vt:lpstr>Stop and Code (3 mins)</vt:lpstr>
      <vt:lpstr>PowerPoint Presentation</vt:lpstr>
      <vt:lpstr>What is Quarto?</vt:lpstr>
      <vt:lpstr>Where to find it?</vt:lpstr>
      <vt:lpstr>Where to find it?</vt:lpstr>
      <vt:lpstr>Where to find it?</vt:lpstr>
      <vt:lpstr>Where to find it?</vt:lpstr>
      <vt:lpstr>Where to find it?</vt:lpstr>
      <vt:lpstr>Where to find it?</vt:lpstr>
      <vt:lpstr>Quarto live DEMO with Kris</vt:lpstr>
      <vt:lpstr>Class activity: </vt:lpstr>
      <vt:lpstr>Using ChatGPT for code</vt:lpstr>
      <vt:lpstr>An example of using ChatGPT with code</vt:lpstr>
      <vt:lpstr>Quiz 1: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Kristoffer Wild</dc:creator>
  <cp:lastModifiedBy>Kristoffer Wild</cp:lastModifiedBy>
  <cp:revision>8</cp:revision>
  <dcterms:created xsi:type="dcterms:W3CDTF">2025-07-08T06:22:17Z</dcterms:created>
  <dcterms:modified xsi:type="dcterms:W3CDTF">2025-07-17T23:47:36Z</dcterms:modified>
</cp:coreProperties>
</file>