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/>
    <p:restoredTop sz="97030"/>
  </p:normalViewPr>
  <p:slideViewPr>
    <p:cSldViewPr snapToGrid="0">
      <p:cViewPr varScale="1">
        <p:scale>
          <a:sx n="111" d="100"/>
          <a:sy n="111" d="100"/>
        </p:scale>
        <p:origin x="24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2D0E-3458-31EF-AE5A-06A272F5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FB95A-8C77-52FF-4DA1-F7127C1F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EFA4-98E2-1A47-0C07-6310123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512-F8B1-481F-0370-6D8C74B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4717-A187-CC56-C8AF-28ED543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0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B138-1900-5EE7-1964-C877AD40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60E1-B1E3-330D-C9A1-F9E58FB6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E028-190A-B249-E8DF-FE3CDD5F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9B14-A107-B26F-7739-48A08BC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2307-0BE5-F716-063E-18ECDAA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2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F856-8ABA-C392-CCF2-9E8854CB1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BA5A-5711-D606-24A1-8038A581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7B3D-46CD-6119-4EB2-77A7C94D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C470-92CE-424F-674E-214189ED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30B8-6DAA-4599-6AB0-E96EE8A4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7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30A9-9ADC-491B-706E-E0F0D5AF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1F22-0A48-E7C1-550D-696CF1BB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6E01-E47F-FBC5-D927-CECF4A8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2B7B-2A7B-20E6-0EFA-8C02E941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02B0-F909-CAAA-2597-82EFF680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0E13-FE85-C3DD-24DE-21601B49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93FB-F615-9613-CC09-CA7B5FAB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0903-ECE2-CD95-3A16-CABA35CE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68F8-5519-B57D-EB23-9E03720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E8FB-9620-E756-8C2C-7B260A2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8E2A-86C0-45D8-38C4-7E255630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9524-0E16-02A7-8C4B-319A0D4C1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28639-B80D-97F6-879C-21AAD040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0004-9BE8-167F-49BD-E7E89307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A2B2-39F7-96F9-02A6-D13E663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2111-B174-F514-21F6-A3C8A591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5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42B9-8C30-C1A7-24C3-345A2E53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BEB8-323F-8067-98E9-578114AD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B6010-646A-97A8-EE9E-0FB58A99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78426-60F5-C8A7-7219-EEA69CEA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D552-14F9-E26A-FDA7-4F1DB8F8E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7EA47-58E6-C9E3-C4DA-6BE9F1E1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6067D-24AC-8118-E918-4323A49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A17F-BE7F-6A49-6961-41CA2C0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5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E49D-6779-0282-49DD-00EB0C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2B4F-4D2E-95D1-0E0F-750E7536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15F91-4A58-50B5-0BAC-96383EB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8AC-ACED-1541-C379-641D40BF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54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260A-93BA-EE45-156A-A02D605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9AFD2-7098-4B6B-42A6-E65B7CD7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4603-4884-72EC-0874-D8A309B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4F9-A093-12D4-B8E2-F8717C85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D2B8-EA75-A5BE-650F-84C48862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686D2-D986-00B6-63CB-8C7C41DD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466D-644F-CD2A-6AF4-8EBD5B4C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5AF3-50F7-665C-A22D-9D287152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032C-8F58-4F91-548F-313376E9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0631-2E98-7060-702D-6195A020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CF4E-0B13-EC51-50C5-BAA737C9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744A-5BA7-4C26-99ED-B4AC8D02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2A46-3D4C-2CFC-FE48-FFAAAB4D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ECCC-ACE2-2ADB-9034-389598A0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82B9-6A5E-72EA-1932-438419AD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1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50381-6125-E9BF-53F3-1937137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A38BF-9985-DDB0-1783-265CAB8B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2213-4D16-1E8D-E130-8DD4FDD6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0F0C-F116-2A4E-BE1D-91514A5B898B}" type="datetimeFigureOut">
              <a:rPr lang="en-AU" smtClean="0"/>
              <a:t>14/2/2024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9A07-8DA5-F6C8-0E48-1CF5AF86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A81D-1A2B-766A-17F3-E9FF7F1B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7BF9-0B33-8148-B483-ADDFC0D68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5B9D91-A1EC-EA69-A5DE-EC5B1557A5B5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egg mass + incubation temp + egg mass: incubation temp + (1|clutch)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4B950F-202B-79D6-2691-8B3241C76DD0}"/>
              </a:ext>
            </a:extLst>
          </p:cNvPr>
          <p:cNvGrpSpPr/>
          <p:nvPr/>
        </p:nvGrpSpPr>
        <p:grpSpPr>
          <a:xfrm>
            <a:off x="3938864" y="220338"/>
            <a:ext cx="5198953" cy="5675325"/>
            <a:chOff x="3938864" y="220338"/>
            <a:chExt cx="5198953" cy="5675325"/>
          </a:xfrm>
        </p:grpSpPr>
        <p:pic>
          <p:nvPicPr>
            <p:cNvPr id="5" name="Picture 4" descr="A diagram of a lizard&#10;&#10;Description automatically generated">
              <a:extLst>
                <a:ext uri="{FF2B5EF4-FFF2-40B4-BE49-F238E27FC236}">
                  <a16:creationId xmlns:a16="http://schemas.microsoft.com/office/drawing/2014/main" id="{78534597-D87A-A7C6-5560-013BA2188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3938864" y="319786"/>
              <a:ext cx="5198953" cy="55758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2D4FD-8E5B-4A78-F8C5-FC110EEBBE98}"/>
                </a:ext>
              </a:extLst>
            </p:cNvPr>
            <p:cNvSpPr txBox="1"/>
            <p:nvPr/>
          </p:nvSpPr>
          <p:spPr>
            <a:xfrm>
              <a:off x="3938864" y="220338"/>
              <a:ext cx="1847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CE6700-9F10-BFD3-B161-02C375309E1D}"/>
              </a:ext>
            </a:extLst>
          </p:cNvPr>
          <p:cNvSpPr txBox="1"/>
          <p:nvPr/>
        </p:nvSpPr>
        <p:spPr>
          <a:xfrm>
            <a:off x="4294207" y="5058140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Ablation</a:t>
            </a:r>
          </a:p>
          <a:p>
            <a:r>
              <a:rPr lang="en-A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Control </a:t>
            </a:r>
          </a:p>
        </p:txBody>
      </p:sp>
    </p:spTree>
    <p:extLst>
      <p:ext uri="{BB962C8B-B14F-4D97-AF65-F5344CB8AC3E}">
        <p14:creationId xmlns:p14="http://schemas.microsoft.com/office/powerpoint/2010/main" val="33510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7C26E0-9D58-08A4-B31F-949EBBFEF1E3}"/>
              </a:ext>
            </a:extLst>
          </p:cNvPr>
          <p:cNvSpPr txBox="1"/>
          <p:nvPr/>
        </p:nvSpPr>
        <p:spPr>
          <a:xfrm>
            <a:off x="956579" y="6278602"/>
            <a:ext cx="111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p(mortality) ~ </a:t>
            </a:r>
            <a:r>
              <a:rPr lang="en-AU" sz="2400" b="1" dirty="0">
                <a:solidFill>
                  <a:srgbClr val="00B050"/>
                </a:solidFill>
              </a:rPr>
              <a:t>egg mass </a:t>
            </a:r>
            <a:r>
              <a:rPr lang="en-AU" sz="2400" b="1" dirty="0"/>
              <a:t>+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</a:t>
            </a:r>
            <a:r>
              <a:rPr lang="en-AU" sz="2400" b="1" dirty="0">
                <a:solidFill>
                  <a:srgbClr val="00B050"/>
                </a:solidFill>
              </a:rPr>
              <a:t>egg mass</a:t>
            </a:r>
            <a:r>
              <a:rPr lang="en-AU" sz="2400" b="1" dirty="0"/>
              <a:t>: </a:t>
            </a:r>
            <a:r>
              <a:rPr lang="en-AU" sz="2400" b="1" dirty="0">
                <a:solidFill>
                  <a:srgbClr val="FF0000"/>
                </a:solidFill>
              </a:rPr>
              <a:t>incubation temp</a:t>
            </a:r>
            <a:r>
              <a:rPr lang="en-AU" sz="2400" b="1" dirty="0"/>
              <a:t> + (1|clutch)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E4FF7-1986-5073-B0C5-FFE5E7A7FB02}"/>
              </a:ext>
            </a:extLst>
          </p:cNvPr>
          <p:cNvGrpSpPr/>
          <p:nvPr/>
        </p:nvGrpSpPr>
        <p:grpSpPr>
          <a:xfrm>
            <a:off x="1239501" y="1608795"/>
            <a:ext cx="9428215" cy="1628671"/>
            <a:chOff x="1239501" y="1608795"/>
            <a:chExt cx="9428215" cy="16286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EE77E3-872A-6636-EB7A-947C5CD2F8F1}"/>
                </a:ext>
              </a:extLst>
            </p:cNvPr>
            <p:cNvSpPr txBox="1"/>
            <p:nvPr/>
          </p:nvSpPr>
          <p:spPr>
            <a:xfrm>
              <a:off x="1239501" y="1608796"/>
              <a:ext cx="2534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/>
                <a:t>Mom model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F94F08-4438-1F8E-F170-B9E436C58E4C}"/>
                </a:ext>
              </a:extLst>
            </p:cNvPr>
            <p:cNvSpPr txBox="1"/>
            <p:nvPr/>
          </p:nvSpPr>
          <p:spPr>
            <a:xfrm>
              <a:off x="8369805" y="1608795"/>
              <a:ext cx="229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/>
                <a:t>Egg model</a:t>
              </a:r>
            </a:p>
          </p:txBody>
        </p:sp>
        <p:pic>
          <p:nvPicPr>
            <p:cNvPr id="7" name="Graphic 6" descr="Egg with solid fill">
              <a:extLst>
                <a:ext uri="{FF2B5EF4-FFF2-40B4-BE49-F238E27FC236}">
                  <a16:creationId xmlns:a16="http://schemas.microsoft.com/office/drawing/2014/main" id="{313486F0-B238-B66D-5F6F-910847505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0909" y="2297405"/>
              <a:ext cx="755703" cy="755703"/>
            </a:xfrm>
            <a:prstGeom prst="rect">
              <a:avLst/>
            </a:prstGeom>
          </p:spPr>
        </p:pic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94514B-7A46-3CC4-FFEA-464E119E2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3282" y="2072425"/>
              <a:ext cx="2267107" cy="1165041"/>
            </a:xfrm>
            <a:prstGeom prst="rect">
              <a:avLst/>
            </a:prstGeom>
          </p:spPr>
        </p:pic>
      </p:grp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1274D090-5D4C-5E8D-7284-2F0F8F421197}"/>
              </a:ext>
            </a:extLst>
          </p:cNvPr>
          <p:cNvSpPr/>
          <p:nvPr/>
        </p:nvSpPr>
        <p:spPr>
          <a:xfrm rot="16200000">
            <a:off x="-2412200" y="3167863"/>
            <a:ext cx="6058916" cy="752947"/>
          </a:xfrm>
          <a:prstGeom prst="uturnArrow">
            <a:avLst>
              <a:gd name="adj1" fmla="val 9767"/>
              <a:gd name="adj2" fmla="val 25000"/>
              <a:gd name="adj3" fmla="val 3888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52551C-21FF-608E-BB07-E6529095F9EE}"/>
              </a:ext>
            </a:extLst>
          </p:cNvPr>
          <p:cNvGrpSpPr/>
          <p:nvPr/>
        </p:nvGrpSpPr>
        <p:grpSpPr>
          <a:xfrm>
            <a:off x="1373282" y="172119"/>
            <a:ext cx="9149216" cy="1394049"/>
            <a:chOff x="1239501" y="61172"/>
            <a:chExt cx="9149216" cy="139404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C93B2E-4E48-921F-0BB4-60ED4681AD40}"/>
                </a:ext>
              </a:extLst>
            </p:cNvPr>
            <p:cNvGrpSpPr/>
            <p:nvPr/>
          </p:nvGrpSpPr>
          <p:grpSpPr>
            <a:xfrm>
              <a:off x="4585337" y="311588"/>
              <a:ext cx="3652380" cy="1085455"/>
              <a:chOff x="4585337" y="311588"/>
              <a:chExt cx="3652380" cy="1085455"/>
            </a:xfrm>
          </p:grpSpPr>
          <p:pic>
            <p:nvPicPr>
              <p:cNvPr id="27" name="Picture 2" descr="New Zealand Outline Images – Browse 6,767 Stock Photos, Vectors, and Video  | Adobe Stock">
                <a:extLst>
                  <a:ext uri="{FF2B5EF4-FFF2-40B4-BE49-F238E27FC236}">
                    <a16:creationId xmlns:a16="http://schemas.microsoft.com/office/drawing/2014/main" id="{D867D374-B115-7887-DF97-D6E959A2D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456" y="429247"/>
                <a:ext cx="711771" cy="711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Territory Of Hawaii Stock Illustration - Download Image Now - Hawaii  Islands, Map, Vector - iStock">
                <a:extLst>
                  <a:ext uri="{FF2B5EF4-FFF2-40B4-BE49-F238E27FC236}">
                    <a16:creationId xmlns:a16="http://schemas.microsoft.com/office/drawing/2014/main" id="{4E537B6E-9775-0D5F-CE12-3607EA16B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6167" y="514878"/>
                <a:ext cx="851550" cy="62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Australia - solid black silhouette map of country Vector Image">
                <a:extLst>
                  <a:ext uri="{FF2B5EF4-FFF2-40B4-BE49-F238E27FC236}">
                    <a16:creationId xmlns:a16="http://schemas.microsoft.com/office/drawing/2014/main" id="{B09E8084-107A-9748-927F-359A942C4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" t="5586" r="3855" b="14414"/>
              <a:stretch/>
            </p:blipFill>
            <p:spPr bwMode="auto">
              <a:xfrm>
                <a:off x="4585337" y="311588"/>
                <a:ext cx="1159935" cy="1085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F675F7-3A72-6573-52E6-C99AF224932E}"/>
                </a:ext>
              </a:extLst>
            </p:cNvPr>
            <p:cNvGrpSpPr/>
            <p:nvPr/>
          </p:nvGrpSpPr>
          <p:grpSpPr>
            <a:xfrm>
              <a:off x="1239501" y="61172"/>
              <a:ext cx="9149216" cy="1394049"/>
              <a:chOff x="1170664" y="1889451"/>
              <a:chExt cx="9149216" cy="13940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FFEC6A-0617-094B-E99B-59655A5DDEF0}"/>
                  </a:ext>
                </a:extLst>
              </p:cNvPr>
              <p:cNvSpPr txBox="1"/>
              <p:nvPr/>
            </p:nvSpPr>
            <p:spPr>
              <a:xfrm>
                <a:off x="1170664" y="1889451"/>
                <a:ext cx="9149216" cy="1394049"/>
              </a:xfrm>
              <a:prstGeom prst="rect">
                <a:avLst/>
              </a:prstGeom>
              <a:noFill/>
              <a:ln w="920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AU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E123FFE-5935-6A3A-D5AB-59E1E09AEB70}"/>
                  </a:ext>
                </a:extLst>
              </p:cNvPr>
              <p:cNvSpPr txBox="1"/>
              <p:nvPr/>
            </p:nvSpPr>
            <p:spPr>
              <a:xfrm>
                <a:off x="1521392" y="2242914"/>
                <a:ext cx="19986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600" b="1" dirty="0"/>
                  <a:t>Locations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506F35-D205-2FD8-A1DF-02976B3206D1}"/>
              </a:ext>
            </a:extLst>
          </p:cNvPr>
          <p:cNvGrpSpPr/>
          <p:nvPr/>
        </p:nvGrpSpPr>
        <p:grpSpPr>
          <a:xfrm>
            <a:off x="457970" y="3204937"/>
            <a:ext cx="5051575" cy="1788438"/>
            <a:chOff x="457970" y="3204937"/>
            <a:chExt cx="5051575" cy="178843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CB8FEE-F028-BEE6-8C4D-80878D63EBF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688" y="3204937"/>
              <a:ext cx="0" cy="70973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529A9C-EE1C-1DA9-062E-5795008D8B17}"/>
                </a:ext>
              </a:extLst>
            </p:cNvPr>
            <p:cNvGrpSpPr/>
            <p:nvPr/>
          </p:nvGrpSpPr>
          <p:grpSpPr>
            <a:xfrm>
              <a:off x="457970" y="3886430"/>
              <a:ext cx="5051575" cy="1106945"/>
              <a:chOff x="457970" y="3886430"/>
              <a:chExt cx="5051575" cy="110694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F039159-4732-7602-C97F-50DC4D10C061}"/>
                  </a:ext>
                </a:extLst>
              </p:cNvPr>
              <p:cNvGrpSpPr/>
              <p:nvPr/>
            </p:nvGrpSpPr>
            <p:grpSpPr>
              <a:xfrm>
                <a:off x="457970" y="4419756"/>
                <a:ext cx="4751465" cy="573619"/>
                <a:chOff x="457970" y="4419756"/>
                <a:chExt cx="4751465" cy="57361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AU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AU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after</m:t>
                                </m:r>
                                <m: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</a:rPr>
                                  <m:t>nesting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AU" dirty="0"/>
                    </a:p>
                  </p:txBody>
                </p:sp>
              </mc:Choice>
              <mc:Fallback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21EA95C0-69F9-D6FF-FBE0-BC3289F630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970" y="4419756"/>
                      <a:ext cx="2681861" cy="57361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02" t="-8696" r="-1934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FBEDEE-D5D4-8137-DE87-E2019740A402}"/>
                    </a:ext>
                  </a:extLst>
                </p:cNvPr>
                <p:cNvSpPr txBox="1"/>
                <p:nvPr/>
              </p:nvSpPr>
              <p:spPr>
                <a:xfrm>
                  <a:off x="3592646" y="4475072"/>
                  <a:ext cx="161678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dirty="0"/>
                    <a:t>= </a:t>
                  </a:r>
                  <a:r>
                    <a:rPr lang="en-AU" sz="2200" b="1" dirty="0"/>
                    <a:t>Clutch size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7ECC54-499E-4CA9-9A42-3C8F500687E4}"/>
                  </a:ext>
                </a:extLst>
              </p:cNvPr>
              <p:cNvSpPr txBox="1"/>
              <p:nvPr/>
            </p:nvSpPr>
            <p:spPr>
              <a:xfrm>
                <a:off x="993732" y="3886430"/>
                <a:ext cx="4515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Reproductive events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BBF658-1D66-BFF8-361A-BDC2721948E1}"/>
              </a:ext>
            </a:extLst>
          </p:cNvPr>
          <p:cNvGrpSpPr/>
          <p:nvPr/>
        </p:nvGrpSpPr>
        <p:grpSpPr>
          <a:xfrm>
            <a:off x="368139" y="5260779"/>
            <a:ext cx="5148072" cy="526619"/>
            <a:chOff x="368139" y="5260779"/>
            <a:chExt cx="5148072" cy="5266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/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Mass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after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nesting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Clutch</m:t>
                            </m:r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size</m:t>
                            </m:r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177A78F-F019-0AAE-6035-EE1B846E6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9" y="5260779"/>
                  <a:ext cx="3688510" cy="526619"/>
                </a:xfrm>
                <a:prstGeom prst="rect">
                  <a:avLst/>
                </a:prstGeom>
                <a:blipFill>
                  <a:blip r:embed="rId9"/>
                  <a:stretch>
                    <a:fillRect l="-685" t="-9524" r="-1370" b="-309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F59E56-B479-9314-7A9F-C910EE7B924E}"/>
                </a:ext>
              </a:extLst>
            </p:cNvPr>
            <p:cNvSpPr txBox="1"/>
            <p:nvPr/>
          </p:nvSpPr>
          <p:spPr>
            <a:xfrm>
              <a:off x="4062800" y="5314902"/>
              <a:ext cx="1453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dirty="0"/>
                <a:t>= </a:t>
              </a:r>
              <a:r>
                <a:rPr lang="en-AU" sz="2200" b="1" dirty="0">
                  <a:solidFill>
                    <a:srgbClr val="00B050"/>
                  </a:solidFill>
                </a:rPr>
                <a:t>Egg mass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B9366B-A004-32B8-2ED1-1F5E2398A61F}"/>
              </a:ext>
            </a:extLst>
          </p:cNvPr>
          <p:cNvGrpSpPr/>
          <p:nvPr/>
        </p:nvGrpSpPr>
        <p:grpSpPr>
          <a:xfrm>
            <a:off x="3465355" y="2879124"/>
            <a:ext cx="7912554" cy="2058925"/>
            <a:chOff x="3465355" y="2879124"/>
            <a:chExt cx="7912554" cy="205892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6D26CA-6B6D-1385-3025-4488C7E590C8}"/>
                </a:ext>
              </a:extLst>
            </p:cNvPr>
            <p:cNvCxnSpPr>
              <a:cxnSpLocks/>
            </p:cNvCxnSpPr>
            <p:nvPr/>
          </p:nvCxnSpPr>
          <p:spPr>
            <a:xfrm>
              <a:off x="9518760" y="3053108"/>
              <a:ext cx="0" cy="8587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D8EAA-061D-B7CB-EC22-193A1FB4AC0E}"/>
                </a:ext>
              </a:extLst>
            </p:cNvPr>
            <p:cNvSpPr txBox="1"/>
            <p:nvPr/>
          </p:nvSpPr>
          <p:spPr>
            <a:xfrm>
              <a:off x="8243499" y="4291718"/>
              <a:ext cx="313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Mean incubation temp 35 d after nesting event @10cm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E82A76-8BEC-0251-2878-3B2CBC1E085F}"/>
                </a:ext>
              </a:extLst>
            </p:cNvPr>
            <p:cNvGrpSpPr/>
            <p:nvPr/>
          </p:nvGrpSpPr>
          <p:grpSpPr>
            <a:xfrm>
              <a:off x="3465355" y="2879124"/>
              <a:ext cx="4626007" cy="1514537"/>
              <a:chOff x="3465355" y="2879124"/>
              <a:chExt cx="4626007" cy="151453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AAC1AD8-FD53-939E-692C-47311B30E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5355" y="2879124"/>
                <a:ext cx="4626007" cy="151453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855A1-D6F4-8DEA-756F-040A38232D36}"/>
                  </a:ext>
                </a:extLst>
              </p:cNvPr>
              <p:cNvSpPr txBox="1"/>
              <p:nvPr/>
            </p:nvSpPr>
            <p:spPr>
              <a:xfrm rot="1072328">
                <a:off x="4553941" y="3095415"/>
                <a:ext cx="1882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Nesting dates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0F654A2-6060-83AD-A039-30CC94009375}"/>
              </a:ext>
            </a:extLst>
          </p:cNvPr>
          <p:cNvGrpSpPr/>
          <p:nvPr/>
        </p:nvGrpSpPr>
        <p:grpSpPr>
          <a:xfrm>
            <a:off x="3768813" y="4905959"/>
            <a:ext cx="5751811" cy="1524294"/>
            <a:chOff x="3768813" y="4905959"/>
            <a:chExt cx="5751811" cy="15242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07FA21-6F37-2338-D5BB-6792A06D1B52}"/>
                </a:ext>
              </a:extLst>
            </p:cNvPr>
            <p:cNvGrpSpPr/>
            <p:nvPr/>
          </p:nvGrpSpPr>
          <p:grpSpPr>
            <a:xfrm>
              <a:off x="3768813" y="4905959"/>
              <a:ext cx="4474686" cy="1524294"/>
              <a:chOff x="3768813" y="4905959"/>
              <a:chExt cx="4474686" cy="1524294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9383646-10C4-9129-5ED9-AC362A225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8813" y="5713166"/>
                <a:ext cx="731919" cy="61990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04B74BC-6847-945C-7DAA-B454EA389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1103" y="4905959"/>
                <a:ext cx="1932396" cy="1524294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9A2B18-685E-87B4-8D8F-FBD3D08F48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53" y="5587138"/>
              <a:ext cx="1770931" cy="71708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B77BC6A-D120-A11B-F3C3-C86903F71BC1}"/>
                </a:ext>
              </a:extLst>
            </p:cNvPr>
            <p:cNvCxnSpPr>
              <a:cxnSpLocks/>
            </p:cNvCxnSpPr>
            <p:nvPr/>
          </p:nvCxnSpPr>
          <p:spPr>
            <a:xfrm>
              <a:off x="9520624" y="4997829"/>
              <a:ext cx="0" cy="13405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DAED6-162C-146A-30DC-29A1B3A8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658"/>
          <a:stretch/>
        </p:blipFill>
        <p:spPr>
          <a:xfrm>
            <a:off x="-123564" y="12355"/>
            <a:ext cx="6537931" cy="2174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58BD06-EAC6-E290-BD81-50816113B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0" r="2772" b="49658"/>
          <a:stretch/>
        </p:blipFill>
        <p:spPr>
          <a:xfrm>
            <a:off x="6268994" y="12355"/>
            <a:ext cx="5914768" cy="217479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147A94-82EA-6BB4-5275-2B7214C6A2A3}"/>
              </a:ext>
            </a:extLst>
          </p:cNvPr>
          <p:cNvGrpSpPr/>
          <p:nvPr/>
        </p:nvGrpSpPr>
        <p:grpSpPr>
          <a:xfrm>
            <a:off x="769354" y="1964782"/>
            <a:ext cx="11238266" cy="4765227"/>
            <a:chOff x="769354" y="1964782"/>
            <a:chExt cx="11238266" cy="47652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453909-012E-765F-5150-8B92862BA1A5}"/>
                </a:ext>
              </a:extLst>
            </p:cNvPr>
            <p:cNvGrpSpPr/>
            <p:nvPr/>
          </p:nvGrpSpPr>
          <p:grpSpPr>
            <a:xfrm>
              <a:off x="6991120" y="2496113"/>
              <a:ext cx="5016500" cy="4233896"/>
              <a:chOff x="7085015" y="2576235"/>
              <a:chExt cx="5016500" cy="423389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4186D1-DA36-679C-5EF8-6FA6E7C31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5015" y="2576235"/>
                <a:ext cx="5016500" cy="33147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5144A61-4FD2-C448-6C10-BC9E8EE15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8015"/>
              <a:stretch/>
            </p:blipFill>
            <p:spPr>
              <a:xfrm>
                <a:off x="7085015" y="5749917"/>
                <a:ext cx="5016500" cy="106021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69D669-2C85-5257-EBE6-535EDBA8F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009"/>
            <a:stretch/>
          </p:blipFill>
          <p:spPr>
            <a:xfrm>
              <a:off x="769354" y="2496113"/>
              <a:ext cx="5016500" cy="2485725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CC63CFC-7018-54B1-92AE-CF3F70CE7017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38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882A3A-035D-6C8C-9A95-147B7B19799D}"/>
                </a:ext>
              </a:extLst>
            </p:cNvPr>
            <p:cNvCxnSpPr>
              <a:cxnSpLocks/>
            </p:cNvCxnSpPr>
            <p:nvPr/>
          </p:nvCxnSpPr>
          <p:spPr>
            <a:xfrm>
              <a:off x="9588845" y="1964782"/>
              <a:ext cx="0" cy="645211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0C9C8A-0506-26B2-06CF-7E2140BF0AC1}"/>
              </a:ext>
            </a:extLst>
          </p:cNvPr>
          <p:cNvGrpSpPr/>
          <p:nvPr/>
        </p:nvGrpSpPr>
        <p:grpSpPr>
          <a:xfrm>
            <a:off x="85917" y="4711438"/>
            <a:ext cx="7530830" cy="1755104"/>
            <a:chOff x="85917" y="4711438"/>
            <a:chExt cx="7530830" cy="175510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67116B6-67CF-52A2-2C76-D692BE0B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917" y="5318468"/>
              <a:ext cx="6991117" cy="1148074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9544F7-2A00-3072-E3DA-5990F2D5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120" y="5655801"/>
              <a:ext cx="625627" cy="0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FE121F1-960F-9D16-B825-13B69AE0153C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76" y="4711438"/>
              <a:ext cx="0" cy="579368"/>
            </a:xfrm>
            <a:prstGeom prst="straightConnector1">
              <a:avLst/>
            </a:prstGeom>
            <a:ln w="1238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3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304D-CF19-029F-F888-38FB60B7D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93B65-3BDC-5C18-61F6-D9F5060D33F3}"/>
              </a:ext>
            </a:extLst>
          </p:cNvPr>
          <p:cNvSpPr txBox="1"/>
          <p:nvPr/>
        </p:nvSpPr>
        <p:spPr>
          <a:xfrm>
            <a:off x="255653" y="212830"/>
            <a:ext cx="306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/>
              <a:t>MatLab</a:t>
            </a:r>
            <a:r>
              <a:rPr lang="en-AU" sz="3600" b="1" dirty="0"/>
              <a:t> output</a:t>
            </a:r>
          </a:p>
        </p:txBody>
      </p:sp>
      <p:pic>
        <p:nvPicPr>
          <p:cNvPr id="11" name="Picture 10" descr="A graph of a growth&#10;&#10;Description automatically generated with medium confidence">
            <a:extLst>
              <a:ext uri="{FF2B5EF4-FFF2-40B4-BE49-F238E27FC236}">
                <a16:creationId xmlns:a16="http://schemas.microsoft.com/office/drawing/2014/main" id="{98769EB9-966B-178B-A3BC-F00F92F7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0"/>
            <a:ext cx="4432300" cy="3175000"/>
          </a:xfrm>
          <a:prstGeom prst="rect">
            <a:avLst/>
          </a:prstGeom>
        </p:spPr>
      </p:pic>
      <p:pic>
        <p:nvPicPr>
          <p:cNvPr id="14" name="Picture 13" descr="A red dotted line with blue line&#10;&#10;Description automatically generated">
            <a:extLst>
              <a:ext uri="{FF2B5EF4-FFF2-40B4-BE49-F238E27FC236}">
                <a16:creationId xmlns:a16="http://schemas.microsoft.com/office/drawing/2014/main" id="{92BD5B6B-6D6D-E881-E50F-9B07F3BE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0"/>
            <a:ext cx="4432300" cy="3175000"/>
          </a:xfrm>
          <a:prstGeom prst="rect">
            <a:avLst/>
          </a:prstGeom>
        </p:spPr>
      </p:pic>
      <p:pic>
        <p:nvPicPr>
          <p:cNvPr id="23" name="Picture 22" descr="A red dotted line with a blue line&#10;&#10;Description automatically generated">
            <a:extLst>
              <a:ext uri="{FF2B5EF4-FFF2-40B4-BE49-F238E27FC236}">
                <a16:creationId xmlns:a16="http://schemas.microsoft.com/office/drawing/2014/main" id="{8255DEC3-7662-4DB6-E580-E3D95BF0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3683000"/>
            <a:ext cx="4432300" cy="317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BA5798-140A-3A7D-815F-2526052D1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24" y="3231378"/>
            <a:ext cx="5538164" cy="34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6</cp:revision>
  <dcterms:created xsi:type="dcterms:W3CDTF">2024-02-13T04:20:08Z</dcterms:created>
  <dcterms:modified xsi:type="dcterms:W3CDTF">2024-02-13T23:48:50Z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2024-02-13T10:37:23Z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c02ae4e5-1dac-4faa-a9a8-ac7b31686f53</vt:lpwstr>
  </property>
  <property fmtid="{D5CDD505-2E9C-101B-9397-08002B2CF9AE}" pid="8" name="MSIP_Label_bf6fef03-d487-4433-8e43-6b81c0a1b7be_ContentBits">
    <vt:lpwstr>0</vt:lpwstr>
  </property>
</Properties>
</file>