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407" r:id="rId3"/>
    <p:sldId id="478" r:id="rId4"/>
    <p:sldId id="479" r:id="rId5"/>
    <p:sldId id="406" r:id="rId6"/>
    <p:sldId id="481" r:id="rId7"/>
    <p:sldId id="480" r:id="rId8"/>
    <p:sldId id="482" r:id="rId9"/>
    <p:sldId id="476" r:id="rId10"/>
    <p:sldId id="473" r:id="rId11"/>
    <p:sldId id="483" r:id="rId12"/>
    <p:sldId id="474" r:id="rId13"/>
    <p:sldId id="484" r:id="rId14"/>
    <p:sldId id="485" r:id="rId15"/>
    <p:sldId id="486" r:id="rId16"/>
    <p:sldId id="487" r:id="rId17"/>
    <p:sldId id="488" r:id="rId18"/>
    <p:sldId id="489" r:id="rId19"/>
    <p:sldId id="490" r:id="rId20"/>
    <p:sldId id="491" r:id="rId21"/>
    <p:sldId id="492" r:id="rId22"/>
    <p:sldId id="460" r:id="rId23"/>
    <p:sldId id="458" r:id="rId24"/>
    <p:sldId id="493" r:id="rId25"/>
    <p:sldId id="494" r:id="rId26"/>
    <p:sldId id="495" r:id="rId27"/>
    <p:sldId id="496" r:id="rId28"/>
    <p:sldId id="497" r:id="rId29"/>
    <p:sldId id="498" r:id="rId30"/>
    <p:sldId id="499" r:id="rId31"/>
    <p:sldId id="477" r:id="rId32"/>
    <p:sldId id="475" r:id="rId33"/>
    <p:sldId id="500" r:id="rId34"/>
    <p:sldId id="501" r:id="rId35"/>
    <p:sldId id="502" r:id="rId36"/>
    <p:sldId id="503" r:id="rId37"/>
    <p:sldId id="504" r:id="rId38"/>
    <p:sldId id="505" r:id="rId39"/>
    <p:sldId id="506" r:id="rId40"/>
    <p:sldId id="507" r:id="rId41"/>
    <p:sldId id="508" r:id="rId42"/>
    <p:sldId id="509" r:id="rId43"/>
    <p:sldId id="261" r:id="rId44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7AF7"/>
    <a:srgbClr val="6666FF"/>
    <a:srgbClr val="D8D8DE"/>
    <a:srgbClr val="9999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 autoAdjust="0"/>
    <p:restoredTop sz="94590" autoAdjust="0"/>
  </p:normalViewPr>
  <p:slideViewPr>
    <p:cSldViewPr>
      <p:cViewPr varScale="1">
        <p:scale>
          <a:sx n="98" d="100"/>
          <a:sy n="98" d="100"/>
        </p:scale>
        <p:origin x="576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06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728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04875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04875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5783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534400" cy="74295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534400" cy="4038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"/>
            <a:ext cx="8534400" cy="4953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8008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5344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534400" cy="723900"/>
          </a:xfrm>
          <a:prstGeom prst="rect">
            <a:avLst/>
          </a:prstGeom>
          <a:ln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534400" cy="41719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  <a:r>
              <a:rPr kumimoji="0" lang="bg-BG" dirty="0" smtClean="0"/>
              <a:t>кирилица</a:t>
            </a:r>
            <a:endParaRPr kumimoji="0" lang="en-US" dirty="0" smtClean="0"/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4869180"/>
            <a:ext cx="457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C4667DF-4D84-4B1F-9010-1E7FCEE5EE25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Rectangle 1"/>
          <p:cNvSpPr/>
          <p:nvPr/>
        </p:nvSpPr>
        <p:spPr>
          <a:xfrm>
            <a:off x="0" y="133350"/>
            <a:ext cx="152400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4" r:id="rId3"/>
    <p:sldLayoutId id="2147483680" r:id="rId4"/>
    <p:sldLayoutId id="2147483678" r:id="rId5"/>
    <p:sldLayoutId id="2147483679" r:id="rId6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None/>
        <a:defRPr kumimoji="0" sz="2600" b="1" kern="1200">
          <a:solidFill>
            <a:schemeClr val="tx1"/>
          </a:solidFill>
          <a:effectLst>
            <a:outerShdw blurRad="63500" algn="ctr" rotWithShape="0">
              <a:schemeClr val="tx1">
                <a:lumMod val="65000"/>
                <a:lumOff val="35000"/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1pPr>
      <a:lvl2pPr marL="457200" indent="-182563" algn="l" rtl="0" eaLnBrk="1" latinLnBrk="0" hangingPunct="1">
        <a:spcBef>
          <a:spcPts val="5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2pPr>
      <a:lvl3pPr marL="594360" indent="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None/>
        <a:defRPr kumimoji="0" sz="20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3pPr>
      <a:lvl4pPr marL="868680" indent="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None/>
        <a:defRPr kumimoji="0" sz="18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4pPr>
      <a:lvl5pPr marL="1143000" indent="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None/>
        <a:defRPr kumimoji="0" sz="16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Example-1101%20Polygons/Example-1101%20Polygons.html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Example-1101%20Polygons/Example-1101%20Polygons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Example-1101%20Polygons/Example-1101%20Polygons.html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Example-1101%20Polygons/Example-1101%20Polygons.html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Example-1101%20Polygons/Example-1101%20Polygons.html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Example-1101%20Polygons/Example-1101%20Polygons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Example-1101%20Polygons/Example-1101%20Polygons.html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Example-1101%20Polygons/Example-1101%20Polygons.html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Example-1101%20Polygons/Example-1101%20Polygons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Example-1101%20Polygons/Example-1101%20Polygons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Example-1101%20Polygons/Example-1101%20Polygons.html" TargetMode="Externa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Example-1101%20Polygons/Example-1101%20Polygons.html" TargetMode="Externa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Example-1101%20Polygons/Example-1101%20Polygons.html" TargetMode="Externa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Example-1101%20Polygons/Example-1101%20Polygons.html" TargetMode="Externa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Example-1101%20Polygons/Example-1101%20Polygons.html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Example-1101%20Polygons/Example-1101%20Polygons.html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Упражнение към тема №11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Окръжности и сфери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7273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</a:t>
            </a:r>
            <a:r>
              <a:rPr lang="en-US" dirty="0" smtClean="0"/>
              <a:t>4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Начертайте три еднакви окръжности с предварително зададени радиус </a:t>
            </a:r>
            <a:r>
              <a:rPr lang="en-US" b="1" dirty="0" smtClean="0"/>
              <a:t>r</a:t>
            </a:r>
            <a:r>
              <a:rPr lang="bg-BG" dirty="0" smtClean="0"/>
              <a:t>,</a:t>
            </a:r>
            <a:r>
              <a:rPr lang="ru-RU" dirty="0" smtClean="0"/>
              <a:t> </a:t>
            </a:r>
            <a:r>
              <a:rPr lang="bg-BG" dirty="0" smtClean="0"/>
              <a:t>първата от тях с </a:t>
            </a:r>
            <a:r>
              <a:rPr lang="ru-RU" dirty="0" smtClean="0"/>
              <a:t>координати на центъра </a:t>
            </a:r>
            <a:r>
              <a:rPr lang="ru-RU" b="1" dirty="0" smtClean="0"/>
              <a:t>(</a:t>
            </a:r>
            <a:r>
              <a:rPr lang="ru-RU" b="1" dirty="0"/>
              <a:t>x, y, </a:t>
            </a:r>
            <a:r>
              <a:rPr lang="ru-RU" b="1" dirty="0" smtClean="0"/>
              <a:t>z)</a:t>
            </a:r>
            <a:r>
              <a:rPr lang="ru-RU" dirty="0" smtClean="0"/>
              <a:t>, като </a:t>
            </a:r>
            <a:r>
              <a:rPr lang="bg-BG" dirty="0" smtClean="0"/>
              <a:t>визуализирате съответно</a:t>
            </a:r>
            <a:r>
              <a:rPr lang="ru-RU" dirty="0" smtClean="0"/>
              <a:t>:</a:t>
            </a:r>
            <a:endParaRPr lang="bg-BG" dirty="0"/>
          </a:p>
          <a:p>
            <a:pPr lvl="2"/>
            <a:r>
              <a:rPr lang="bg-BG" dirty="0"/>
              <a:t>Само </a:t>
            </a:r>
            <a:r>
              <a:rPr lang="bg-BG" dirty="0" smtClean="0"/>
              <a:t>точките, от които е изградена първата окръжност</a:t>
            </a:r>
          </a:p>
          <a:p>
            <a:pPr lvl="2"/>
            <a:r>
              <a:rPr lang="bg-BG" dirty="0" smtClean="0"/>
              <a:t>Втората като окръжност</a:t>
            </a:r>
            <a:endParaRPr lang="bg-BG" dirty="0"/>
          </a:p>
          <a:p>
            <a:pPr lvl="2"/>
            <a:r>
              <a:rPr lang="bg-BG" dirty="0" smtClean="0"/>
              <a:t>Третата като кръг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427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5" y="194336"/>
            <a:ext cx="6658729" cy="439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027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№05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ru-RU" dirty="0" smtClean="0"/>
              <a:t>За предварително </a:t>
            </a:r>
            <a:r>
              <a:rPr lang="ru-RU" dirty="0"/>
              <a:t>зададени </a:t>
            </a:r>
            <a:r>
              <a:rPr lang="ru-RU" dirty="0" smtClean="0"/>
              <a:t>радиус </a:t>
            </a:r>
            <a:r>
              <a:rPr lang="en-US" b="1" dirty="0" smtClean="0"/>
              <a:t>r</a:t>
            </a:r>
            <a:r>
              <a:rPr lang="bg-BG" dirty="0" smtClean="0"/>
              <a:t>,</a:t>
            </a:r>
            <a:r>
              <a:rPr lang="ru-RU" dirty="0" smtClean="0"/>
              <a:t> </a:t>
            </a:r>
            <a:r>
              <a:rPr lang="ru-RU" dirty="0"/>
              <a:t>координати на центъра </a:t>
            </a:r>
            <a:r>
              <a:rPr lang="ru-RU" b="1" dirty="0"/>
              <a:t>(x, y, z</a:t>
            </a:r>
            <a:r>
              <a:rPr lang="ru-RU" b="1" dirty="0" smtClean="0"/>
              <a:t>) </a:t>
            </a:r>
            <a:r>
              <a:rPr lang="ru-RU" dirty="0" smtClean="0"/>
              <a:t>и брой </a:t>
            </a:r>
            <a:r>
              <a:rPr lang="en-US" b="1" dirty="0" smtClean="0"/>
              <a:t>n</a:t>
            </a:r>
            <a:r>
              <a:rPr lang="bg-BG" dirty="0" smtClean="0"/>
              <a:t> начертайте:</a:t>
            </a:r>
          </a:p>
          <a:p>
            <a:pPr lvl="2"/>
            <a:r>
              <a:rPr lang="en-US" b="1" dirty="0" smtClean="0"/>
              <a:t>n</a:t>
            </a:r>
            <a:r>
              <a:rPr lang="bg-BG" dirty="0" smtClean="0"/>
              <a:t> на брой концентрични окръжности с равномерно намаляващ радиус</a:t>
            </a:r>
          </a:p>
          <a:p>
            <a:pPr lvl="2"/>
            <a:r>
              <a:rPr lang="bg-BG" dirty="0" smtClean="0"/>
              <a:t>най-голямата, от които с радиус </a:t>
            </a:r>
            <a:r>
              <a:rPr lang="en-US" b="1" dirty="0" smtClean="0"/>
              <a:t>r</a:t>
            </a:r>
            <a:r>
              <a:rPr lang="bg-BG" b="1" dirty="0" smtClean="0"/>
              <a:t> </a:t>
            </a:r>
            <a:r>
              <a:rPr lang="bg-BG" dirty="0" smtClean="0"/>
              <a:t>и център с координати </a:t>
            </a:r>
            <a:r>
              <a:rPr lang="ru-RU" b="1" dirty="0" smtClean="0"/>
              <a:t>(</a:t>
            </a:r>
            <a:r>
              <a:rPr lang="ru-RU" b="1" dirty="0"/>
              <a:t>x, y, z) </a:t>
            </a:r>
            <a:endParaRPr lang="ru-RU" b="1" dirty="0" smtClean="0"/>
          </a:p>
          <a:p>
            <a:pPr lvl="1"/>
            <a:r>
              <a:rPr lang="ru-RU" dirty="0" smtClean="0"/>
              <a:t>Модифицирайте задачата, така че за дадена окръжност с произволен център и радиус да построите:</a:t>
            </a:r>
          </a:p>
          <a:p>
            <a:pPr lvl="2"/>
            <a:r>
              <a:rPr lang="ru-RU" dirty="0" smtClean="0"/>
              <a:t>концентрична окръжност с радиус два пъти по-малък от този на дадената</a:t>
            </a:r>
          </a:p>
          <a:p>
            <a:pPr lvl="2"/>
            <a:r>
              <a:rPr lang="ru-RU" dirty="0" smtClean="0"/>
              <a:t>окръжност с радиус два пъти по-малък от този на дадената, която се допира до нея в произволна точка</a:t>
            </a:r>
            <a:r>
              <a:rPr lang="ru-RU" dirty="0"/>
              <a:t/>
            </a:r>
            <a:br>
              <a:rPr lang="ru-RU" dirty="0"/>
            </a:b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52992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930" y="573962"/>
            <a:ext cx="4319995" cy="2848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3441" y="560092"/>
            <a:ext cx="4319995" cy="2848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982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№06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За предварително </a:t>
            </a:r>
            <a:r>
              <a:rPr lang="ru-RU" dirty="0"/>
              <a:t>зададени </a:t>
            </a:r>
            <a:r>
              <a:rPr lang="ru-RU" dirty="0" smtClean="0"/>
              <a:t>радиус </a:t>
            </a:r>
            <a:r>
              <a:rPr lang="en-US" b="1" dirty="0" smtClean="0"/>
              <a:t>r</a:t>
            </a:r>
            <a:r>
              <a:rPr lang="en-US" dirty="0"/>
              <a:t> </a:t>
            </a:r>
            <a:r>
              <a:rPr lang="ru-RU" dirty="0" smtClean="0"/>
              <a:t>и брой </a:t>
            </a:r>
            <a:r>
              <a:rPr lang="en-US" b="1" dirty="0" smtClean="0"/>
              <a:t>n</a:t>
            </a:r>
            <a:r>
              <a:rPr lang="bg-BG" dirty="0" smtClean="0"/>
              <a:t> начертайте:</a:t>
            </a:r>
          </a:p>
          <a:p>
            <a:pPr lvl="2"/>
            <a:r>
              <a:rPr lang="en-US" b="1" dirty="0" smtClean="0"/>
              <a:t>n</a:t>
            </a:r>
            <a:r>
              <a:rPr lang="bg-BG" dirty="0" smtClean="0"/>
              <a:t> на брой допиращи се една до друга еднакви окръжности</a:t>
            </a:r>
            <a:r>
              <a:rPr lang="en-US" dirty="0" smtClean="0"/>
              <a:t>/</a:t>
            </a:r>
            <a:r>
              <a:rPr lang="bg-BG" dirty="0" smtClean="0"/>
              <a:t>кръга</a:t>
            </a:r>
            <a:r>
              <a:rPr lang="en-US" dirty="0" smtClean="0"/>
              <a:t> </a:t>
            </a:r>
            <a:r>
              <a:rPr lang="bg-BG" dirty="0" smtClean="0"/>
              <a:t>с радиус </a:t>
            </a:r>
            <a:r>
              <a:rPr lang="en-US" b="1" dirty="0"/>
              <a:t>r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75082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5" y="194336"/>
            <a:ext cx="6658728" cy="4391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785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№07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За предварително </a:t>
            </a:r>
            <a:r>
              <a:rPr lang="ru-RU" dirty="0"/>
              <a:t>зададени </a:t>
            </a:r>
            <a:r>
              <a:rPr lang="ru-RU" dirty="0" smtClean="0"/>
              <a:t>радиус </a:t>
            </a:r>
            <a:r>
              <a:rPr lang="en-US" b="1" dirty="0" smtClean="0"/>
              <a:t>r</a:t>
            </a:r>
            <a:r>
              <a:rPr lang="en-US" dirty="0"/>
              <a:t> </a:t>
            </a:r>
            <a:r>
              <a:rPr lang="ru-RU" dirty="0" smtClean="0"/>
              <a:t>и брой </a:t>
            </a:r>
            <a:r>
              <a:rPr lang="en-US" b="1" dirty="0" smtClean="0"/>
              <a:t>n</a:t>
            </a:r>
            <a:r>
              <a:rPr lang="bg-BG" dirty="0" smtClean="0"/>
              <a:t> начертайте:</a:t>
            </a:r>
          </a:p>
          <a:p>
            <a:pPr lvl="2"/>
            <a:r>
              <a:rPr lang="en-US" b="1" dirty="0" smtClean="0"/>
              <a:t>n</a:t>
            </a:r>
            <a:r>
              <a:rPr lang="bg-BG" dirty="0" smtClean="0"/>
              <a:t> на брой пресичащи се еднакви окръжности с радиус </a:t>
            </a:r>
            <a:r>
              <a:rPr lang="en-US" b="1" dirty="0" smtClean="0"/>
              <a:t>r</a:t>
            </a:r>
            <a:endParaRPr lang="bg-BG" b="1" dirty="0" smtClean="0"/>
          </a:p>
          <a:p>
            <a:pPr lvl="2"/>
            <a:r>
              <a:rPr lang="bg-BG" dirty="0" smtClean="0"/>
              <a:t>Вижте </a:t>
            </a:r>
            <a:r>
              <a:rPr lang="bg-BG" dirty="0" smtClean="0">
                <a:hlinkClick r:id="" action="ppaction://hlinkshowjump?jump=nextslide"/>
              </a:rPr>
              <a:t>модела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74260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651" y="1745583"/>
            <a:ext cx="2782991" cy="18352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28" y="1745583"/>
            <a:ext cx="2782991" cy="18352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373" y="1745583"/>
            <a:ext cx="2782991" cy="18352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04323" y="3669016"/>
            <a:ext cx="94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при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n =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7489" y="3669016"/>
            <a:ext cx="914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при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n = 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61230" y="3669016"/>
            <a:ext cx="953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при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n = 8</a:t>
            </a:r>
          </a:p>
        </p:txBody>
      </p:sp>
    </p:spTree>
    <p:extLst>
      <p:ext uri="{BB962C8B-B14F-4D97-AF65-F5344CB8AC3E}">
        <p14:creationId xmlns:p14="http://schemas.microsoft.com/office/powerpoint/2010/main" val="320074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№08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За предварително </a:t>
            </a:r>
            <a:r>
              <a:rPr lang="ru-RU" dirty="0"/>
              <a:t>зададени </a:t>
            </a:r>
            <a:r>
              <a:rPr lang="ru-RU" dirty="0" smtClean="0"/>
              <a:t>радиус </a:t>
            </a:r>
            <a:r>
              <a:rPr lang="en-US" b="1" dirty="0" smtClean="0"/>
              <a:t>r</a:t>
            </a:r>
            <a:r>
              <a:rPr lang="en-US" dirty="0"/>
              <a:t> </a:t>
            </a:r>
            <a:r>
              <a:rPr lang="ru-RU" dirty="0" smtClean="0"/>
              <a:t>и координати </a:t>
            </a:r>
            <a:r>
              <a:rPr lang="en-US" dirty="0" smtClean="0"/>
              <a:t>(x,</a:t>
            </a:r>
            <a:r>
              <a:rPr lang="bg-BG" dirty="0" smtClean="0"/>
              <a:t> </a:t>
            </a:r>
            <a:r>
              <a:rPr lang="en-US" dirty="0" smtClean="0"/>
              <a:t>y,</a:t>
            </a:r>
            <a:r>
              <a:rPr lang="bg-BG" dirty="0" smtClean="0"/>
              <a:t> </a:t>
            </a:r>
            <a:r>
              <a:rPr lang="en-US" dirty="0" smtClean="0"/>
              <a:t>z)</a:t>
            </a:r>
            <a:r>
              <a:rPr lang="bg-BG" dirty="0" smtClean="0"/>
              <a:t> начертайте 5 окръжности с разположението и цветовете на олимпийските кръгове</a:t>
            </a:r>
          </a:p>
        </p:txBody>
      </p:sp>
    </p:spTree>
    <p:extLst>
      <p:ext uri="{BB962C8B-B14F-4D97-AF65-F5344CB8AC3E}">
        <p14:creationId xmlns:p14="http://schemas.microsoft.com/office/powerpoint/2010/main" val="419808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5" y="194336"/>
            <a:ext cx="6658728" cy="439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805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Многоъгълник</a:t>
            </a:r>
          </a:p>
        </p:txBody>
      </p:sp>
    </p:spTree>
    <p:extLst>
      <p:ext uri="{BB962C8B-B14F-4D97-AF65-F5344CB8AC3E}">
        <p14:creationId xmlns:p14="http://schemas.microsoft.com/office/powerpoint/2010/main" val="131169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</a:t>
            </a:r>
            <a:r>
              <a:rPr lang="en-US" dirty="0" smtClean="0"/>
              <a:t>9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bg-BG" dirty="0" smtClean="0"/>
              <a:t>Модифицирайте задача 7 като з</a:t>
            </a:r>
            <a:r>
              <a:rPr lang="ru-RU" dirty="0" smtClean="0"/>
              <a:t>а предварително </a:t>
            </a:r>
            <a:r>
              <a:rPr lang="ru-RU" dirty="0"/>
              <a:t>зададени </a:t>
            </a:r>
            <a:r>
              <a:rPr lang="ru-RU" dirty="0" smtClean="0"/>
              <a:t>радиуси </a:t>
            </a:r>
            <a:r>
              <a:rPr lang="en-US" b="1" dirty="0" smtClean="0"/>
              <a:t>r</a:t>
            </a:r>
            <a:r>
              <a:rPr lang="bg-BG" b="1" dirty="0" smtClean="0"/>
              <a:t>1</a:t>
            </a:r>
            <a:r>
              <a:rPr lang="bg-BG" dirty="0" smtClean="0"/>
              <a:t>,</a:t>
            </a:r>
            <a:r>
              <a:rPr lang="bg-BG" b="1" dirty="0" smtClean="0"/>
              <a:t> </a:t>
            </a:r>
            <a:r>
              <a:rPr lang="en-US" b="1" dirty="0" smtClean="0"/>
              <a:t>r</a:t>
            </a:r>
            <a:r>
              <a:rPr lang="bg-BG" b="1" dirty="0" smtClean="0"/>
              <a:t>2 </a:t>
            </a:r>
            <a:r>
              <a:rPr lang="ru-RU" dirty="0" smtClean="0"/>
              <a:t>и брой </a:t>
            </a:r>
            <a:r>
              <a:rPr lang="en-US" b="1" dirty="0" smtClean="0"/>
              <a:t>n</a:t>
            </a:r>
            <a:r>
              <a:rPr lang="bg-BG" dirty="0" smtClean="0"/>
              <a:t> начертайте</a:t>
            </a:r>
          </a:p>
          <a:p>
            <a:pPr lvl="2"/>
            <a:r>
              <a:rPr lang="en-US" b="1" dirty="0" smtClean="0"/>
              <a:t>n</a:t>
            </a:r>
            <a:r>
              <a:rPr lang="bg-BG" dirty="0" smtClean="0"/>
              <a:t> на брой пресичащи се еднакви елипси с радиуси </a:t>
            </a:r>
            <a:r>
              <a:rPr lang="en-US" b="1" dirty="0"/>
              <a:t>r</a:t>
            </a:r>
            <a:r>
              <a:rPr lang="bg-BG" b="1" dirty="0" smtClean="0"/>
              <a:t>1 </a:t>
            </a:r>
            <a:r>
              <a:rPr lang="bg-BG" dirty="0" smtClean="0"/>
              <a:t>и </a:t>
            </a:r>
            <a:r>
              <a:rPr lang="en-US" b="1" dirty="0" smtClean="0"/>
              <a:t>r</a:t>
            </a:r>
            <a:r>
              <a:rPr lang="bg-BG" b="1" dirty="0" smtClean="0"/>
              <a:t>2</a:t>
            </a:r>
          </a:p>
          <a:p>
            <a:pPr lvl="2"/>
            <a:r>
              <a:rPr lang="bg-BG" dirty="0" smtClean="0"/>
              <a:t>Вижте </a:t>
            </a:r>
            <a:r>
              <a:rPr lang="bg-BG" dirty="0" smtClean="0">
                <a:hlinkClick r:id="" action="ppaction://hlinkshowjump?jump=nextslide"/>
              </a:rPr>
              <a:t>модела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81869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651" y="1745583"/>
            <a:ext cx="2782991" cy="18352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28" y="1745583"/>
            <a:ext cx="2782991" cy="18352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373" y="1745583"/>
            <a:ext cx="2782991" cy="18352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04323" y="3669016"/>
            <a:ext cx="94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при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n =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7489" y="3669016"/>
            <a:ext cx="914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при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n = 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61230" y="3669016"/>
            <a:ext cx="953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при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n = 8</a:t>
            </a:r>
          </a:p>
        </p:txBody>
      </p:sp>
    </p:spTree>
    <p:extLst>
      <p:ext uri="{BB962C8B-B14F-4D97-AF65-F5344CB8AC3E}">
        <p14:creationId xmlns:p14="http://schemas.microsoft.com/office/powerpoint/2010/main" val="209117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Сфера и сфероид</a:t>
            </a:r>
          </a:p>
        </p:txBody>
      </p:sp>
    </p:spTree>
    <p:extLst>
      <p:ext uri="{BB962C8B-B14F-4D97-AF65-F5344CB8AC3E}">
        <p14:creationId xmlns:p14="http://schemas.microsoft.com/office/powerpoint/2010/main" val="399777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en-US" dirty="0" smtClean="0"/>
              <a:t>10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За предварително </a:t>
            </a:r>
            <a:r>
              <a:rPr lang="ru-RU" dirty="0"/>
              <a:t>зададени радиус </a:t>
            </a:r>
            <a:r>
              <a:rPr lang="en-US" dirty="0"/>
              <a:t>r</a:t>
            </a:r>
            <a:r>
              <a:rPr lang="bg-BG" dirty="0"/>
              <a:t>,</a:t>
            </a:r>
            <a:r>
              <a:rPr lang="ru-RU" dirty="0"/>
              <a:t> координати на центъра (x, y, z) начертайте </a:t>
            </a:r>
            <a:r>
              <a:rPr lang="bg-BG" dirty="0" smtClean="0"/>
              <a:t>две еднакви</a:t>
            </a:r>
            <a:r>
              <a:rPr lang="ru-RU" dirty="0" smtClean="0"/>
              <a:t> сефери, първата с координати на центъра </a:t>
            </a:r>
            <a:r>
              <a:rPr lang="ru-RU" dirty="0"/>
              <a:t>(x, y, z</a:t>
            </a:r>
            <a:r>
              <a:rPr lang="ru-RU" dirty="0" smtClean="0"/>
              <a:t>) визуализирани съответно:</a:t>
            </a:r>
          </a:p>
          <a:p>
            <a:pPr lvl="2"/>
            <a:r>
              <a:rPr lang="ru-RU" dirty="0" smtClean="0"/>
              <a:t>Само с контури</a:t>
            </a:r>
          </a:p>
          <a:p>
            <a:pPr lvl="2"/>
            <a:r>
              <a:rPr lang="ru-RU" dirty="0" smtClean="0"/>
              <a:t>Като </a:t>
            </a:r>
            <a:r>
              <a:rPr lang="bg-BG" dirty="0" smtClean="0"/>
              <a:t>кълбо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5621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5" y="194336"/>
            <a:ext cx="6658729" cy="4391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627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№11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За предварително </a:t>
            </a:r>
            <a:r>
              <a:rPr lang="ru-RU" dirty="0"/>
              <a:t>зададени </a:t>
            </a:r>
            <a:r>
              <a:rPr lang="ru-RU" dirty="0" smtClean="0"/>
              <a:t>радиус </a:t>
            </a:r>
            <a:r>
              <a:rPr lang="en-US" b="1" dirty="0" smtClean="0"/>
              <a:t>r</a:t>
            </a:r>
            <a:r>
              <a:rPr lang="en-US" dirty="0"/>
              <a:t> </a:t>
            </a:r>
            <a:r>
              <a:rPr lang="ru-RU" dirty="0" smtClean="0"/>
              <a:t>и брой </a:t>
            </a:r>
            <a:r>
              <a:rPr lang="en-US" b="1" dirty="0" smtClean="0"/>
              <a:t>n</a:t>
            </a:r>
            <a:r>
              <a:rPr lang="bg-BG" dirty="0" smtClean="0"/>
              <a:t> начертайте:</a:t>
            </a:r>
          </a:p>
          <a:p>
            <a:pPr lvl="2"/>
            <a:r>
              <a:rPr lang="bg-BG" dirty="0" smtClean="0"/>
              <a:t>Огърлица от </a:t>
            </a:r>
            <a:r>
              <a:rPr lang="en-US" b="1" dirty="0" smtClean="0"/>
              <a:t>n</a:t>
            </a:r>
            <a:r>
              <a:rPr lang="bg-BG" dirty="0" smtClean="0"/>
              <a:t> на брой допиращи се една до друга сфери с радиус </a:t>
            </a:r>
            <a:r>
              <a:rPr lang="en-US" b="1" dirty="0" smtClean="0"/>
              <a:t>r</a:t>
            </a:r>
            <a:endParaRPr lang="bg-BG" b="1" dirty="0" smtClean="0"/>
          </a:p>
          <a:p>
            <a:pPr lvl="2"/>
            <a:r>
              <a:rPr lang="bg-BG" dirty="0" smtClean="0"/>
              <a:t>Модифицирайте задачата, така че сферите да сменят цвета си през една като се редуват</a:t>
            </a:r>
            <a:r>
              <a:rPr lang="en-US" dirty="0" smtClean="0"/>
              <a:t> </a:t>
            </a:r>
            <a:r>
              <a:rPr lang="bg-BG" dirty="0" smtClean="0"/>
              <a:t>два цвята</a:t>
            </a:r>
            <a:r>
              <a:rPr lang="bg-BG" dirty="0"/>
              <a:t> </a:t>
            </a:r>
            <a:r>
              <a:rPr lang="bg-BG" dirty="0" smtClean="0"/>
              <a:t>(вижте </a:t>
            </a:r>
            <a:r>
              <a:rPr lang="bg-BG" dirty="0" smtClean="0">
                <a:hlinkClick r:id="" action="ppaction://hlinkshowjump?jump=nextslide"/>
              </a:rPr>
              <a:t>модела</a:t>
            </a:r>
            <a:r>
              <a:rPr lang="bg-BG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175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928" y="923662"/>
            <a:ext cx="4319999" cy="284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3439" y="923663"/>
            <a:ext cx="4319999" cy="284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767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№1</a:t>
            </a:r>
            <a:r>
              <a:rPr lang="en-US" dirty="0" smtClean="0"/>
              <a:t>2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За предварително </a:t>
            </a:r>
            <a:r>
              <a:rPr lang="ru-RU" dirty="0"/>
              <a:t>зададени </a:t>
            </a:r>
            <a:r>
              <a:rPr lang="ru-RU" dirty="0" smtClean="0"/>
              <a:t>радиус </a:t>
            </a:r>
            <a:r>
              <a:rPr lang="en-US" b="1" dirty="0" smtClean="0"/>
              <a:t>r</a:t>
            </a:r>
            <a:r>
              <a:rPr lang="en-US" dirty="0"/>
              <a:t> </a:t>
            </a:r>
            <a:r>
              <a:rPr lang="ru-RU" dirty="0" smtClean="0"/>
              <a:t>и брой </a:t>
            </a:r>
            <a:r>
              <a:rPr lang="en-US" b="1" dirty="0" smtClean="0"/>
              <a:t>n</a:t>
            </a:r>
            <a:r>
              <a:rPr lang="bg-BG" dirty="0" smtClean="0"/>
              <a:t> начертайте:</a:t>
            </a:r>
          </a:p>
          <a:p>
            <a:pPr lvl="2"/>
            <a:r>
              <a:rPr lang="bg-BG" dirty="0" smtClean="0"/>
              <a:t>Обемно цвете с </a:t>
            </a:r>
            <a:r>
              <a:rPr lang="en-US" b="1" dirty="0" smtClean="0"/>
              <a:t>n</a:t>
            </a:r>
            <a:r>
              <a:rPr lang="bg-BG" dirty="0" smtClean="0"/>
              <a:t> на брой листа от пресичащи се сфери с радиус </a:t>
            </a:r>
            <a:r>
              <a:rPr lang="en-US" b="1" dirty="0" smtClean="0"/>
              <a:t>r</a:t>
            </a:r>
            <a:endParaRPr lang="bg-BG" b="1" dirty="0" smtClean="0"/>
          </a:p>
          <a:p>
            <a:pPr lvl="2"/>
            <a:r>
              <a:rPr lang="bg-BG" dirty="0" smtClean="0"/>
              <a:t>Следвайте </a:t>
            </a:r>
            <a:r>
              <a:rPr lang="bg-BG" dirty="0" smtClean="0">
                <a:hlinkClick r:id="" action="ppaction://hlinkshowjump?jump=nextslide"/>
              </a:rPr>
              <a:t>модела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68779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5" y="194336"/>
            <a:ext cx="6658728" cy="4391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034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№1</a:t>
            </a:r>
            <a:r>
              <a:rPr lang="en-US" dirty="0" smtClean="0"/>
              <a:t>3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bg-BG" b="1" dirty="0" smtClean="0"/>
              <a:t>Създайте модел на разпилени бонбони </a:t>
            </a:r>
            <a:r>
              <a:rPr lang="en-US" b="1" dirty="0" err="1" smtClean="0"/>
              <a:t>m&amp;m</a:t>
            </a:r>
            <a:endParaRPr lang="bg-BG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37" y="1840238"/>
            <a:ext cx="27813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46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№01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N-</a:t>
            </a:r>
            <a:r>
              <a:rPr lang="bg-BG" dirty="0" smtClean="0"/>
              <a:t>ъгълник</a:t>
            </a:r>
          </a:p>
          <a:p>
            <a:pPr lvl="1"/>
            <a:r>
              <a:rPr lang="ru-RU" dirty="0" smtClean="0"/>
              <a:t>Начертайте три правилни  </a:t>
            </a:r>
            <a:r>
              <a:rPr lang="en-US" dirty="0" smtClean="0"/>
              <a:t>n</a:t>
            </a:r>
            <a:r>
              <a:rPr lang="bg-BG" dirty="0" smtClean="0"/>
              <a:t>-ъгълника с предварително зададен център </a:t>
            </a:r>
            <a:r>
              <a:rPr lang="ru-RU" b="1" dirty="0" smtClean="0"/>
              <a:t>(x</a:t>
            </a:r>
            <a:r>
              <a:rPr lang="ru-RU" b="1" dirty="0"/>
              <a:t>, y, </a:t>
            </a:r>
            <a:r>
              <a:rPr lang="ru-RU" b="1" dirty="0" smtClean="0"/>
              <a:t>z)</a:t>
            </a:r>
            <a:r>
              <a:rPr lang="ru-RU" dirty="0" smtClean="0"/>
              <a:t>, радиус </a:t>
            </a:r>
            <a:r>
              <a:rPr lang="en-US" b="1" dirty="0" smtClean="0"/>
              <a:t>r</a:t>
            </a:r>
            <a:r>
              <a:rPr lang="bg-BG" dirty="0"/>
              <a:t> </a:t>
            </a:r>
            <a:r>
              <a:rPr lang="bg-BG" dirty="0" smtClean="0"/>
              <a:t>и брой на страните </a:t>
            </a:r>
            <a:r>
              <a:rPr lang="en-US" b="1" dirty="0" smtClean="0"/>
              <a:t>n</a:t>
            </a:r>
            <a:r>
              <a:rPr lang="bg-BG" dirty="0" smtClean="0"/>
              <a:t>,</a:t>
            </a:r>
            <a:r>
              <a:rPr lang="bg-BG" b="1" dirty="0" smtClean="0"/>
              <a:t> </a:t>
            </a:r>
            <a:r>
              <a:rPr lang="bg-BG" dirty="0" smtClean="0"/>
              <a:t>като визуализирате съответно </a:t>
            </a:r>
          </a:p>
          <a:p>
            <a:pPr lvl="2"/>
            <a:r>
              <a:rPr lang="bg-BG" dirty="0"/>
              <a:t>Само върховете </a:t>
            </a:r>
            <a:r>
              <a:rPr lang="bg-BG" dirty="0" smtClean="0"/>
              <a:t>на първия многоъгълник</a:t>
            </a:r>
          </a:p>
          <a:p>
            <a:pPr lvl="2"/>
            <a:r>
              <a:rPr lang="bg-BG" dirty="0" smtClean="0"/>
              <a:t>Само страните </a:t>
            </a:r>
            <a:r>
              <a:rPr lang="bg-BG" dirty="0"/>
              <a:t>на </a:t>
            </a:r>
            <a:r>
              <a:rPr lang="bg-BG" dirty="0" smtClean="0"/>
              <a:t>втория многоъгълник</a:t>
            </a:r>
          </a:p>
          <a:p>
            <a:pPr lvl="2"/>
            <a:r>
              <a:rPr lang="bg-BG" dirty="0" smtClean="0"/>
              <a:t>Запълнен многоъгълник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891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5" y="194336"/>
            <a:ext cx="6658728" cy="439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674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Призма и пирамида</a:t>
            </a:r>
          </a:p>
        </p:txBody>
      </p:sp>
    </p:spTree>
    <p:extLst>
      <p:ext uri="{BB962C8B-B14F-4D97-AF65-F5344CB8AC3E}">
        <p14:creationId xmlns:p14="http://schemas.microsoft.com/office/powerpoint/2010/main" val="208204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en-US" dirty="0" smtClean="0"/>
              <a:t>14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Начертайте редица от </a:t>
            </a:r>
            <a:r>
              <a:rPr lang="en-US" b="1" dirty="0"/>
              <a:t>n</a:t>
            </a:r>
            <a:r>
              <a:rPr lang="en-US" dirty="0"/>
              <a:t> </a:t>
            </a:r>
            <a:r>
              <a:rPr lang="ru-RU" dirty="0" smtClean="0"/>
              <a:t>призми</a:t>
            </a:r>
          </a:p>
          <a:p>
            <a:pPr lvl="2"/>
            <a:r>
              <a:rPr lang="ru-RU" dirty="0" smtClean="0"/>
              <a:t>като започнете от триъгълна, а за всяка следваща увеличавате броя на околните стени с 1</a:t>
            </a:r>
          </a:p>
          <a:p>
            <a:pPr lvl="2"/>
            <a:r>
              <a:rPr lang="ru-RU" dirty="0" smtClean="0"/>
              <a:t>всички да имат радиус </a:t>
            </a:r>
            <a:r>
              <a:rPr lang="en-US" dirty="0" smtClean="0"/>
              <a:t>r</a:t>
            </a:r>
            <a:r>
              <a:rPr lang="bg-BG" dirty="0" smtClean="0"/>
              <a:t> и височина </a:t>
            </a:r>
            <a:r>
              <a:rPr lang="en-US" dirty="0" smtClean="0"/>
              <a:t>h</a:t>
            </a:r>
            <a:endParaRPr lang="bg-BG" dirty="0" smtClean="0"/>
          </a:p>
          <a:p>
            <a:pPr lvl="2"/>
            <a:r>
              <a:rPr lang="ru-RU" dirty="0" smtClean="0"/>
              <a:t>първата да е с предварително зададени</a:t>
            </a:r>
            <a:r>
              <a:rPr lang="bg-BG" dirty="0" smtClean="0"/>
              <a:t> </a:t>
            </a:r>
            <a:r>
              <a:rPr lang="ru-RU" dirty="0" smtClean="0"/>
              <a:t>координати </a:t>
            </a:r>
            <a:r>
              <a:rPr lang="ru-RU" dirty="0"/>
              <a:t>на центъра (x, y, </a:t>
            </a:r>
            <a:r>
              <a:rPr lang="ru-RU" dirty="0" smtClean="0"/>
              <a:t>z)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0009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928" y="1017287"/>
            <a:ext cx="4320000" cy="284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3439" y="1005380"/>
            <a:ext cx="4319999" cy="284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04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en-US" dirty="0" smtClean="0"/>
              <a:t>1</a:t>
            </a:r>
            <a:r>
              <a:rPr lang="bg-BG" dirty="0" smtClean="0"/>
              <a:t>5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Модифицирайте задача 14 за редица от </a:t>
            </a:r>
            <a:r>
              <a:rPr lang="en-US" b="1" dirty="0" smtClean="0"/>
              <a:t>n</a:t>
            </a:r>
            <a:r>
              <a:rPr lang="en-US" dirty="0" smtClean="0"/>
              <a:t> </a:t>
            </a:r>
            <a:r>
              <a:rPr lang="ru-RU" dirty="0" smtClean="0"/>
              <a:t>пирамиди</a:t>
            </a:r>
          </a:p>
          <a:p>
            <a:pPr lvl="2"/>
            <a:r>
              <a:rPr lang="ru-RU" dirty="0" smtClean="0"/>
              <a:t>като започнете от триъгълна, а за всяка следваща увеличавате броя на околните стени с 1</a:t>
            </a:r>
          </a:p>
          <a:p>
            <a:pPr lvl="2"/>
            <a:r>
              <a:rPr lang="ru-RU" dirty="0" smtClean="0"/>
              <a:t>всички да имат радиус </a:t>
            </a:r>
            <a:r>
              <a:rPr lang="en-US" dirty="0" smtClean="0"/>
              <a:t>r</a:t>
            </a:r>
            <a:r>
              <a:rPr lang="bg-BG" dirty="0" smtClean="0"/>
              <a:t> и височина </a:t>
            </a:r>
            <a:r>
              <a:rPr lang="en-US" dirty="0" smtClean="0"/>
              <a:t>h</a:t>
            </a:r>
            <a:endParaRPr lang="bg-BG" dirty="0" smtClean="0"/>
          </a:p>
          <a:p>
            <a:pPr lvl="2"/>
            <a:r>
              <a:rPr lang="ru-RU" dirty="0" smtClean="0"/>
              <a:t>първата да е с предварително зададени</a:t>
            </a:r>
            <a:r>
              <a:rPr lang="bg-BG" dirty="0" smtClean="0"/>
              <a:t> </a:t>
            </a:r>
            <a:r>
              <a:rPr lang="ru-RU" dirty="0" smtClean="0"/>
              <a:t>координати </a:t>
            </a:r>
            <a:r>
              <a:rPr lang="ru-RU" dirty="0"/>
              <a:t>на центъра (x, y, </a:t>
            </a:r>
            <a:r>
              <a:rPr lang="ru-RU" dirty="0" smtClean="0"/>
              <a:t>z)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4924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928" y="1017287"/>
            <a:ext cx="4319999" cy="284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3439" y="1005380"/>
            <a:ext cx="4319999" cy="2848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965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Цилиндър и конус</a:t>
            </a:r>
          </a:p>
        </p:txBody>
      </p:sp>
    </p:spTree>
    <p:extLst>
      <p:ext uri="{BB962C8B-B14F-4D97-AF65-F5344CB8AC3E}">
        <p14:creationId xmlns:p14="http://schemas.microsoft.com/office/powerpoint/2010/main" val="151878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en-US" dirty="0" smtClean="0"/>
              <a:t>16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За предварително </a:t>
            </a:r>
            <a:r>
              <a:rPr lang="ru-RU" dirty="0"/>
              <a:t>зададени радиус </a:t>
            </a:r>
            <a:r>
              <a:rPr lang="en-US" b="1" dirty="0" smtClean="0"/>
              <a:t>r</a:t>
            </a:r>
            <a:r>
              <a:rPr lang="bg-BG" dirty="0" smtClean="0"/>
              <a:t>, височина </a:t>
            </a:r>
            <a:r>
              <a:rPr lang="en-US" b="1" dirty="0" smtClean="0"/>
              <a:t>h</a:t>
            </a:r>
            <a:r>
              <a:rPr lang="bg-BG" dirty="0" smtClean="0"/>
              <a:t>,</a:t>
            </a:r>
            <a:r>
              <a:rPr lang="ru-RU" dirty="0" smtClean="0"/>
              <a:t> </a:t>
            </a:r>
            <a:r>
              <a:rPr lang="ru-RU" dirty="0"/>
              <a:t>координати на центъра </a:t>
            </a:r>
            <a:r>
              <a:rPr lang="ru-RU" b="1" dirty="0"/>
              <a:t>(x, y, z) </a:t>
            </a:r>
            <a:r>
              <a:rPr lang="ru-RU" dirty="0"/>
              <a:t>начертайте </a:t>
            </a:r>
            <a:r>
              <a:rPr lang="bg-BG" dirty="0" smtClean="0"/>
              <a:t>два еднакви</a:t>
            </a:r>
            <a:r>
              <a:rPr lang="ru-RU" dirty="0" smtClean="0"/>
              <a:t> цилиндъра, първаият с координати на центъра </a:t>
            </a:r>
            <a:r>
              <a:rPr lang="ru-RU" b="1" dirty="0"/>
              <a:t>(x, y, z</a:t>
            </a:r>
            <a:r>
              <a:rPr lang="ru-RU" b="1" dirty="0" smtClean="0"/>
              <a:t>) </a:t>
            </a:r>
            <a:r>
              <a:rPr lang="ru-RU" dirty="0" smtClean="0"/>
              <a:t>визуализирани съответно:</a:t>
            </a:r>
          </a:p>
          <a:p>
            <a:pPr lvl="2"/>
            <a:r>
              <a:rPr lang="ru-RU" dirty="0" smtClean="0"/>
              <a:t>Само с контури</a:t>
            </a:r>
          </a:p>
          <a:p>
            <a:pPr lvl="2"/>
            <a:r>
              <a:rPr lang="ru-RU" dirty="0" smtClean="0"/>
              <a:t>С плътен цвят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3396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5" y="194336"/>
            <a:ext cx="6658728" cy="4391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429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en-US" dirty="0" smtClean="0"/>
              <a:t>17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За предварително </a:t>
            </a:r>
            <a:r>
              <a:rPr lang="ru-RU" dirty="0"/>
              <a:t>зададени радиус </a:t>
            </a:r>
            <a:r>
              <a:rPr lang="en-US" b="1" dirty="0" smtClean="0"/>
              <a:t>r</a:t>
            </a:r>
            <a:r>
              <a:rPr lang="bg-BG" dirty="0" smtClean="0"/>
              <a:t>, височина </a:t>
            </a:r>
            <a:r>
              <a:rPr lang="en-US" b="1" dirty="0" smtClean="0"/>
              <a:t>h</a:t>
            </a:r>
            <a:r>
              <a:rPr lang="bg-BG" dirty="0" smtClean="0"/>
              <a:t>,</a:t>
            </a:r>
            <a:r>
              <a:rPr lang="ru-RU" dirty="0" smtClean="0"/>
              <a:t> </a:t>
            </a:r>
            <a:r>
              <a:rPr lang="ru-RU" dirty="0"/>
              <a:t>координати на центъра </a:t>
            </a:r>
            <a:r>
              <a:rPr lang="ru-RU" b="1" dirty="0"/>
              <a:t>(x, y, z) </a:t>
            </a:r>
            <a:r>
              <a:rPr lang="ru-RU" dirty="0"/>
              <a:t>начертайте </a:t>
            </a:r>
            <a:r>
              <a:rPr lang="bg-BG" dirty="0" smtClean="0"/>
              <a:t>два еднакви</a:t>
            </a:r>
            <a:r>
              <a:rPr lang="ru-RU" dirty="0" smtClean="0"/>
              <a:t> конуса, първаият с координати на центъра </a:t>
            </a:r>
            <a:r>
              <a:rPr lang="ru-RU" b="1" dirty="0"/>
              <a:t>(x, y, z</a:t>
            </a:r>
            <a:r>
              <a:rPr lang="ru-RU" b="1" dirty="0" smtClean="0"/>
              <a:t>) </a:t>
            </a:r>
            <a:r>
              <a:rPr lang="ru-RU" dirty="0" smtClean="0"/>
              <a:t>визуализирани съответно:</a:t>
            </a:r>
          </a:p>
          <a:p>
            <a:pPr lvl="2"/>
            <a:r>
              <a:rPr lang="ru-RU" dirty="0" smtClean="0"/>
              <a:t>Само с контури</a:t>
            </a:r>
          </a:p>
          <a:p>
            <a:pPr lvl="2"/>
            <a:r>
              <a:rPr lang="ru-RU" dirty="0" smtClean="0"/>
              <a:t>С плътен цвят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8171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4" y="194336"/>
            <a:ext cx="6658731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606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5" y="194336"/>
            <a:ext cx="6658728" cy="439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427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en-US" dirty="0" smtClean="0"/>
              <a:t>18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За предварително </a:t>
            </a:r>
            <a:r>
              <a:rPr lang="ru-RU" dirty="0"/>
              <a:t>зададени </a:t>
            </a:r>
            <a:r>
              <a:rPr lang="ru-RU" dirty="0" smtClean="0"/>
              <a:t>радиус</a:t>
            </a:r>
            <a:r>
              <a:rPr lang="bg-BG" dirty="0"/>
              <a:t>и</a:t>
            </a:r>
            <a:r>
              <a:rPr lang="ru-RU" dirty="0" smtClean="0"/>
              <a:t> </a:t>
            </a:r>
            <a:r>
              <a:rPr lang="en-US" b="1" dirty="0" smtClean="0"/>
              <a:t>r</a:t>
            </a:r>
            <a:r>
              <a:rPr lang="bg-BG" b="1" dirty="0" smtClean="0"/>
              <a:t>1 </a:t>
            </a:r>
            <a:r>
              <a:rPr lang="bg-BG" dirty="0" smtClean="0"/>
              <a:t>и</a:t>
            </a:r>
            <a:r>
              <a:rPr lang="bg-BG" b="1" dirty="0" smtClean="0"/>
              <a:t> </a:t>
            </a:r>
            <a:r>
              <a:rPr lang="en-US" b="1" dirty="0" smtClean="0"/>
              <a:t>r</a:t>
            </a:r>
            <a:r>
              <a:rPr lang="bg-BG" b="1" dirty="0" smtClean="0"/>
              <a:t>2</a:t>
            </a:r>
            <a:r>
              <a:rPr lang="bg-BG" dirty="0" smtClean="0"/>
              <a:t>, височина </a:t>
            </a:r>
            <a:r>
              <a:rPr lang="en-US" b="1" dirty="0" smtClean="0"/>
              <a:t>h</a:t>
            </a:r>
            <a:r>
              <a:rPr lang="bg-BG" dirty="0" smtClean="0"/>
              <a:t>,</a:t>
            </a:r>
            <a:r>
              <a:rPr lang="ru-RU" dirty="0" smtClean="0"/>
              <a:t> </a:t>
            </a:r>
            <a:r>
              <a:rPr lang="ru-RU" dirty="0"/>
              <a:t>координати на центъра </a:t>
            </a:r>
            <a:r>
              <a:rPr lang="ru-RU" b="1" dirty="0"/>
              <a:t>(x, y, z) </a:t>
            </a:r>
            <a:r>
              <a:rPr lang="ru-RU" dirty="0"/>
              <a:t>начертайте </a:t>
            </a:r>
            <a:endParaRPr lang="ru-RU" dirty="0" smtClean="0"/>
          </a:p>
          <a:p>
            <a:pPr lvl="2"/>
            <a:r>
              <a:rPr lang="bg-BG" dirty="0" smtClean="0"/>
              <a:t>два еднакви</a:t>
            </a:r>
            <a:r>
              <a:rPr lang="ru-RU" dirty="0" smtClean="0"/>
              <a:t> елипсовидни цилиндъра и два еднакви елипсовидни конуса, първаият цилиндър с координати на центъра </a:t>
            </a:r>
            <a:r>
              <a:rPr lang="ru-RU" b="1" dirty="0"/>
              <a:t>(x, y, z</a:t>
            </a:r>
            <a:r>
              <a:rPr lang="ru-RU" b="1" dirty="0" smtClean="0"/>
              <a:t>) </a:t>
            </a:r>
            <a:r>
              <a:rPr lang="ru-RU" dirty="0" smtClean="0"/>
              <a:t>визуализирани съответно:</a:t>
            </a:r>
          </a:p>
          <a:p>
            <a:pPr lvl="2"/>
            <a:r>
              <a:rPr lang="ru-RU" dirty="0" smtClean="0"/>
              <a:t>Само с контури</a:t>
            </a:r>
          </a:p>
          <a:p>
            <a:pPr lvl="2"/>
            <a:r>
              <a:rPr lang="ru-RU" dirty="0" smtClean="0"/>
              <a:t>С плътен цвят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4740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6" y="194336"/>
            <a:ext cx="6658726" cy="439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777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Край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Коментари, въпроси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5475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№02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Триъгълници</a:t>
            </a:r>
          </a:p>
          <a:p>
            <a:pPr lvl="1"/>
            <a:r>
              <a:rPr lang="bg-BG" dirty="0" smtClean="0"/>
              <a:t>За предварително зададени </a:t>
            </a:r>
            <a:r>
              <a:rPr lang="en-US" b="1" dirty="0" smtClean="0"/>
              <a:t>m</a:t>
            </a:r>
            <a:r>
              <a:rPr lang="bg-BG" dirty="0" smtClean="0"/>
              <a:t> </a:t>
            </a:r>
            <a:r>
              <a:rPr lang="bg-BG" dirty="0"/>
              <a:t>и </a:t>
            </a:r>
            <a:r>
              <a:rPr lang="en-US" b="1" dirty="0" smtClean="0"/>
              <a:t>n</a:t>
            </a:r>
            <a:r>
              <a:rPr lang="bg-BG" dirty="0" smtClean="0"/>
              <a:t>,</a:t>
            </a:r>
            <a:r>
              <a:rPr lang="bg-BG" b="1" dirty="0" smtClean="0"/>
              <a:t> </a:t>
            </a:r>
            <a:r>
              <a:rPr lang="bg-BG" dirty="0" smtClean="0"/>
              <a:t>н</a:t>
            </a:r>
            <a:r>
              <a:rPr lang="ru-RU" dirty="0" smtClean="0"/>
              <a:t>ачертайте </a:t>
            </a:r>
            <a:r>
              <a:rPr lang="en-US" b="1" dirty="0"/>
              <a:t>m</a:t>
            </a:r>
            <a:r>
              <a:rPr lang="en-US" dirty="0" smtClean="0"/>
              <a:t> </a:t>
            </a:r>
            <a:r>
              <a:rPr lang="bg-BG" dirty="0" smtClean="0"/>
              <a:t>правилни </a:t>
            </a:r>
            <a:r>
              <a:rPr lang="en-US" b="1" dirty="0" smtClean="0"/>
              <a:t>n</a:t>
            </a:r>
            <a:r>
              <a:rPr lang="bg-BG" dirty="0" smtClean="0"/>
              <a:t>-ъгълника, </a:t>
            </a:r>
            <a:r>
              <a:rPr lang="ru-RU" dirty="0" smtClean="0"/>
              <a:t>с център </a:t>
            </a:r>
            <a:r>
              <a:rPr lang="ru-RU" dirty="0"/>
              <a:t>с координати </a:t>
            </a:r>
            <a:r>
              <a:rPr lang="ru-RU" b="1" dirty="0"/>
              <a:t>(x, y, z)</a:t>
            </a:r>
            <a:r>
              <a:rPr lang="ru-RU" dirty="0"/>
              <a:t>, радиус </a:t>
            </a:r>
            <a:r>
              <a:rPr lang="en-US" b="1" dirty="0" smtClean="0"/>
              <a:t>r</a:t>
            </a:r>
            <a:r>
              <a:rPr lang="bg-BG" dirty="0" smtClean="0"/>
              <a:t>, които образуват розетка </a:t>
            </a:r>
            <a:r>
              <a:rPr lang="en-US" dirty="0" smtClean="0"/>
              <a:t>(</a:t>
            </a:r>
            <a:r>
              <a:rPr lang="bg-BG" dirty="0" smtClean="0"/>
              <a:t>виж </a:t>
            </a:r>
            <a:r>
              <a:rPr lang="bg-BG" dirty="0" smtClean="0">
                <a:hlinkClick r:id="" action="ppaction://hlinkshowjump?jump=nextslide"/>
              </a:rPr>
              <a:t>модела</a:t>
            </a:r>
            <a:r>
              <a:rPr lang="en-US" dirty="0" smtClean="0"/>
              <a:t>)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44453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4" y="194336"/>
            <a:ext cx="6658731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93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</a:t>
            </a:r>
            <a:r>
              <a:rPr lang="en-US" dirty="0" smtClean="0"/>
              <a:t>3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Триъгълници</a:t>
            </a:r>
          </a:p>
          <a:p>
            <a:pPr lvl="1"/>
            <a:r>
              <a:rPr lang="ru-RU" dirty="0" smtClean="0"/>
              <a:t>Начертайте </a:t>
            </a:r>
            <a:r>
              <a:rPr lang="en-US" b="1" dirty="0" smtClean="0"/>
              <a:t>m</a:t>
            </a:r>
            <a:r>
              <a:rPr lang="en-US" dirty="0" smtClean="0"/>
              <a:t> </a:t>
            </a:r>
            <a:r>
              <a:rPr lang="ru-RU" dirty="0" smtClean="0"/>
              <a:t>равностран</a:t>
            </a:r>
            <a:r>
              <a:rPr lang="bg-BG" dirty="0"/>
              <a:t>и</a:t>
            </a:r>
            <a:r>
              <a:rPr lang="ru-RU" dirty="0" smtClean="0"/>
              <a:t> триъгълника, </a:t>
            </a:r>
            <a:r>
              <a:rPr lang="bg-BG" dirty="0" smtClean="0"/>
              <a:t>където е </a:t>
            </a:r>
            <a:r>
              <a:rPr lang="en-US" b="1" dirty="0" smtClean="0"/>
              <a:t>m</a:t>
            </a:r>
            <a:r>
              <a:rPr lang="bg-BG" b="1" dirty="0" smtClean="0"/>
              <a:t> </a:t>
            </a:r>
            <a:r>
              <a:rPr lang="bg-BG" dirty="0" smtClean="0"/>
              <a:t>предварително зададено, </a:t>
            </a:r>
            <a:r>
              <a:rPr lang="ru-RU" dirty="0" smtClean="0"/>
              <a:t>така че:</a:t>
            </a:r>
          </a:p>
          <a:p>
            <a:pPr lvl="2"/>
            <a:r>
              <a:rPr lang="ru-RU" dirty="0" smtClean="0"/>
              <a:t>върховете на всеки следващ триъгълник да съвпадат със средите на страните на предходния</a:t>
            </a:r>
          </a:p>
          <a:p>
            <a:pPr lvl="2"/>
            <a:r>
              <a:rPr lang="ru-RU" dirty="0" smtClean="0"/>
              <a:t>първият триъгълник има предварително зададени </a:t>
            </a:r>
            <a:r>
              <a:rPr lang="ru-RU" dirty="0"/>
              <a:t>център с</a:t>
            </a:r>
            <a:r>
              <a:rPr lang="ru-RU" dirty="0" smtClean="0"/>
              <a:t> </a:t>
            </a:r>
            <a:r>
              <a:rPr lang="ru-RU" dirty="0"/>
              <a:t>координати </a:t>
            </a:r>
            <a:r>
              <a:rPr lang="ru-RU" b="1" dirty="0"/>
              <a:t>(x, y, </a:t>
            </a:r>
            <a:r>
              <a:rPr lang="ru-RU" b="1" dirty="0" smtClean="0"/>
              <a:t>z)</a:t>
            </a:r>
            <a:r>
              <a:rPr lang="ru-RU" dirty="0"/>
              <a:t> </a:t>
            </a:r>
            <a:r>
              <a:rPr lang="ru-RU" dirty="0" smtClean="0"/>
              <a:t>и радиус </a:t>
            </a:r>
            <a:r>
              <a:rPr lang="en-US" b="1" dirty="0" smtClean="0"/>
              <a:t>r</a:t>
            </a:r>
            <a:endParaRPr lang="bg-BG" b="1" dirty="0" smtClean="0"/>
          </a:p>
        </p:txBody>
      </p:sp>
    </p:spTree>
    <p:extLst>
      <p:ext uri="{BB962C8B-B14F-4D97-AF65-F5344CB8AC3E}">
        <p14:creationId xmlns:p14="http://schemas.microsoft.com/office/powerpoint/2010/main" val="373703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4" y="194336"/>
            <a:ext cx="6658731" cy="439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99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Окръжност и елипса</a:t>
            </a:r>
          </a:p>
        </p:txBody>
      </p:sp>
    </p:spTree>
    <p:extLst>
      <p:ext uri="{BB962C8B-B14F-4D97-AF65-F5344CB8AC3E}">
        <p14:creationId xmlns:p14="http://schemas.microsoft.com/office/powerpoint/2010/main" val="383899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SUICA COurs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0070C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14766</TotalTime>
  <Words>833</Words>
  <Application>Microsoft Office PowerPoint</Application>
  <PresentationFormat>On-screen Show (16:9)</PresentationFormat>
  <Paragraphs>91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Candara</vt:lpstr>
      <vt:lpstr>Gill Sans MT</vt:lpstr>
      <vt:lpstr>Wingdings</vt:lpstr>
      <vt:lpstr>Wingdings 3</vt:lpstr>
      <vt:lpstr>Origin</vt:lpstr>
      <vt:lpstr>Упражнение към тема №11</vt:lpstr>
      <vt:lpstr>Многоъгълник</vt:lpstr>
      <vt:lpstr>Задача №01</vt:lpstr>
      <vt:lpstr>PowerPoint Presentation</vt:lpstr>
      <vt:lpstr>Задача №02</vt:lpstr>
      <vt:lpstr>PowerPoint Presentation</vt:lpstr>
      <vt:lpstr>Задача №03</vt:lpstr>
      <vt:lpstr>PowerPoint Presentation</vt:lpstr>
      <vt:lpstr>Окръжност и елипса</vt:lpstr>
      <vt:lpstr>Задача №04</vt:lpstr>
      <vt:lpstr>PowerPoint Presentation</vt:lpstr>
      <vt:lpstr>Задача №05</vt:lpstr>
      <vt:lpstr>PowerPoint Presentation</vt:lpstr>
      <vt:lpstr>Задача №06</vt:lpstr>
      <vt:lpstr>PowerPoint Presentation</vt:lpstr>
      <vt:lpstr>Задача №07</vt:lpstr>
      <vt:lpstr>PowerPoint Presentation</vt:lpstr>
      <vt:lpstr>Задача №08</vt:lpstr>
      <vt:lpstr>PowerPoint Presentation</vt:lpstr>
      <vt:lpstr>Задача №09</vt:lpstr>
      <vt:lpstr>PowerPoint Presentation</vt:lpstr>
      <vt:lpstr>Сфера и сфероид</vt:lpstr>
      <vt:lpstr>Задача №10</vt:lpstr>
      <vt:lpstr>PowerPoint Presentation</vt:lpstr>
      <vt:lpstr>Задача №11</vt:lpstr>
      <vt:lpstr>PowerPoint Presentation</vt:lpstr>
      <vt:lpstr>Задача №12</vt:lpstr>
      <vt:lpstr>PowerPoint Presentation</vt:lpstr>
      <vt:lpstr>Задача №13</vt:lpstr>
      <vt:lpstr>PowerPoint Presentation</vt:lpstr>
      <vt:lpstr>Призма и пирамида</vt:lpstr>
      <vt:lpstr>Задача №14</vt:lpstr>
      <vt:lpstr>PowerPoint Presentation</vt:lpstr>
      <vt:lpstr>Задача №15</vt:lpstr>
      <vt:lpstr>PowerPoint Presentation</vt:lpstr>
      <vt:lpstr>Цилиндър и конус</vt:lpstr>
      <vt:lpstr>Задача №16</vt:lpstr>
      <vt:lpstr>PowerPoint Presentation</vt:lpstr>
      <vt:lpstr>Задача №17</vt:lpstr>
      <vt:lpstr>PowerPoint Presentation</vt:lpstr>
      <vt:lpstr>Задача №18</vt:lpstr>
      <vt:lpstr>PowerPoint Presentation</vt:lpstr>
      <vt:lpstr>Край</vt:lpstr>
    </vt:vector>
  </TitlesOfParts>
  <Company>FMI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SUICA-EXERCISE-01</dc:title>
  <dc:creator>Pavel Boytchev</dc:creator>
  <cp:lastModifiedBy>MalcheviBG</cp:lastModifiedBy>
  <cp:revision>830</cp:revision>
  <dcterms:created xsi:type="dcterms:W3CDTF">2015-02-10T15:00:35Z</dcterms:created>
  <dcterms:modified xsi:type="dcterms:W3CDTF">2015-11-23T18:52:51Z</dcterms:modified>
</cp:coreProperties>
</file>