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4"/>
    <p:restoredTop sz="96327"/>
  </p:normalViewPr>
  <p:slideViewPr>
    <p:cSldViewPr snapToGrid="0" snapToObjects="1">
      <p:cViewPr varScale="1">
        <p:scale>
          <a:sx n="156" d="100"/>
          <a:sy n="156" d="100"/>
        </p:scale>
        <p:origin x="18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3/12/21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3/12/21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5B93-051A-F445-B694-527E18DF5848}"/>
              </a:ext>
            </a:extLst>
          </p:cNvPr>
          <p:cNvSpPr>
            <a:spLocks noGrp="1"/>
          </p:cNvSpPr>
          <p:nvPr>
            <p:ph type="ctrTitle"/>
          </p:nvPr>
        </p:nvSpPr>
        <p:spPr/>
        <p:txBody>
          <a:bodyPr/>
          <a:lstStyle/>
          <a:p>
            <a:r>
              <a:rPr lang="en-US" dirty="0"/>
              <a:t>BIG MOUNTAIN SKII RESORT</a:t>
            </a:r>
          </a:p>
        </p:txBody>
      </p:sp>
      <p:sp>
        <p:nvSpPr>
          <p:cNvPr id="3" name="Subtitle 2">
            <a:extLst>
              <a:ext uri="{FF2B5EF4-FFF2-40B4-BE49-F238E27FC236}">
                <a16:creationId xmlns:a16="http://schemas.microsoft.com/office/drawing/2014/main" id="{A13750C2-B6B9-0147-AD78-28607BEF7057}"/>
              </a:ext>
            </a:extLst>
          </p:cNvPr>
          <p:cNvSpPr>
            <a:spLocks noGrp="1"/>
          </p:cNvSpPr>
          <p:nvPr>
            <p:ph type="subTitle" idx="1"/>
          </p:nvPr>
        </p:nvSpPr>
        <p:spPr/>
        <p:txBody>
          <a:bodyPr/>
          <a:lstStyle/>
          <a:p>
            <a:r>
              <a:rPr lang="en-US" dirty="0"/>
              <a:t>CASE STUDY</a:t>
            </a:r>
          </a:p>
        </p:txBody>
      </p:sp>
    </p:spTree>
    <p:extLst>
      <p:ext uri="{BB962C8B-B14F-4D97-AF65-F5344CB8AC3E}">
        <p14:creationId xmlns:p14="http://schemas.microsoft.com/office/powerpoint/2010/main" val="154947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4B6A-FD3A-2048-9854-14ABC893357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CA4FD30-B532-1F46-A4F8-0FB92F0E7E20}"/>
              </a:ext>
            </a:extLst>
          </p:cNvPr>
          <p:cNvSpPr>
            <a:spLocks noGrp="1"/>
          </p:cNvSpPr>
          <p:nvPr>
            <p:ph idx="1"/>
          </p:nvPr>
        </p:nvSpPr>
        <p:spPr/>
        <p:txBody>
          <a:bodyPr>
            <a:normAutofit fontScale="85000" lnSpcReduction="10000"/>
          </a:bodyPr>
          <a:lstStyle/>
          <a:p>
            <a:r>
              <a:rPr lang="en-US" dirty="0">
                <a:solidFill>
                  <a:srgbClr val="000000"/>
                </a:solidFill>
                <a:latin typeface="Gill Sans MT" panose="020B0502020104020203" pitchFamily="34" charset="77"/>
                <a:ea typeface="Arial"/>
                <a:cs typeface="Arial"/>
                <a:sym typeface="Arial"/>
              </a:rPr>
              <a:t>Big Mountain resort is one of the premium skiing resorts which cater to about 350,000 people each year. </a:t>
            </a:r>
          </a:p>
          <a:p>
            <a:r>
              <a:rPr lang="en-US" dirty="0">
                <a:solidFill>
                  <a:srgbClr val="000000"/>
                </a:solidFill>
                <a:latin typeface="Gill Sans MT" panose="020B0502020104020203" pitchFamily="34" charset="77"/>
                <a:ea typeface="Arial"/>
                <a:cs typeface="Arial"/>
                <a:sym typeface="Arial"/>
              </a:rPr>
              <a:t>They recently installed an additional chair lift increasing their operational costs to $1.54M per season. </a:t>
            </a:r>
          </a:p>
          <a:p>
            <a:r>
              <a:rPr lang="en-US" dirty="0">
                <a:latin typeface="Gill Sans MT" panose="020B0502020104020203" pitchFamily="34" charset="77"/>
                <a:cs typeface="Arial" panose="020B0604020202020204" pitchFamily="34" charset="0"/>
              </a:rPr>
              <a:t>Big Mountain suspects it may not be maximizing its returns, relative to its position in the market. It also does not have a strong sense of what facilities matter most to visitors, particularly which ones they're most likely to pay more for. </a:t>
            </a:r>
          </a:p>
          <a:p>
            <a:r>
              <a:rPr lang="en-US" dirty="0">
                <a:latin typeface="Gill Sans MT" panose="020B0502020104020203" pitchFamily="34" charset="77"/>
                <a:cs typeface="Arial" panose="020B0604020202020204" pitchFamily="34" charset="0"/>
              </a:rPr>
              <a:t>This project aims to build a predictive model for ticket price based on a number of facilities, or properties, boasted by resorts (</a:t>
            </a:r>
            <a:r>
              <a:rPr lang="en-US" i="1" dirty="0">
                <a:latin typeface="Gill Sans MT" panose="020B0502020104020203" pitchFamily="34" charset="77"/>
                <a:cs typeface="Arial" panose="020B0604020202020204" pitchFamily="34" charset="0"/>
              </a:rPr>
              <a:t>at the resorts).</a:t>
            </a:r>
            <a:r>
              <a:rPr lang="en-US" dirty="0">
                <a:latin typeface="Gill Sans MT" panose="020B0502020104020203" pitchFamily="34" charset="77"/>
                <a:cs typeface="Arial" panose="020B0604020202020204" pitchFamily="34" charset="0"/>
              </a:rPr>
              <a:t> </a:t>
            </a:r>
          </a:p>
          <a:p>
            <a:r>
              <a:rPr lang="en-US" dirty="0">
                <a:latin typeface="Gill Sans MT" panose="020B0502020104020203" pitchFamily="34" charset="77"/>
                <a:cs typeface="Arial" panose="020B0604020202020204" pitchFamily="34" charset="0"/>
              </a:rPr>
              <a:t>This model will be used to provide guidance for Big Mountain's pricing and future facility investment plans.</a:t>
            </a:r>
          </a:p>
        </p:txBody>
      </p:sp>
    </p:spTree>
    <p:extLst>
      <p:ext uri="{BB962C8B-B14F-4D97-AF65-F5344CB8AC3E}">
        <p14:creationId xmlns:p14="http://schemas.microsoft.com/office/powerpoint/2010/main" val="88352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5A40-91D7-7544-886A-5C79AE865329}"/>
              </a:ext>
            </a:extLst>
          </p:cNvPr>
          <p:cNvSpPr>
            <a:spLocks noGrp="1"/>
          </p:cNvSpPr>
          <p:nvPr>
            <p:ph type="title"/>
          </p:nvPr>
        </p:nvSpPr>
        <p:spPr/>
        <p:txBody>
          <a:bodyPr/>
          <a:lstStyle/>
          <a:p>
            <a:r>
              <a:rPr lang="en-US" dirty="0"/>
              <a:t>KEY findings and analysis</a:t>
            </a:r>
          </a:p>
        </p:txBody>
      </p:sp>
      <p:sp>
        <p:nvSpPr>
          <p:cNvPr id="3" name="Content Placeholder 2">
            <a:extLst>
              <a:ext uri="{FF2B5EF4-FFF2-40B4-BE49-F238E27FC236}">
                <a16:creationId xmlns:a16="http://schemas.microsoft.com/office/drawing/2014/main" id="{A6D530D0-DCA0-194D-B0ED-436CD8B0540C}"/>
              </a:ext>
            </a:extLst>
          </p:cNvPr>
          <p:cNvSpPr>
            <a:spLocks noGrp="1"/>
          </p:cNvSpPr>
          <p:nvPr>
            <p:ph idx="1"/>
          </p:nvPr>
        </p:nvSpPr>
        <p:spPr/>
        <p:txBody>
          <a:bodyPr>
            <a:normAutofit/>
          </a:bodyPr>
          <a:lstStyle/>
          <a:p>
            <a:r>
              <a:rPr lang="en-US" sz="1700" dirty="0"/>
              <a:t>NY state had the most number of resorts (&gt;~35) followed by Michigan(~29)</a:t>
            </a:r>
          </a:p>
          <a:p>
            <a:r>
              <a:rPr lang="en-US" sz="1700" dirty="0"/>
              <a:t>While Rhode Island had the least number of resorts (~1)</a:t>
            </a:r>
          </a:p>
          <a:p>
            <a:r>
              <a:rPr lang="en-US" sz="1700" dirty="0"/>
              <a:t>Tickets are expensive in states like CA, CO and UT. Except these states, the price of the tickets are in 25 – 100 USD</a:t>
            </a:r>
          </a:p>
          <a:p>
            <a:r>
              <a:rPr lang="en-US" sz="1700" dirty="0"/>
              <a:t>Weekend prices are more expensive than weekday prices in almost all the resorts</a:t>
            </a:r>
          </a:p>
          <a:p>
            <a:r>
              <a:rPr lang="en-US" sz="1700" dirty="0"/>
              <a:t>NH and VT has the highest number of resorts per capita</a:t>
            </a:r>
          </a:p>
          <a:p>
            <a:endParaRPr lang="en-US" sz="1700" dirty="0"/>
          </a:p>
        </p:txBody>
      </p:sp>
    </p:spTree>
    <p:extLst>
      <p:ext uri="{BB962C8B-B14F-4D97-AF65-F5344CB8AC3E}">
        <p14:creationId xmlns:p14="http://schemas.microsoft.com/office/powerpoint/2010/main" val="275921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FED2-CD5F-2743-9B90-5437CEF1CEFE}"/>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CE14AED9-2FBD-864D-B413-0628881B0F35}"/>
              </a:ext>
            </a:extLst>
          </p:cNvPr>
          <p:cNvSpPr>
            <a:spLocks noGrp="1"/>
          </p:cNvSpPr>
          <p:nvPr>
            <p:ph idx="1"/>
          </p:nvPr>
        </p:nvSpPr>
        <p:spPr/>
        <p:txBody>
          <a:bodyPr/>
          <a:lstStyle/>
          <a:p>
            <a:r>
              <a:rPr lang="en-US" dirty="0"/>
              <a:t>There's a strong correlation between the ratio of night skiing area with the number of resorts per capita. In other words, it seems that when resorts are more densely located with population, more night skiing is provided.</a:t>
            </a:r>
          </a:p>
          <a:p>
            <a:r>
              <a:rPr lang="en-US" dirty="0"/>
              <a:t>Features runs, </a:t>
            </a:r>
            <a:r>
              <a:rPr lang="en-US" dirty="0" err="1"/>
              <a:t>total_chairs</a:t>
            </a:r>
            <a:r>
              <a:rPr lang="en-US" dirty="0"/>
              <a:t> is quite well correlated with ticket price. This is plausible; the more runs you have, the more chairs you'd need to ferry people to them! Interestingly, they may count for more than the total skiable terrain area. </a:t>
            </a:r>
          </a:p>
          <a:p>
            <a:r>
              <a:rPr lang="en-US" dirty="0"/>
              <a:t>Visitors would seem to value more guaranteed snow, which would cost in terms of snow making equipment, which would drive prices and costs up. </a:t>
            </a:r>
          </a:p>
        </p:txBody>
      </p:sp>
    </p:spTree>
    <p:extLst>
      <p:ext uri="{BB962C8B-B14F-4D97-AF65-F5344CB8AC3E}">
        <p14:creationId xmlns:p14="http://schemas.microsoft.com/office/powerpoint/2010/main" val="41596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287F-DF1D-834C-9315-466C70F69BF9}"/>
              </a:ext>
            </a:extLst>
          </p:cNvPr>
          <p:cNvSpPr>
            <a:spLocks noGrp="1"/>
          </p:cNvSpPr>
          <p:nvPr>
            <p:ph type="title"/>
          </p:nvPr>
        </p:nvSpPr>
        <p:spPr/>
        <p:txBody>
          <a:bodyPr/>
          <a:lstStyle/>
          <a:p>
            <a:r>
              <a:rPr lang="en-US" dirty="0"/>
              <a:t>MODELING RESULTS AND ANALYSIS (CONTD.)</a:t>
            </a:r>
          </a:p>
        </p:txBody>
      </p:sp>
      <p:sp>
        <p:nvSpPr>
          <p:cNvPr id="3" name="Content Placeholder 2">
            <a:extLst>
              <a:ext uri="{FF2B5EF4-FFF2-40B4-BE49-F238E27FC236}">
                <a16:creationId xmlns:a16="http://schemas.microsoft.com/office/drawing/2014/main" id="{56423569-E764-F748-B07C-62D3FD8C1AB3}"/>
              </a:ext>
            </a:extLst>
          </p:cNvPr>
          <p:cNvSpPr>
            <a:spLocks noGrp="1"/>
          </p:cNvSpPr>
          <p:nvPr>
            <p:ph idx="1"/>
          </p:nvPr>
        </p:nvSpPr>
        <p:spPr/>
        <p:txBody>
          <a:bodyPr>
            <a:normAutofit fontScale="92500" lnSpcReduction="10000"/>
          </a:bodyPr>
          <a:lstStyle/>
          <a:p>
            <a:r>
              <a:rPr lang="en-US" dirty="0"/>
              <a:t>Vertical drop seems to be a selling point that raises ticket prices as well.</a:t>
            </a:r>
          </a:p>
          <a:p>
            <a:r>
              <a:rPr lang="en-US" dirty="0"/>
              <a:t>Ticket price may drop a little before then climbing upwards as the number of resorts per capita increases. </a:t>
            </a:r>
          </a:p>
          <a:p>
            <a:r>
              <a:rPr lang="en-US" dirty="0"/>
              <a:t>Ticket price could climb with the number of resorts serving a population because it indicates a popular area for skiing with plenty of demand.  The lower ticket price when fewer resorts serve a population may similarly be because it's a less popular state for skiing. </a:t>
            </a:r>
          </a:p>
          <a:p>
            <a:r>
              <a:rPr lang="en-US" dirty="0"/>
              <a:t>The high price for some resorts when resorts are rare (relative to the population size) may indicate areas where a small number of resorts can benefit from a monopoly effect. It's not a clear picture, although we have some interesting signs.</a:t>
            </a:r>
          </a:p>
        </p:txBody>
      </p:sp>
    </p:spTree>
    <p:extLst>
      <p:ext uri="{BB962C8B-B14F-4D97-AF65-F5344CB8AC3E}">
        <p14:creationId xmlns:p14="http://schemas.microsoft.com/office/powerpoint/2010/main" val="153938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BB24-59AE-F64F-9A21-57C6FBE9EDB3}"/>
              </a:ext>
            </a:extLst>
          </p:cNvPr>
          <p:cNvSpPr>
            <a:spLocks noGrp="1"/>
          </p:cNvSpPr>
          <p:nvPr>
            <p:ph type="title"/>
          </p:nvPr>
        </p:nvSpPr>
        <p:spPr/>
        <p:txBody>
          <a:bodyPr/>
          <a:lstStyle/>
          <a:p>
            <a:r>
              <a:rPr lang="en-US" dirty="0"/>
              <a:t>MODELING RESULTS AND ANALYSIS (CONTD.)</a:t>
            </a:r>
          </a:p>
        </p:txBody>
      </p:sp>
      <p:sp>
        <p:nvSpPr>
          <p:cNvPr id="3" name="Content Placeholder 2">
            <a:extLst>
              <a:ext uri="{FF2B5EF4-FFF2-40B4-BE49-F238E27FC236}">
                <a16:creationId xmlns:a16="http://schemas.microsoft.com/office/drawing/2014/main" id="{F760E7B0-AE8C-E142-9D55-A3162F58325D}"/>
              </a:ext>
            </a:extLst>
          </p:cNvPr>
          <p:cNvSpPr>
            <a:spLocks noGrp="1"/>
          </p:cNvSpPr>
          <p:nvPr>
            <p:ph idx="1"/>
          </p:nvPr>
        </p:nvSpPr>
        <p:spPr/>
        <p:txBody>
          <a:bodyPr>
            <a:normAutofit fontScale="85000" lnSpcReduction="10000"/>
          </a:bodyPr>
          <a:lstStyle/>
          <a:p>
            <a:r>
              <a:rPr lang="en-US" dirty="0"/>
              <a:t>Using Dummy Regressor, we arrived at a baseline evaluation. The MAE of the model was around 19.13.  Which tells that, on average, we might expect to be off by around $19 if we guessed ticket price based on an average of known values</a:t>
            </a:r>
          </a:p>
          <a:p>
            <a:r>
              <a:rPr lang="en-US" dirty="0"/>
              <a:t>Linear Regression produced an MAE of about 9.4, so we can expect to estimate a ticket price within $9 or so of the real price. This is much, much better than the $19 from just guessing using the average</a:t>
            </a:r>
          </a:p>
          <a:p>
            <a:r>
              <a:rPr lang="en-US" dirty="0"/>
              <a:t>Upon experimenting with Random Forest model, we found out that it has a lower cross-validation mean absolute error by almost $1. It also exhibits less variability.  And verifying performance on the test set produces performance consistent with the cross-validation results</a:t>
            </a:r>
            <a:br>
              <a:rPr lang="en-US" dirty="0"/>
            </a:br>
            <a:endParaRPr lang="en-US" dirty="0"/>
          </a:p>
        </p:txBody>
      </p:sp>
    </p:spTree>
    <p:extLst>
      <p:ext uri="{BB962C8B-B14F-4D97-AF65-F5344CB8AC3E}">
        <p14:creationId xmlns:p14="http://schemas.microsoft.com/office/powerpoint/2010/main" val="79618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DEB8-0E96-D645-BAC9-B22468F6F7C3}"/>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65A2633B-2F5F-EB41-86E6-9084824C4E9A}"/>
              </a:ext>
            </a:extLst>
          </p:cNvPr>
          <p:cNvSpPr>
            <a:spLocks noGrp="1"/>
          </p:cNvSpPr>
          <p:nvPr>
            <p:ph idx="1"/>
          </p:nvPr>
        </p:nvSpPr>
        <p:spPr/>
        <p:txBody>
          <a:bodyPr/>
          <a:lstStyle/>
          <a:p>
            <a:pPr lvl="0"/>
            <a:r>
              <a:rPr lang="en-US" dirty="0"/>
              <a:t>In order to support the new chairlift installed at Big Mountain a ticket price increase was suggested</a:t>
            </a:r>
          </a:p>
          <a:p>
            <a:pPr lvl="0"/>
            <a:r>
              <a:rPr lang="en-US" dirty="0"/>
              <a:t>A price increase from the current $81 to $94.22 will allow the revenue to remain untouched while absorbing the cost for the additional equipment</a:t>
            </a:r>
          </a:p>
          <a:p>
            <a:pPr lvl="0"/>
            <a:r>
              <a:rPr lang="en-US" dirty="0"/>
              <a:t>Also, it should be noted that closing the runs will not yield in higher </a:t>
            </a:r>
            <a:r>
              <a:rPr lang="en-US"/>
              <a:t>revenue generation</a:t>
            </a:r>
            <a:endParaRPr lang="en-US" dirty="0"/>
          </a:p>
          <a:p>
            <a:pPr marL="0" indent="0">
              <a:buNone/>
            </a:pPr>
            <a:endParaRPr lang="en-US" dirty="0"/>
          </a:p>
        </p:txBody>
      </p:sp>
    </p:spTree>
    <p:extLst>
      <p:ext uri="{BB962C8B-B14F-4D97-AF65-F5344CB8AC3E}">
        <p14:creationId xmlns:p14="http://schemas.microsoft.com/office/powerpoint/2010/main" val="16298753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TotalTime>
  <Words>684</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BIG MOUNTAIN SKII RESORT</vt:lpstr>
      <vt:lpstr>Problem statement</vt:lpstr>
      <vt:lpstr>KEY findings and analysis</vt:lpstr>
      <vt:lpstr>MODELING RESULTS AND ANALYSIS</vt:lpstr>
      <vt:lpstr>MODELING RESULTS AND ANALYSIS (CONTD.)</vt:lpstr>
      <vt:lpstr>MODELING RESULTS AND ANALYSIS (CONTD.)</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SKII RESORT</dc:title>
  <dc:creator>Krishna Sreenivas</dc:creator>
  <cp:lastModifiedBy>Krishna Sreenivas</cp:lastModifiedBy>
  <cp:revision>6</cp:revision>
  <dcterms:created xsi:type="dcterms:W3CDTF">2021-03-13T00:47:11Z</dcterms:created>
  <dcterms:modified xsi:type="dcterms:W3CDTF">2021-03-13T01:45:03Z</dcterms:modified>
</cp:coreProperties>
</file>