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0BC7B-D9ED-426B-922A-531C5F2FDB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B1FA50-9AEB-4C29-B509-8ED7BB0BC199}">
      <dgm:prSet/>
      <dgm:spPr/>
      <dgm:t>
        <a:bodyPr/>
        <a:lstStyle/>
        <a:p>
          <a:r>
            <a:rPr lang="en-US"/>
            <a:t>The dataset has about 40M records across 24 predictor variables</a:t>
          </a:r>
        </a:p>
      </dgm:t>
    </dgm:pt>
    <dgm:pt modelId="{002AA69C-966B-458D-869B-97A81C744D21}" type="parTrans" cxnId="{E39101ED-869E-4A32-A3EE-CFC9DACE3E27}">
      <dgm:prSet/>
      <dgm:spPr/>
      <dgm:t>
        <a:bodyPr/>
        <a:lstStyle/>
        <a:p>
          <a:endParaRPr lang="en-US"/>
        </a:p>
      </dgm:t>
    </dgm:pt>
    <dgm:pt modelId="{D965AC81-C714-4C79-A137-19AF2EA26478}" type="sibTrans" cxnId="{E39101ED-869E-4A32-A3EE-CFC9DACE3E27}">
      <dgm:prSet/>
      <dgm:spPr/>
      <dgm:t>
        <a:bodyPr/>
        <a:lstStyle/>
        <a:p>
          <a:endParaRPr lang="en-US"/>
        </a:p>
      </dgm:t>
    </dgm:pt>
    <dgm:pt modelId="{A7DECB47-D0F8-4128-BA4B-549925E578F4}">
      <dgm:prSet/>
      <dgm:spPr/>
      <dgm:t>
        <a:bodyPr/>
        <a:lstStyle/>
        <a:p>
          <a:r>
            <a:rPr lang="en-US"/>
            <a:t>A resampled data of about 2M records has been considered for the modeling effort</a:t>
          </a:r>
        </a:p>
      </dgm:t>
    </dgm:pt>
    <dgm:pt modelId="{CEC1424D-A39D-4AF5-839D-601233BA8B4E}" type="parTrans" cxnId="{96F9A355-4330-4230-917C-2B35A6D014D0}">
      <dgm:prSet/>
      <dgm:spPr/>
      <dgm:t>
        <a:bodyPr/>
        <a:lstStyle/>
        <a:p>
          <a:endParaRPr lang="en-US"/>
        </a:p>
      </dgm:t>
    </dgm:pt>
    <dgm:pt modelId="{FC0A8475-536C-45F1-B629-670692ADC58F}" type="sibTrans" cxnId="{96F9A355-4330-4230-917C-2B35A6D014D0}">
      <dgm:prSet/>
      <dgm:spPr/>
      <dgm:t>
        <a:bodyPr/>
        <a:lstStyle/>
        <a:p>
          <a:endParaRPr lang="en-US"/>
        </a:p>
      </dgm:t>
    </dgm:pt>
    <dgm:pt modelId="{DC35447E-67DD-4492-A273-51515C17C1BB}">
      <dgm:prSet/>
      <dgm:spPr/>
      <dgm:t>
        <a:bodyPr/>
        <a:lstStyle/>
        <a:p>
          <a:r>
            <a:rPr lang="en-US"/>
            <a:t>The dataset does not contain any NaN/NULL values</a:t>
          </a:r>
        </a:p>
      </dgm:t>
    </dgm:pt>
    <dgm:pt modelId="{9AFD86FD-E06E-4ABF-999F-5153620EDF56}" type="parTrans" cxnId="{9241D683-1F52-4C2A-8DAE-D7DE4D8F57AA}">
      <dgm:prSet/>
      <dgm:spPr/>
      <dgm:t>
        <a:bodyPr/>
        <a:lstStyle/>
        <a:p>
          <a:endParaRPr lang="en-US"/>
        </a:p>
      </dgm:t>
    </dgm:pt>
    <dgm:pt modelId="{AC4EF558-07A8-458C-AB3B-3FE19A2638D5}" type="sibTrans" cxnId="{9241D683-1F52-4C2A-8DAE-D7DE4D8F57AA}">
      <dgm:prSet/>
      <dgm:spPr/>
      <dgm:t>
        <a:bodyPr/>
        <a:lstStyle/>
        <a:p>
          <a:endParaRPr lang="en-US"/>
        </a:p>
      </dgm:t>
    </dgm:pt>
    <dgm:pt modelId="{EE6EA809-D0D0-42D7-8B02-0883A60ADEE1}" type="pres">
      <dgm:prSet presAssocID="{B700BC7B-D9ED-426B-922A-531C5F2FDBF5}" presName="root" presStyleCnt="0">
        <dgm:presLayoutVars>
          <dgm:dir/>
          <dgm:resizeHandles val="exact"/>
        </dgm:presLayoutVars>
      </dgm:prSet>
      <dgm:spPr/>
    </dgm:pt>
    <dgm:pt modelId="{5087F17E-C1E4-4887-81F8-1015AB782496}" type="pres">
      <dgm:prSet presAssocID="{20B1FA50-9AEB-4C29-B509-8ED7BB0BC199}" presName="compNode" presStyleCnt="0"/>
      <dgm:spPr/>
    </dgm:pt>
    <dgm:pt modelId="{45366B29-06AC-4498-9EC7-2B165FFE2FAD}" type="pres">
      <dgm:prSet presAssocID="{20B1FA50-9AEB-4C29-B509-8ED7BB0BC199}" presName="bgRect" presStyleLbl="bgShp" presStyleIdx="0" presStyleCnt="3"/>
      <dgm:spPr/>
    </dgm:pt>
    <dgm:pt modelId="{3FEAD1B5-691D-4242-A57F-57F2848A87A3}" type="pres">
      <dgm:prSet presAssocID="{20B1FA50-9AEB-4C29-B509-8ED7BB0BC1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D476EBE-7E76-41E3-A10E-B529F5595945}" type="pres">
      <dgm:prSet presAssocID="{20B1FA50-9AEB-4C29-B509-8ED7BB0BC199}" presName="spaceRect" presStyleCnt="0"/>
      <dgm:spPr/>
    </dgm:pt>
    <dgm:pt modelId="{067906FC-7712-4A5D-A82E-D445E75918DA}" type="pres">
      <dgm:prSet presAssocID="{20B1FA50-9AEB-4C29-B509-8ED7BB0BC199}" presName="parTx" presStyleLbl="revTx" presStyleIdx="0" presStyleCnt="3">
        <dgm:presLayoutVars>
          <dgm:chMax val="0"/>
          <dgm:chPref val="0"/>
        </dgm:presLayoutVars>
      </dgm:prSet>
      <dgm:spPr/>
    </dgm:pt>
    <dgm:pt modelId="{F0824DEA-3A99-43EF-AC18-883D21889F27}" type="pres">
      <dgm:prSet presAssocID="{D965AC81-C714-4C79-A137-19AF2EA26478}" presName="sibTrans" presStyleCnt="0"/>
      <dgm:spPr/>
    </dgm:pt>
    <dgm:pt modelId="{12624C1E-E81C-4430-B4D7-961CF4CE8892}" type="pres">
      <dgm:prSet presAssocID="{A7DECB47-D0F8-4128-BA4B-549925E578F4}" presName="compNode" presStyleCnt="0"/>
      <dgm:spPr/>
    </dgm:pt>
    <dgm:pt modelId="{36845B4D-9750-481F-BC3F-52B3E999B407}" type="pres">
      <dgm:prSet presAssocID="{A7DECB47-D0F8-4128-BA4B-549925E578F4}" presName="bgRect" presStyleLbl="bgShp" presStyleIdx="1" presStyleCnt="3"/>
      <dgm:spPr/>
    </dgm:pt>
    <dgm:pt modelId="{BAC5D168-0406-4038-A504-3A67179C5245}" type="pres">
      <dgm:prSet presAssocID="{A7DECB47-D0F8-4128-BA4B-549925E578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0989308-61EC-441A-BC67-5F4F8B2E2D20}" type="pres">
      <dgm:prSet presAssocID="{A7DECB47-D0F8-4128-BA4B-549925E578F4}" presName="spaceRect" presStyleCnt="0"/>
      <dgm:spPr/>
    </dgm:pt>
    <dgm:pt modelId="{C26C99E2-AED7-465E-9C11-A1CA617CE254}" type="pres">
      <dgm:prSet presAssocID="{A7DECB47-D0F8-4128-BA4B-549925E578F4}" presName="parTx" presStyleLbl="revTx" presStyleIdx="1" presStyleCnt="3">
        <dgm:presLayoutVars>
          <dgm:chMax val="0"/>
          <dgm:chPref val="0"/>
        </dgm:presLayoutVars>
      </dgm:prSet>
      <dgm:spPr/>
    </dgm:pt>
    <dgm:pt modelId="{279BF554-7122-4D6A-873E-3D6E4E59C9DE}" type="pres">
      <dgm:prSet presAssocID="{FC0A8475-536C-45F1-B629-670692ADC58F}" presName="sibTrans" presStyleCnt="0"/>
      <dgm:spPr/>
    </dgm:pt>
    <dgm:pt modelId="{75890CCF-836A-4927-B4EA-C9C33590B81A}" type="pres">
      <dgm:prSet presAssocID="{DC35447E-67DD-4492-A273-51515C17C1BB}" presName="compNode" presStyleCnt="0"/>
      <dgm:spPr/>
    </dgm:pt>
    <dgm:pt modelId="{D62F6AE0-8BBA-413D-AF19-C5CAB87D1909}" type="pres">
      <dgm:prSet presAssocID="{DC35447E-67DD-4492-A273-51515C17C1BB}" presName="bgRect" presStyleLbl="bgShp" presStyleIdx="2" presStyleCnt="3"/>
      <dgm:spPr/>
    </dgm:pt>
    <dgm:pt modelId="{71C79836-7254-4A7F-BE9E-17196A96D246}" type="pres">
      <dgm:prSet presAssocID="{DC35447E-67DD-4492-A273-51515C17C1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4E46AC2-8878-45CA-9E66-18285F0B27F7}" type="pres">
      <dgm:prSet presAssocID="{DC35447E-67DD-4492-A273-51515C17C1BB}" presName="spaceRect" presStyleCnt="0"/>
      <dgm:spPr/>
    </dgm:pt>
    <dgm:pt modelId="{6E5FBDF0-A3AE-4AA6-869F-CF55B100DCF2}" type="pres">
      <dgm:prSet presAssocID="{DC35447E-67DD-4492-A273-51515C17C1BB}" presName="parTx" presStyleLbl="revTx" presStyleIdx="2" presStyleCnt="3">
        <dgm:presLayoutVars>
          <dgm:chMax val="0"/>
          <dgm:chPref val="0"/>
        </dgm:presLayoutVars>
      </dgm:prSet>
      <dgm:spPr/>
    </dgm:pt>
  </dgm:ptLst>
  <dgm:cxnLst>
    <dgm:cxn modelId="{96F9A355-4330-4230-917C-2B35A6D014D0}" srcId="{B700BC7B-D9ED-426B-922A-531C5F2FDBF5}" destId="{A7DECB47-D0F8-4128-BA4B-549925E578F4}" srcOrd="1" destOrd="0" parTransId="{CEC1424D-A39D-4AF5-839D-601233BA8B4E}" sibTransId="{FC0A8475-536C-45F1-B629-670692ADC58F}"/>
    <dgm:cxn modelId="{9241D683-1F52-4C2A-8DAE-D7DE4D8F57AA}" srcId="{B700BC7B-D9ED-426B-922A-531C5F2FDBF5}" destId="{DC35447E-67DD-4492-A273-51515C17C1BB}" srcOrd="2" destOrd="0" parTransId="{9AFD86FD-E06E-4ABF-999F-5153620EDF56}" sibTransId="{AC4EF558-07A8-458C-AB3B-3FE19A2638D5}"/>
    <dgm:cxn modelId="{68C317CF-5353-41C7-849F-881C61F614D1}" type="presOf" srcId="{B700BC7B-D9ED-426B-922A-531C5F2FDBF5}" destId="{EE6EA809-D0D0-42D7-8B02-0883A60ADEE1}" srcOrd="0" destOrd="0" presId="urn:microsoft.com/office/officeart/2018/2/layout/IconVerticalSolidList"/>
    <dgm:cxn modelId="{EF5C0BE6-3AA3-488E-A8BD-27AC59649E8C}" type="presOf" srcId="{DC35447E-67DD-4492-A273-51515C17C1BB}" destId="{6E5FBDF0-A3AE-4AA6-869F-CF55B100DCF2}" srcOrd="0" destOrd="0" presId="urn:microsoft.com/office/officeart/2018/2/layout/IconVerticalSolidList"/>
    <dgm:cxn modelId="{E39101ED-869E-4A32-A3EE-CFC9DACE3E27}" srcId="{B700BC7B-D9ED-426B-922A-531C5F2FDBF5}" destId="{20B1FA50-9AEB-4C29-B509-8ED7BB0BC199}" srcOrd="0" destOrd="0" parTransId="{002AA69C-966B-458D-869B-97A81C744D21}" sibTransId="{D965AC81-C714-4C79-A137-19AF2EA26478}"/>
    <dgm:cxn modelId="{59EF0EF7-BC3A-4CCE-A06D-DED11476EBA7}" type="presOf" srcId="{A7DECB47-D0F8-4128-BA4B-549925E578F4}" destId="{C26C99E2-AED7-465E-9C11-A1CA617CE254}" srcOrd="0" destOrd="0" presId="urn:microsoft.com/office/officeart/2018/2/layout/IconVerticalSolidList"/>
    <dgm:cxn modelId="{B3DA18F7-C68C-4C87-B131-8AEEFBBD967C}" type="presOf" srcId="{20B1FA50-9AEB-4C29-B509-8ED7BB0BC199}" destId="{067906FC-7712-4A5D-A82E-D445E75918DA}" srcOrd="0" destOrd="0" presId="urn:microsoft.com/office/officeart/2018/2/layout/IconVerticalSolidList"/>
    <dgm:cxn modelId="{DC59546B-AD0C-49A7-9B90-DF05558C8BCD}" type="presParOf" srcId="{EE6EA809-D0D0-42D7-8B02-0883A60ADEE1}" destId="{5087F17E-C1E4-4887-81F8-1015AB782496}" srcOrd="0" destOrd="0" presId="urn:microsoft.com/office/officeart/2018/2/layout/IconVerticalSolidList"/>
    <dgm:cxn modelId="{94CFE052-51F4-4C9D-8511-8B3832607FCA}" type="presParOf" srcId="{5087F17E-C1E4-4887-81F8-1015AB782496}" destId="{45366B29-06AC-4498-9EC7-2B165FFE2FAD}" srcOrd="0" destOrd="0" presId="urn:microsoft.com/office/officeart/2018/2/layout/IconVerticalSolidList"/>
    <dgm:cxn modelId="{9BB99574-550A-475B-A961-96E6D81BFF0C}" type="presParOf" srcId="{5087F17E-C1E4-4887-81F8-1015AB782496}" destId="{3FEAD1B5-691D-4242-A57F-57F2848A87A3}" srcOrd="1" destOrd="0" presId="urn:microsoft.com/office/officeart/2018/2/layout/IconVerticalSolidList"/>
    <dgm:cxn modelId="{C7414D10-7E68-4F7E-B191-096874A139BA}" type="presParOf" srcId="{5087F17E-C1E4-4887-81F8-1015AB782496}" destId="{2D476EBE-7E76-41E3-A10E-B529F5595945}" srcOrd="2" destOrd="0" presId="urn:microsoft.com/office/officeart/2018/2/layout/IconVerticalSolidList"/>
    <dgm:cxn modelId="{D7D24BE3-DB35-42E1-8403-004595D217F6}" type="presParOf" srcId="{5087F17E-C1E4-4887-81F8-1015AB782496}" destId="{067906FC-7712-4A5D-A82E-D445E75918DA}" srcOrd="3" destOrd="0" presId="urn:microsoft.com/office/officeart/2018/2/layout/IconVerticalSolidList"/>
    <dgm:cxn modelId="{4A5E2CA4-3E42-4DB4-BE21-5C3D981F9A1E}" type="presParOf" srcId="{EE6EA809-D0D0-42D7-8B02-0883A60ADEE1}" destId="{F0824DEA-3A99-43EF-AC18-883D21889F27}" srcOrd="1" destOrd="0" presId="urn:microsoft.com/office/officeart/2018/2/layout/IconVerticalSolidList"/>
    <dgm:cxn modelId="{0F86E983-13F7-4CB3-94B6-A9587DD8AA5F}" type="presParOf" srcId="{EE6EA809-D0D0-42D7-8B02-0883A60ADEE1}" destId="{12624C1E-E81C-4430-B4D7-961CF4CE8892}" srcOrd="2" destOrd="0" presId="urn:microsoft.com/office/officeart/2018/2/layout/IconVerticalSolidList"/>
    <dgm:cxn modelId="{ABFDAD36-0F1D-4CF0-A807-F3D215C1A9EB}" type="presParOf" srcId="{12624C1E-E81C-4430-B4D7-961CF4CE8892}" destId="{36845B4D-9750-481F-BC3F-52B3E999B407}" srcOrd="0" destOrd="0" presId="urn:microsoft.com/office/officeart/2018/2/layout/IconVerticalSolidList"/>
    <dgm:cxn modelId="{766A5A03-FDB7-48DD-8CC4-47EC9A66B906}" type="presParOf" srcId="{12624C1E-E81C-4430-B4D7-961CF4CE8892}" destId="{BAC5D168-0406-4038-A504-3A67179C5245}" srcOrd="1" destOrd="0" presId="urn:microsoft.com/office/officeart/2018/2/layout/IconVerticalSolidList"/>
    <dgm:cxn modelId="{6DE60785-FD18-40EF-91C5-212A1D57EEE9}" type="presParOf" srcId="{12624C1E-E81C-4430-B4D7-961CF4CE8892}" destId="{20989308-61EC-441A-BC67-5F4F8B2E2D20}" srcOrd="2" destOrd="0" presId="urn:microsoft.com/office/officeart/2018/2/layout/IconVerticalSolidList"/>
    <dgm:cxn modelId="{D14DF546-9268-4418-B8CB-0222930F889B}" type="presParOf" srcId="{12624C1E-E81C-4430-B4D7-961CF4CE8892}" destId="{C26C99E2-AED7-465E-9C11-A1CA617CE254}" srcOrd="3" destOrd="0" presId="urn:microsoft.com/office/officeart/2018/2/layout/IconVerticalSolidList"/>
    <dgm:cxn modelId="{D504F8C9-F133-4489-B3E7-98ED8C97505E}" type="presParOf" srcId="{EE6EA809-D0D0-42D7-8B02-0883A60ADEE1}" destId="{279BF554-7122-4D6A-873E-3D6E4E59C9DE}" srcOrd="3" destOrd="0" presId="urn:microsoft.com/office/officeart/2018/2/layout/IconVerticalSolidList"/>
    <dgm:cxn modelId="{2218488D-4DC4-4670-9199-459ADED566BA}" type="presParOf" srcId="{EE6EA809-D0D0-42D7-8B02-0883A60ADEE1}" destId="{75890CCF-836A-4927-B4EA-C9C33590B81A}" srcOrd="4" destOrd="0" presId="urn:microsoft.com/office/officeart/2018/2/layout/IconVerticalSolidList"/>
    <dgm:cxn modelId="{150FC046-52DA-4472-9808-F57B9C16CEFB}" type="presParOf" srcId="{75890CCF-836A-4927-B4EA-C9C33590B81A}" destId="{D62F6AE0-8BBA-413D-AF19-C5CAB87D1909}" srcOrd="0" destOrd="0" presId="urn:microsoft.com/office/officeart/2018/2/layout/IconVerticalSolidList"/>
    <dgm:cxn modelId="{5635E220-F1EA-4835-A4C8-72293E38F50E}" type="presParOf" srcId="{75890CCF-836A-4927-B4EA-C9C33590B81A}" destId="{71C79836-7254-4A7F-BE9E-17196A96D246}" srcOrd="1" destOrd="0" presId="urn:microsoft.com/office/officeart/2018/2/layout/IconVerticalSolidList"/>
    <dgm:cxn modelId="{12A862D8-1395-4F4D-BB11-E0ED19C0D371}" type="presParOf" srcId="{75890CCF-836A-4927-B4EA-C9C33590B81A}" destId="{84E46AC2-8878-45CA-9E66-18285F0B27F7}" srcOrd="2" destOrd="0" presId="urn:microsoft.com/office/officeart/2018/2/layout/IconVerticalSolidList"/>
    <dgm:cxn modelId="{F79B7A46-70E6-4589-99EF-113E679A4A7B}" type="presParOf" srcId="{75890CCF-836A-4927-B4EA-C9C33590B81A}" destId="{6E5FBDF0-A3AE-4AA6-869F-CF55B100DC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17DDB-B6E5-4732-8E17-91C94511302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CB0501D-156E-4873-96D1-BFEBBC43AA03}">
      <dgm:prSet/>
      <dgm:spPr/>
      <dgm:t>
        <a:bodyPr/>
        <a:lstStyle/>
        <a:p>
          <a:r>
            <a:rPr lang="en-US" b="0" i="0" baseline="0"/>
            <a:t>The dataset didn’t have any NaN/Null values; hence Imputation was not required.</a:t>
          </a:r>
          <a:endParaRPr lang="en-US"/>
        </a:p>
      </dgm:t>
    </dgm:pt>
    <dgm:pt modelId="{7125A23A-EC01-4E16-AD21-811012CFD7AA}" type="parTrans" cxnId="{45E75D94-7DDF-4319-BB98-D1766219F163}">
      <dgm:prSet/>
      <dgm:spPr/>
      <dgm:t>
        <a:bodyPr/>
        <a:lstStyle/>
        <a:p>
          <a:endParaRPr lang="en-US"/>
        </a:p>
      </dgm:t>
    </dgm:pt>
    <dgm:pt modelId="{79EF6E5A-8058-471E-AE21-7025EB5E484E}" type="sibTrans" cxnId="{45E75D94-7DDF-4319-BB98-D1766219F163}">
      <dgm:prSet/>
      <dgm:spPr/>
      <dgm:t>
        <a:bodyPr/>
        <a:lstStyle/>
        <a:p>
          <a:endParaRPr lang="en-US"/>
        </a:p>
      </dgm:t>
    </dgm:pt>
    <dgm:pt modelId="{3EAB3C16-2732-4E3D-8E1B-DEA4F4D95A8B}">
      <dgm:prSet/>
      <dgm:spPr/>
      <dgm:t>
        <a:bodyPr/>
        <a:lstStyle/>
        <a:p>
          <a:r>
            <a:rPr lang="en-US" b="0" i="0" baseline="0"/>
            <a:t>The hour field in the dataset which is of type timestamp is converted to multiple different datetime attributes; like year, month, day, int_hour, is_weekend, is_weekday.</a:t>
          </a:r>
          <a:endParaRPr lang="en-US"/>
        </a:p>
      </dgm:t>
    </dgm:pt>
    <dgm:pt modelId="{B2DA8C7A-3E52-44FF-9BBA-0C35A2436EA3}" type="parTrans" cxnId="{9420A581-BB02-4540-A762-0EB7637660BB}">
      <dgm:prSet/>
      <dgm:spPr/>
      <dgm:t>
        <a:bodyPr/>
        <a:lstStyle/>
        <a:p>
          <a:endParaRPr lang="en-US"/>
        </a:p>
      </dgm:t>
    </dgm:pt>
    <dgm:pt modelId="{6F65B55A-15C8-41D6-9284-D3C88EB9523E}" type="sibTrans" cxnId="{9420A581-BB02-4540-A762-0EB7637660BB}">
      <dgm:prSet/>
      <dgm:spPr/>
      <dgm:t>
        <a:bodyPr/>
        <a:lstStyle/>
        <a:p>
          <a:endParaRPr lang="en-US"/>
        </a:p>
      </dgm:t>
    </dgm:pt>
    <dgm:pt modelId="{C18FA1A1-A7FC-4565-8863-C48E43A0CAC3}">
      <dgm:prSet/>
      <dgm:spPr/>
      <dgm:t>
        <a:bodyPr/>
        <a:lstStyle/>
        <a:p>
          <a:r>
            <a:rPr lang="en-US" b="0" i="0" baseline="0"/>
            <a:t>Columns such as "app_id","device_id","device_ip","dt_hour","site_id","hour" were dropped from the dataset, since they contained  ids.</a:t>
          </a:r>
          <a:endParaRPr lang="en-US"/>
        </a:p>
      </dgm:t>
    </dgm:pt>
    <dgm:pt modelId="{A792392A-F699-4E91-9608-23472DFDE9E4}" type="parTrans" cxnId="{26A75DCB-0D79-4599-B33A-209C7B15B9D5}">
      <dgm:prSet/>
      <dgm:spPr/>
      <dgm:t>
        <a:bodyPr/>
        <a:lstStyle/>
        <a:p>
          <a:endParaRPr lang="en-US"/>
        </a:p>
      </dgm:t>
    </dgm:pt>
    <dgm:pt modelId="{78676635-8940-44F5-B455-4F2D7D7B79A6}" type="sibTrans" cxnId="{26A75DCB-0D79-4599-B33A-209C7B15B9D5}">
      <dgm:prSet/>
      <dgm:spPr/>
      <dgm:t>
        <a:bodyPr/>
        <a:lstStyle/>
        <a:p>
          <a:endParaRPr lang="en-US"/>
        </a:p>
      </dgm:t>
    </dgm:pt>
    <dgm:pt modelId="{624D8AD3-A900-48FF-A1E9-B5EBA3AB287C}">
      <dgm:prSet/>
      <dgm:spPr/>
      <dgm:t>
        <a:bodyPr/>
        <a:lstStyle/>
        <a:p>
          <a:r>
            <a:rPr lang="en-US" b="0" i="0" baseline="0"/>
            <a:t>The categorical columns were label encoded.</a:t>
          </a:r>
          <a:endParaRPr lang="en-US"/>
        </a:p>
      </dgm:t>
    </dgm:pt>
    <dgm:pt modelId="{8317C866-8C63-403B-B6C4-63E7B82BD2E0}" type="parTrans" cxnId="{A290242F-F330-4AC0-BD0E-CD893E58CE40}">
      <dgm:prSet/>
      <dgm:spPr/>
      <dgm:t>
        <a:bodyPr/>
        <a:lstStyle/>
        <a:p>
          <a:endParaRPr lang="en-US"/>
        </a:p>
      </dgm:t>
    </dgm:pt>
    <dgm:pt modelId="{061B1BD3-00A0-4FE4-BE71-0E378E622400}" type="sibTrans" cxnId="{A290242F-F330-4AC0-BD0E-CD893E58CE40}">
      <dgm:prSet/>
      <dgm:spPr/>
      <dgm:t>
        <a:bodyPr/>
        <a:lstStyle/>
        <a:p>
          <a:endParaRPr lang="en-US"/>
        </a:p>
      </dgm:t>
    </dgm:pt>
    <dgm:pt modelId="{830FA99F-57FF-4BBD-9395-5697A3D8EED0}">
      <dgm:prSet/>
      <dgm:spPr/>
      <dgm:t>
        <a:bodyPr/>
        <a:lstStyle/>
        <a:p>
          <a:r>
            <a:rPr lang="en-US" b="0" i="0" baseline="0"/>
            <a:t>The dataset was divided into test, train and val sets. </a:t>
          </a:r>
          <a:endParaRPr lang="en-US"/>
        </a:p>
      </dgm:t>
    </dgm:pt>
    <dgm:pt modelId="{EAACDBE0-6F19-4E23-BB71-C977B3912C55}" type="parTrans" cxnId="{5A2B96B2-AA1F-404E-95EF-29BC2270E75C}">
      <dgm:prSet/>
      <dgm:spPr/>
      <dgm:t>
        <a:bodyPr/>
        <a:lstStyle/>
        <a:p>
          <a:endParaRPr lang="en-US"/>
        </a:p>
      </dgm:t>
    </dgm:pt>
    <dgm:pt modelId="{8B01B643-B4E5-41EB-BF53-AA63FF1D81F1}" type="sibTrans" cxnId="{5A2B96B2-AA1F-404E-95EF-29BC2270E75C}">
      <dgm:prSet/>
      <dgm:spPr/>
      <dgm:t>
        <a:bodyPr/>
        <a:lstStyle/>
        <a:p>
          <a:endParaRPr lang="en-US"/>
        </a:p>
      </dgm:t>
    </dgm:pt>
    <dgm:pt modelId="{12ADB16F-FDDB-0A40-8FC8-872DD3244782}" type="pres">
      <dgm:prSet presAssocID="{46917DDB-B6E5-4732-8E17-91C945113022}" presName="outerComposite" presStyleCnt="0">
        <dgm:presLayoutVars>
          <dgm:chMax val="5"/>
          <dgm:dir/>
          <dgm:resizeHandles val="exact"/>
        </dgm:presLayoutVars>
      </dgm:prSet>
      <dgm:spPr/>
    </dgm:pt>
    <dgm:pt modelId="{04D91A22-0E1A-ED41-8A3F-8B3E166FEE77}" type="pres">
      <dgm:prSet presAssocID="{46917DDB-B6E5-4732-8E17-91C945113022}" presName="dummyMaxCanvas" presStyleCnt="0">
        <dgm:presLayoutVars/>
      </dgm:prSet>
      <dgm:spPr/>
    </dgm:pt>
    <dgm:pt modelId="{8C8AF861-A080-8845-B201-4646100755A1}" type="pres">
      <dgm:prSet presAssocID="{46917DDB-B6E5-4732-8E17-91C945113022}" presName="FiveNodes_1" presStyleLbl="node1" presStyleIdx="0" presStyleCnt="5">
        <dgm:presLayoutVars>
          <dgm:bulletEnabled val="1"/>
        </dgm:presLayoutVars>
      </dgm:prSet>
      <dgm:spPr/>
    </dgm:pt>
    <dgm:pt modelId="{86837876-E3CD-5943-BE6B-7F13AB58310C}" type="pres">
      <dgm:prSet presAssocID="{46917DDB-B6E5-4732-8E17-91C945113022}" presName="FiveNodes_2" presStyleLbl="node1" presStyleIdx="1" presStyleCnt="5">
        <dgm:presLayoutVars>
          <dgm:bulletEnabled val="1"/>
        </dgm:presLayoutVars>
      </dgm:prSet>
      <dgm:spPr/>
    </dgm:pt>
    <dgm:pt modelId="{54592BF4-8705-BA40-965D-134670F7BA7D}" type="pres">
      <dgm:prSet presAssocID="{46917DDB-B6E5-4732-8E17-91C945113022}" presName="FiveNodes_3" presStyleLbl="node1" presStyleIdx="2" presStyleCnt="5">
        <dgm:presLayoutVars>
          <dgm:bulletEnabled val="1"/>
        </dgm:presLayoutVars>
      </dgm:prSet>
      <dgm:spPr/>
    </dgm:pt>
    <dgm:pt modelId="{5E62F2D1-5B8D-5E43-A665-8E5C5608553B}" type="pres">
      <dgm:prSet presAssocID="{46917DDB-B6E5-4732-8E17-91C945113022}" presName="FiveNodes_4" presStyleLbl="node1" presStyleIdx="3" presStyleCnt="5">
        <dgm:presLayoutVars>
          <dgm:bulletEnabled val="1"/>
        </dgm:presLayoutVars>
      </dgm:prSet>
      <dgm:spPr/>
    </dgm:pt>
    <dgm:pt modelId="{59623431-22C7-D543-96BF-91FD0C6EF5CB}" type="pres">
      <dgm:prSet presAssocID="{46917DDB-B6E5-4732-8E17-91C945113022}" presName="FiveNodes_5" presStyleLbl="node1" presStyleIdx="4" presStyleCnt="5">
        <dgm:presLayoutVars>
          <dgm:bulletEnabled val="1"/>
        </dgm:presLayoutVars>
      </dgm:prSet>
      <dgm:spPr/>
    </dgm:pt>
    <dgm:pt modelId="{71FC8CCA-3A33-FF4C-BCAB-C3245B878553}" type="pres">
      <dgm:prSet presAssocID="{46917DDB-B6E5-4732-8E17-91C945113022}" presName="FiveConn_1-2" presStyleLbl="fgAccFollowNode1" presStyleIdx="0" presStyleCnt="4">
        <dgm:presLayoutVars>
          <dgm:bulletEnabled val="1"/>
        </dgm:presLayoutVars>
      </dgm:prSet>
      <dgm:spPr/>
    </dgm:pt>
    <dgm:pt modelId="{4E7562C9-8FE4-3A4E-9A03-369AC5F00A23}" type="pres">
      <dgm:prSet presAssocID="{46917DDB-B6E5-4732-8E17-91C945113022}" presName="FiveConn_2-3" presStyleLbl="fgAccFollowNode1" presStyleIdx="1" presStyleCnt="4">
        <dgm:presLayoutVars>
          <dgm:bulletEnabled val="1"/>
        </dgm:presLayoutVars>
      </dgm:prSet>
      <dgm:spPr/>
    </dgm:pt>
    <dgm:pt modelId="{0E14D522-5AAE-F343-A89B-1F06449C308C}" type="pres">
      <dgm:prSet presAssocID="{46917DDB-B6E5-4732-8E17-91C945113022}" presName="FiveConn_3-4" presStyleLbl="fgAccFollowNode1" presStyleIdx="2" presStyleCnt="4">
        <dgm:presLayoutVars>
          <dgm:bulletEnabled val="1"/>
        </dgm:presLayoutVars>
      </dgm:prSet>
      <dgm:spPr/>
    </dgm:pt>
    <dgm:pt modelId="{7BDC5310-E137-5F41-9B28-6C547DC07CA3}" type="pres">
      <dgm:prSet presAssocID="{46917DDB-B6E5-4732-8E17-91C945113022}" presName="FiveConn_4-5" presStyleLbl="fgAccFollowNode1" presStyleIdx="3" presStyleCnt="4">
        <dgm:presLayoutVars>
          <dgm:bulletEnabled val="1"/>
        </dgm:presLayoutVars>
      </dgm:prSet>
      <dgm:spPr/>
    </dgm:pt>
    <dgm:pt modelId="{4504B149-DD3F-D14F-9E07-19E23880CF2C}" type="pres">
      <dgm:prSet presAssocID="{46917DDB-B6E5-4732-8E17-91C945113022}" presName="FiveNodes_1_text" presStyleLbl="node1" presStyleIdx="4" presStyleCnt="5">
        <dgm:presLayoutVars>
          <dgm:bulletEnabled val="1"/>
        </dgm:presLayoutVars>
      </dgm:prSet>
      <dgm:spPr/>
    </dgm:pt>
    <dgm:pt modelId="{B2145FA6-85EA-6040-8D06-8FF7534EBF3C}" type="pres">
      <dgm:prSet presAssocID="{46917DDB-B6E5-4732-8E17-91C945113022}" presName="FiveNodes_2_text" presStyleLbl="node1" presStyleIdx="4" presStyleCnt="5">
        <dgm:presLayoutVars>
          <dgm:bulletEnabled val="1"/>
        </dgm:presLayoutVars>
      </dgm:prSet>
      <dgm:spPr/>
    </dgm:pt>
    <dgm:pt modelId="{D425DAE9-51DF-B847-BB3F-4F944D1F9279}" type="pres">
      <dgm:prSet presAssocID="{46917DDB-B6E5-4732-8E17-91C945113022}" presName="FiveNodes_3_text" presStyleLbl="node1" presStyleIdx="4" presStyleCnt="5">
        <dgm:presLayoutVars>
          <dgm:bulletEnabled val="1"/>
        </dgm:presLayoutVars>
      </dgm:prSet>
      <dgm:spPr/>
    </dgm:pt>
    <dgm:pt modelId="{8F71E6EE-293C-774F-9D98-258EB3996A36}" type="pres">
      <dgm:prSet presAssocID="{46917DDB-B6E5-4732-8E17-91C945113022}" presName="FiveNodes_4_text" presStyleLbl="node1" presStyleIdx="4" presStyleCnt="5">
        <dgm:presLayoutVars>
          <dgm:bulletEnabled val="1"/>
        </dgm:presLayoutVars>
      </dgm:prSet>
      <dgm:spPr/>
    </dgm:pt>
    <dgm:pt modelId="{52E9ED23-9ECE-DC4A-9F9D-FBBB54DE8EB5}" type="pres">
      <dgm:prSet presAssocID="{46917DDB-B6E5-4732-8E17-91C945113022}" presName="FiveNodes_5_text" presStyleLbl="node1" presStyleIdx="4" presStyleCnt="5">
        <dgm:presLayoutVars>
          <dgm:bulletEnabled val="1"/>
        </dgm:presLayoutVars>
      </dgm:prSet>
      <dgm:spPr/>
    </dgm:pt>
  </dgm:ptLst>
  <dgm:cxnLst>
    <dgm:cxn modelId="{94910101-A25D-784C-BA27-8755D85230B4}" type="presOf" srcId="{624D8AD3-A900-48FF-A1E9-B5EBA3AB287C}" destId="{5E62F2D1-5B8D-5E43-A665-8E5C5608553B}" srcOrd="0" destOrd="0" presId="urn:microsoft.com/office/officeart/2005/8/layout/vProcess5"/>
    <dgm:cxn modelId="{B404F601-86D8-E64C-BE5E-2F382DFD7698}" type="presOf" srcId="{624D8AD3-A900-48FF-A1E9-B5EBA3AB287C}" destId="{8F71E6EE-293C-774F-9D98-258EB3996A36}" srcOrd="1" destOrd="0" presId="urn:microsoft.com/office/officeart/2005/8/layout/vProcess5"/>
    <dgm:cxn modelId="{54D9630B-01B1-FB49-9B9A-1667020743F0}" type="presOf" srcId="{4CB0501D-156E-4873-96D1-BFEBBC43AA03}" destId="{8C8AF861-A080-8845-B201-4646100755A1}" srcOrd="0" destOrd="0" presId="urn:microsoft.com/office/officeart/2005/8/layout/vProcess5"/>
    <dgm:cxn modelId="{F88CA50D-5BC7-5D47-BE12-3300ABD509BA}" type="presOf" srcId="{830FA99F-57FF-4BBD-9395-5697A3D8EED0}" destId="{59623431-22C7-D543-96BF-91FD0C6EF5CB}" srcOrd="0" destOrd="0" presId="urn:microsoft.com/office/officeart/2005/8/layout/vProcess5"/>
    <dgm:cxn modelId="{4B1A981B-BA51-DC43-86D8-46017B965F47}" type="presOf" srcId="{830FA99F-57FF-4BBD-9395-5697A3D8EED0}" destId="{52E9ED23-9ECE-DC4A-9F9D-FBBB54DE8EB5}" srcOrd="1" destOrd="0" presId="urn:microsoft.com/office/officeart/2005/8/layout/vProcess5"/>
    <dgm:cxn modelId="{D5ECF827-6D9D-614A-A7BA-98BDEC1CF6E0}" type="presOf" srcId="{061B1BD3-00A0-4FE4-BE71-0E378E622400}" destId="{7BDC5310-E137-5F41-9B28-6C547DC07CA3}" srcOrd="0" destOrd="0" presId="urn:microsoft.com/office/officeart/2005/8/layout/vProcess5"/>
    <dgm:cxn modelId="{A290242F-F330-4AC0-BD0E-CD893E58CE40}" srcId="{46917DDB-B6E5-4732-8E17-91C945113022}" destId="{624D8AD3-A900-48FF-A1E9-B5EBA3AB287C}" srcOrd="3" destOrd="0" parTransId="{8317C866-8C63-403B-B6C4-63E7B82BD2E0}" sibTransId="{061B1BD3-00A0-4FE4-BE71-0E378E622400}"/>
    <dgm:cxn modelId="{F91C7934-F545-A440-85BE-7B451701A507}" type="presOf" srcId="{C18FA1A1-A7FC-4565-8863-C48E43A0CAC3}" destId="{54592BF4-8705-BA40-965D-134670F7BA7D}" srcOrd="0" destOrd="0" presId="urn:microsoft.com/office/officeart/2005/8/layout/vProcess5"/>
    <dgm:cxn modelId="{A050F871-F640-3347-B6F0-1177908EB031}" type="presOf" srcId="{79EF6E5A-8058-471E-AE21-7025EB5E484E}" destId="{71FC8CCA-3A33-FF4C-BCAB-C3245B878553}" srcOrd="0" destOrd="0" presId="urn:microsoft.com/office/officeart/2005/8/layout/vProcess5"/>
    <dgm:cxn modelId="{9420A581-BB02-4540-A762-0EB7637660BB}" srcId="{46917DDB-B6E5-4732-8E17-91C945113022}" destId="{3EAB3C16-2732-4E3D-8E1B-DEA4F4D95A8B}" srcOrd="1" destOrd="0" parTransId="{B2DA8C7A-3E52-44FF-9BBA-0C35A2436EA3}" sibTransId="{6F65B55A-15C8-41D6-9284-D3C88EB9523E}"/>
    <dgm:cxn modelId="{45E75D94-7DDF-4319-BB98-D1766219F163}" srcId="{46917DDB-B6E5-4732-8E17-91C945113022}" destId="{4CB0501D-156E-4873-96D1-BFEBBC43AA03}" srcOrd="0" destOrd="0" parTransId="{7125A23A-EC01-4E16-AD21-811012CFD7AA}" sibTransId="{79EF6E5A-8058-471E-AE21-7025EB5E484E}"/>
    <dgm:cxn modelId="{3EE40E96-089C-5D46-8412-5C5F17A973F1}" type="presOf" srcId="{C18FA1A1-A7FC-4565-8863-C48E43A0CAC3}" destId="{D425DAE9-51DF-B847-BB3F-4F944D1F9279}" srcOrd="1" destOrd="0" presId="urn:microsoft.com/office/officeart/2005/8/layout/vProcess5"/>
    <dgm:cxn modelId="{5064929C-0D69-A54E-93E3-96A4592EF8E3}" type="presOf" srcId="{6F65B55A-15C8-41D6-9284-D3C88EB9523E}" destId="{4E7562C9-8FE4-3A4E-9A03-369AC5F00A23}" srcOrd="0" destOrd="0" presId="urn:microsoft.com/office/officeart/2005/8/layout/vProcess5"/>
    <dgm:cxn modelId="{2C76789E-2FAF-7446-B444-D047C6DEF12E}" type="presOf" srcId="{3EAB3C16-2732-4E3D-8E1B-DEA4F4D95A8B}" destId="{B2145FA6-85EA-6040-8D06-8FF7534EBF3C}" srcOrd="1" destOrd="0" presId="urn:microsoft.com/office/officeart/2005/8/layout/vProcess5"/>
    <dgm:cxn modelId="{BFE3989E-6D1E-DB46-8942-E4F1A2820ED7}" type="presOf" srcId="{78676635-8940-44F5-B455-4F2D7D7B79A6}" destId="{0E14D522-5AAE-F343-A89B-1F06449C308C}" srcOrd="0" destOrd="0" presId="urn:microsoft.com/office/officeart/2005/8/layout/vProcess5"/>
    <dgm:cxn modelId="{5A2B96B2-AA1F-404E-95EF-29BC2270E75C}" srcId="{46917DDB-B6E5-4732-8E17-91C945113022}" destId="{830FA99F-57FF-4BBD-9395-5697A3D8EED0}" srcOrd="4" destOrd="0" parTransId="{EAACDBE0-6F19-4E23-BB71-C977B3912C55}" sibTransId="{8B01B643-B4E5-41EB-BF53-AA63FF1D81F1}"/>
    <dgm:cxn modelId="{26A75DCB-0D79-4599-B33A-209C7B15B9D5}" srcId="{46917DDB-B6E5-4732-8E17-91C945113022}" destId="{C18FA1A1-A7FC-4565-8863-C48E43A0CAC3}" srcOrd="2" destOrd="0" parTransId="{A792392A-F699-4E91-9608-23472DFDE9E4}" sibTransId="{78676635-8940-44F5-B455-4F2D7D7B79A6}"/>
    <dgm:cxn modelId="{ED45A6CD-68F9-CA47-A7F4-A7AAD6E6F424}" type="presOf" srcId="{46917DDB-B6E5-4732-8E17-91C945113022}" destId="{12ADB16F-FDDB-0A40-8FC8-872DD3244782}" srcOrd="0" destOrd="0" presId="urn:microsoft.com/office/officeart/2005/8/layout/vProcess5"/>
    <dgm:cxn modelId="{1DA6C3D1-07D0-A248-AD2A-A950287BD513}" type="presOf" srcId="{4CB0501D-156E-4873-96D1-BFEBBC43AA03}" destId="{4504B149-DD3F-D14F-9E07-19E23880CF2C}" srcOrd="1" destOrd="0" presId="urn:microsoft.com/office/officeart/2005/8/layout/vProcess5"/>
    <dgm:cxn modelId="{A59246DE-4EC3-5F48-9DAD-66DA56958F7B}" type="presOf" srcId="{3EAB3C16-2732-4E3D-8E1B-DEA4F4D95A8B}" destId="{86837876-E3CD-5943-BE6B-7F13AB58310C}" srcOrd="0" destOrd="0" presId="urn:microsoft.com/office/officeart/2005/8/layout/vProcess5"/>
    <dgm:cxn modelId="{35A7CF8B-5CE7-3240-B7AD-84B362A894DB}" type="presParOf" srcId="{12ADB16F-FDDB-0A40-8FC8-872DD3244782}" destId="{04D91A22-0E1A-ED41-8A3F-8B3E166FEE77}" srcOrd="0" destOrd="0" presId="urn:microsoft.com/office/officeart/2005/8/layout/vProcess5"/>
    <dgm:cxn modelId="{F070A687-F613-0E4C-B041-D654A7868300}" type="presParOf" srcId="{12ADB16F-FDDB-0A40-8FC8-872DD3244782}" destId="{8C8AF861-A080-8845-B201-4646100755A1}" srcOrd="1" destOrd="0" presId="urn:microsoft.com/office/officeart/2005/8/layout/vProcess5"/>
    <dgm:cxn modelId="{B5698606-2CB7-F84C-B6CB-90F46636E096}" type="presParOf" srcId="{12ADB16F-FDDB-0A40-8FC8-872DD3244782}" destId="{86837876-E3CD-5943-BE6B-7F13AB58310C}" srcOrd="2" destOrd="0" presId="urn:microsoft.com/office/officeart/2005/8/layout/vProcess5"/>
    <dgm:cxn modelId="{2C47697B-BCBD-E547-B3CF-1CC7337F4050}" type="presParOf" srcId="{12ADB16F-FDDB-0A40-8FC8-872DD3244782}" destId="{54592BF4-8705-BA40-965D-134670F7BA7D}" srcOrd="3" destOrd="0" presId="urn:microsoft.com/office/officeart/2005/8/layout/vProcess5"/>
    <dgm:cxn modelId="{59E195AC-ADE6-8745-B45C-AA527CFDC060}" type="presParOf" srcId="{12ADB16F-FDDB-0A40-8FC8-872DD3244782}" destId="{5E62F2D1-5B8D-5E43-A665-8E5C5608553B}" srcOrd="4" destOrd="0" presId="urn:microsoft.com/office/officeart/2005/8/layout/vProcess5"/>
    <dgm:cxn modelId="{20AEB004-0002-5F4F-86C9-868A639A2CBE}" type="presParOf" srcId="{12ADB16F-FDDB-0A40-8FC8-872DD3244782}" destId="{59623431-22C7-D543-96BF-91FD0C6EF5CB}" srcOrd="5" destOrd="0" presId="urn:microsoft.com/office/officeart/2005/8/layout/vProcess5"/>
    <dgm:cxn modelId="{F9DD6A12-365A-2947-8190-74D2ED2E8DE4}" type="presParOf" srcId="{12ADB16F-FDDB-0A40-8FC8-872DD3244782}" destId="{71FC8CCA-3A33-FF4C-BCAB-C3245B878553}" srcOrd="6" destOrd="0" presId="urn:microsoft.com/office/officeart/2005/8/layout/vProcess5"/>
    <dgm:cxn modelId="{B3807937-CD82-1E45-A288-CD6C8BAAA2E9}" type="presParOf" srcId="{12ADB16F-FDDB-0A40-8FC8-872DD3244782}" destId="{4E7562C9-8FE4-3A4E-9A03-369AC5F00A23}" srcOrd="7" destOrd="0" presId="urn:microsoft.com/office/officeart/2005/8/layout/vProcess5"/>
    <dgm:cxn modelId="{A6600315-F1C9-444F-9800-20F72D5AC218}" type="presParOf" srcId="{12ADB16F-FDDB-0A40-8FC8-872DD3244782}" destId="{0E14D522-5AAE-F343-A89B-1F06449C308C}" srcOrd="8" destOrd="0" presId="urn:microsoft.com/office/officeart/2005/8/layout/vProcess5"/>
    <dgm:cxn modelId="{7591FDC4-8137-FB4C-997A-5030245A8C2E}" type="presParOf" srcId="{12ADB16F-FDDB-0A40-8FC8-872DD3244782}" destId="{7BDC5310-E137-5F41-9B28-6C547DC07CA3}" srcOrd="9" destOrd="0" presId="urn:microsoft.com/office/officeart/2005/8/layout/vProcess5"/>
    <dgm:cxn modelId="{78A56556-9B27-B94E-9972-8AA29B25696C}" type="presParOf" srcId="{12ADB16F-FDDB-0A40-8FC8-872DD3244782}" destId="{4504B149-DD3F-D14F-9E07-19E23880CF2C}" srcOrd="10" destOrd="0" presId="urn:microsoft.com/office/officeart/2005/8/layout/vProcess5"/>
    <dgm:cxn modelId="{96CF6F46-4758-8D4A-841E-3A45C201CDD6}" type="presParOf" srcId="{12ADB16F-FDDB-0A40-8FC8-872DD3244782}" destId="{B2145FA6-85EA-6040-8D06-8FF7534EBF3C}" srcOrd="11" destOrd="0" presId="urn:microsoft.com/office/officeart/2005/8/layout/vProcess5"/>
    <dgm:cxn modelId="{0A37DCBF-91B1-B44A-BF7D-E97AA2F71751}" type="presParOf" srcId="{12ADB16F-FDDB-0A40-8FC8-872DD3244782}" destId="{D425DAE9-51DF-B847-BB3F-4F944D1F9279}" srcOrd="12" destOrd="0" presId="urn:microsoft.com/office/officeart/2005/8/layout/vProcess5"/>
    <dgm:cxn modelId="{59D6FAFB-A36E-ED44-BD6A-BFEBF1EFC588}" type="presParOf" srcId="{12ADB16F-FDDB-0A40-8FC8-872DD3244782}" destId="{8F71E6EE-293C-774F-9D98-258EB3996A36}" srcOrd="13" destOrd="0" presId="urn:microsoft.com/office/officeart/2005/8/layout/vProcess5"/>
    <dgm:cxn modelId="{B4D2E70D-8096-834D-B51D-A501D42F8BDE}" type="presParOf" srcId="{12ADB16F-FDDB-0A40-8FC8-872DD3244782}" destId="{52E9ED23-9ECE-DC4A-9F9D-FBBB54DE8EB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EED710-A30C-43C0-A440-96D180007DD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B3291BA-BB7E-48E2-9EED-D951B5859F4A}">
      <dgm:prSet/>
      <dgm:spPr/>
      <dgm:t>
        <a:bodyPr/>
        <a:lstStyle/>
        <a:p>
          <a:r>
            <a:rPr lang="en-US"/>
            <a:t>Baseline Evaluation: Logsitic Regression</a:t>
          </a:r>
        </a:p>
      </dgm:t>
    </dgm:pt>
    <dgm:pt modelId="{DDDC8E61-DE89-4026-8373-2DBC58065B63}" type="parTrans" cxnId="{0FBCB39E-B48E-4C2E-AEBF-A023BECF5CB1}">
      <dgm:prSet/>
      <dgm:spPr/>
      <dgm:t>
        <a:bodyPr/>
        <a:lstStyle/>
        <a:p>
          <a:endParaRPr lang="en-US"/>
        </a:p>
      </dgm:t>
    </dgm:pt>
    <dgm:pt modelId="{473AB447-87CE-482D-82CE-3AE78B7FAFCF}" type="sibTrans" cxnId="{0FBCB39E-B48E-4C2E-AEBF-A023BECF5CB1}">
      <dgm:prSet/>
      <dgm:spPr/>
      <dgm:t>
        <a:bodyPr/>
        <a:lstStyle/>
        <a:p>
          <a:endParaRPr lang="en-US"/>
        </a:p>
      </dgm:t>
    </dgm:pt>
    <dgm:pt modelId="{011F4C85-77D8-4DB4-8457-5924DCDF5F7E}">
      <dgm:prSet/>
      <dgm:spPr/>
      <dgm:t>
        <a:bodyPr/>
        <a:lstStyle/>
        <a:p>
          <a:r>
            <a:rPr lang="en-US"/>
            <a:t>•	Using accuracy as the metric, LR model was 83% accurate on the imbalanced dataset. Since the 0 responses outweigh the 1’s, the accuracy is skewed.</a:t>
          </a:r>
        </a:p>
      </dgm:t>
    </dgm:pt>
    <dgm:pt modelId="{41AB054A-3A5A-4D8C-88D4-815740920619}" type="parTrans" cxnId="{B9166F05-1281-4037-BECA-44B04374AF7D}">
      <dgm:prSet/>
      <dgm:spPr/>
      <dgm:t>
        <a:bodyPr/>
        <a:lstStyle/>
        <a:p>
          <a:endParaRPr lang="en-US"/>
        </a:p>
      </dgm:t>
    </dgm:pt>
    <dgm:pt modelId="{8493CD94-27B7-4090-B2C3-2C01D6AEFC87}" type="sibTrans" cxnId="{B9166F05-1281-4037-BECA-44B04374AF7D}">
      <dgm:prSet/>
      <dgm:spPr/>
      <dgm:t>
        <a:bodyPr/>
        <a:lstStyle/>
        <a:p>
          <a:endParaRPr lang="en-US"/>
        </a:p>
      </dgm:t>
    </dgm:pt>
    <dgm:pt modelId="{12BA253B-409D-45CA-BB07-3F7961D6F91D}">
      <dgm:prSet/>
      <dgm:spPr/>
      <dgm:t>
        <a:bodyPr/>
        <a:lstStyle/>
        <a:p>
          <a:r>
            <a:rPr lang="en-US"/>
            <a:t>•	Upon treating the imbalance, the LR showed accuracy of about 57%.</a:t>
          </a:r>
        </a:p>
      </dgm:t>
    </dgm:pt>
    <dgm:pt modelId="{BCD06092-E8DF-427A-A7EF-F42D1FF0DD8D}" type="parTrans" cxnId="{39A91D11-61B1-4EBA-858F-70EBF21F38A2}">
      <dgm:prSet/>
      <dgm:spPr/>
      <dgm:t>
        <a:bodyPr/>
        <a:lstStyle/>
        <a:p>
          <a:endParaRPr lang="en-US"/>
        </a:p>
      </dgm:t>
    </dgm:pt>
    <dgm:pt modelId="{0700D772-DABF-402C-977E-0F63F2847776}" type="sibTrans" cxnId="{39A91D11-61B1-4EBA-858F-70EBF21F38A2}">
      <dgm:prSet/>
      <dgm:spPr/>
      <dgm:t>
        <a:bodyPr/>
        <a:lstStyle/>
        <a:p>
          <a:endParaRPr lang="en-US"/>
        </a:p>
      </dgm:t>
    </dgm:pt>
    <dgm:pt modelId="{2E6CB858-7913-D645-ADB8-FFEEDD8DA954}" type="pres">
      <dgm:prSet presAssocID="{CFEED710-A30C-43C0-A440-96D180007DD2}" presName="linear" presStyleCnt="0">
        <dgm:presLayoutVars>
          <dgm:animLvl val="lvl"/>
          <dgm:resizeHandles val="exact"/>
        </dgm:presLayoutVars>
      </dgm:prSet>
      <dgm:spPr/>
    </dgm:pt>
    <dgm:pt modelId="{79307532-2884-174C-BC0D-E423A2B2252D}" type="pres">
      <dgm:prSet presAssocID="{2B3291BA-BB7E-48E2-9EED-D951B5859F4A}" presName="parentText" presStyleLbl="node1" presStyleIdx="0" presStyleCnt="3">
        <dgm:presLayoutVars>
          <dgm:chMax val="0"/>
          <dgm:bulletEnabled val="1"/>
        </dgm:presLayoutVars>
      </dgm:prSet>
      <dgm:spPr/>
    </dgm:pt>
    <dgm:pt modelId="{C9522C9A-EDB5-424B-82D9-6C77ACEDB16D}" type="pres">
      <dgm:prSet presAssocID="{473AB447-87CE-482D-82CE-3AE78B7FAFCF}" presName="spacer" presStyleCnt="0"/>
      <dgm:spPr/>
    </dgm:pt>
    <dgm:pt modelId="{72E022FF-041A-6B43-9DC1-A8A7057382E5}" type="pres">
      <dgm:prSet presAssocID="{011F4C85-77D8-4DB4-8457-5924DCDF5F7E}" presName="parentText" presStyleLbl="node1" presStyleIdx="1" presStyleCnt="3">
        <dgm:presLayoutVars>
          <dgm:chMax val="0"/>
          <dgm:bulletEnabled val="1"/>
        </dgm:presLayoutVars>
      </dgm:prSet>
      <dgm:spPr/>
    </dgm:pt>
    <dgm:pt modelId="{16744938-3EC0-CC4D-B53B-6C232B2E6EA8}" type="pres">
      <dgm:prSet presAssocID="{8493CD94-27B7-4090-B2C3-2C01D6AEFC87}" presName="spacer" presStyleCnt="0"/>
      <dgm:spPr/>
    </dgm:pt>
    <dgm:pt modelId="{8DA42654-D82D-A94C-8EE7-E16EC6FAA9EB}" type="pres">
      <dgm:prSet presAssocID="{12BA253B-409D-45CA-BB07-3F7961D6F91D}" presName="parentText" presStyleLbl="node1" presStyleIdx="2" presStyleCnt="3">
        <dgm:presLayoutVars>
          <dgm:chMax val="0"/>
          <dgm:bulletEnabled val="1"/>
        </dgm:presLayoutVars>
      </dgm:prSet>
      <dgm:spPr/>
    </dgm:pt>
  </dgm:ptLst>
  <dgm:cxnLst>
    <dgm:cxn modelId="{B9166F05-1281-4037-BECA-44B04374AF7D}" srcId="{CFEED710-A30C-43C0-A440-96D180007DD2}" destId="{011F4C85-77D8-4DB4-8457-5924DCDF5F7E}" srcOrd="1" destOrd="0" parTransId="{41AB054A-3A5A-4D8C-88D4-815740920619}" sibTransId="{8493CD94-27B7-4090-B2C3-2C01D6AEFC87}"/>
    <dgm:cxn modelId="{39A91D11-61B1-4EBA-858F-70EBF21F38A2}" srcId="{CFEED710-A30C-43C0-A440-96D180007DD2}" destId="{12BA253B-409D-45CA-BB07-3F7961D6F91D}" srcOrd="2" destOrd="0" parTransId="{BCD06092-E8DF-427A-A7EF-F42D1FF0DD8D}" sibTransId="{0700D772-DABF-402C-977E-0F63F2847776}"/>
    <dgm:cxn modelId="{D9C4603F-726D-C947-A568-D739703821C1}" type="presOf" srcId="{CFEED710-A30C-43C0-A440-96D180007DD2}" destId="{2E6CB858-7913-D645-ADB8-FFEEDD8DA954}" srcOrd="0" destOrd="0" presId="urn:microsoft.com/office/officeart/2005/8/layout/vList2"/>
    <dgm:cxn modelId="{32B55C8D-7BA7-0448-A0AF-8297828DF8CF}" type="presOf" srcId="{011F4C85-77D8-4DB4-8457-5924DCDF5F7E}" destId="{72E022FF-041A-6B43-9DC1-A8A7057382E5}" srcOrd="0" destOrd="0" presId="urn:microsoft.com/office/officeart/2005/8/layout/vList2"/>
    <dgm:cxn modelId="{0FBCB39E-B48E-4C2E-AEBF-A023BECF5CB1}" srcId="{CFEED710-A30C-43C0-A440-96D180007DD2}" destId="{2B3291BA-BB7E-48E2-9EED-D951B5859F4A}" srcOrd="0" destOrd="0" parTransId="{DDDC8E61-DE89-4026-8373-2DBC58065B63}" sibTransId="{473AB447-87CE-482D-82CE-3AE78B7FAFCF}"/>
    <dgm:cxn modelId="{A92298BF-0BF7-094C-9470-787795B02BE2}" type="presOf" srcId="{2B3291BA-BB7E-48E2-9EED-D951B5859F4A}" destId="{79307532-2884-174C-BC0D-E423A2B2252D}" srcOrd="0" destOrd="0" presId="urn:microsoft.com/office/officeart/2005/8/layout/vList2"/>
    <dgm:cxn modelId="{4D7AF3C3-20AB-134D-9BD0-145793658ABA}" type="presOf" srcId="{12BA253B-409D-45CA-BB07-3F7961D6F91D}" destId="{8DA42654-D82D-A94C-8EE7-E16EC6FAA9EB}" srcOrd="0" destOrd="0" presId="urn:microsoft.com/office/officeart/2005/8/layout/vList2"/>
    <dgm:cxn modelId="{16C90788-B44B-4B4C-9FEA-91900D093A9C}" type="presParOf" srcId="{2E6CB858-7913-D645-ADB8-FFEEDD8DA954}" destId="{79307532-2884-174C-BC0D-E423A2B2252D}" srcOrd="0" destOrd="0" presId="urn:microsoft.com/office/officeart/2005/8/layout/vList2"/>
    <dgm:cxn modelId="{C2FBA8B3-BB29-2744-B1B9-B3D0201A6023}" type="presParOf" srcId="{2E6CB858-7913-D645-ADB8-FFEEDD8DA954}" destId="{C9522C9A-EDB5-424B-82D9-6C77ACEDB16D}" srcOrd="1" destOrd="0" presId="urn:microsoft.com/office/officeart/2005/8/layout/vList2"/>
    <dgm:cxn modelId="{F3A87C7D-1AFD-4948-9E3E-FB41F0CF9B08}" type="presParOf" srcId="{2E6CB858-7913-D645-ADB8-FFEEDD8DA954}" destId="{72E022FF-041A-6B43-9DC1-A8A7057382E5}" srcOrd="2" destOrd="0" presId="urn:microsoft.com/office/officeart/2005/8/layout/vList2"/>
    <dgm:cxn modelId="{7717DB0A-9A04-9C41-8D70-0C11D7DF96CA}" type="presParOf" srcId="{2E6CB858-7913-D645-ADB8-FFEEDD8DA954}" destId="{16744938-3EC0-CC4D-B53B-6C232B2E6EA8}" srcOrd="3" destOrd="0" presId="urn:microsoft.com/office/officeart/2005/8/layout/vList2"/>
    <dgm:cxn modelId="{AF8F6CA1-3447-B441-B192-CC79F58D2F15}" type="presParOf" srcId="{2E6CB858-7913-D645-ADB8-FFEEDD8DA954}" destId="{8DA42654-D82D-A94C-8EE7-E16EC6FAA9E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66B29-06AC-4498-9EC7-2B165FFE2FAD}">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AD1B5-691D-4242-A57F-57F2848A87A3}">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7906FC-7712-4A5D-A82E-D445E75918DA}">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The dataset has about 40M records across 24 predictor variables</a:t>
          </a:r>
        </a:p>
      </dsp:txBody>
      <dsp:txXfrm>
        <a:off x="1529865" y="566"/>
        <a:ext cx="4383571" cy="1324558"/>
      </dsp:txXfrm>
    </dsp:sp>
    <dsp:sp modelId="{36845B4D-9750-481F-BC3F-52B3E999B407}">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C5D168-0406-4038-A504-3A67179C5245}">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6C99E2-AED7-465E-9C11-A1CA617CE254}">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A resampled data of about 2M records has been considered for the modeling effort</a:t>
          </a:r>
        </a:p>
      </dsp:txBody>
      <dsp:txXfrm>
        <a:off x="1529865" y="1656264"/>
        <a:ext cx="4383571" cy="1324558"/>
      </dsp:txXfrm>
    </dsp:sp>
    <dsp:sp modelId="{D62F6AE0-8BBA-413D-AF19-C5CAB87D1909}">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79836-7254-4A7F-BE9E-17196A96D246}">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FBDF0-A3AE-4AA6-869F-CF55B100DCF2}">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The dataset does not contain any NaN/NULL values</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AF861-A080-8845-B201-4646100755A1}">
      <dsp:nvSpPr>
        <dsp:cNvPr id="0" name=""/>
        <dsp:cNvSpPr/>
      </dsp:nvSpPr>
      <dsp:spPr>
        <a:xfrm>
          <a:off x="0" y="0"/>
          <a:ext cx="4720102" cy="773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a:t>The dataset didn’t have any NaN/Null values; hence Imputation was not required.</a:t>
          </a:r>
          <a:endParaRPr lang="en-US" sz="1200" kern="1200"/>
        </a:p>
      </dsp:txBody>
      <dsp:txXfrm>
        <a:off x="22657" y="22657"/>
        <a:ext cx="3794838" cy="728268"/>
      </dsp:txXfrm>
    </dsp:sp>
    <dsp:sp modelId="{86837876-E3CD-5943-BE6B-7F13AB58310C}">
      <dsp:nvSpPr>
        <dsp:cNvPr id="0" name=""/>
        <dsp:cNvSpPr/>
      </dsp:nvSpPr>
      <dsp:spPr>
        <a:xfrm>
          <a:off x="352475" y="881024"/>
          <a:ext cx="4720102" cy="773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a:t>The hour field in the dataset which is of type timestamp is converted to multiple different datetime attributes; like year, month, day, int_hour, is_weekend, is_weekday.</a:t>
          </a:r>
          <a:endParaRPr lang="en-US" sz="1200" kern="1200"/>
        </a:p>
      </dsp:txBody>
      <dsp:txXfrm>
        <a:off x="375132" y="903681"/>
        <a:ext cx="3819484" cy="728268"/>
      </dsp:txXfrm>
    </dsp:sp>
    <dsp:sp modelId="{54592BF4-8705-BA40-965D-134670F7BA7D}">
      <dsp:nvSpPr>
        <dsp:cNvPr id="0" name=""/>
        <dsp:cNvSpPr/>
      </dsp:nvSpPr>
      <dsp:spPr>
        <a:xfrm>
          <a:off x="704950" y="1762048"/>
          <a:ext cx="4720102" cy="773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a:t>Columns such as "app_id","device_id","device_ip","dt_hour","site_id","hour" were dropped from the dataset, since they contained  ids.</a:t>
          </a:r>
          <a:endParaRPr lang="en-US" sz="1200" kern="1200"/>
        </a:p>
      </dsp:txBody>
      <dsp:txXfrm>
        <a:off x="727607" y="1784705"/>
        <a:ext cx="3819484" cy="728268"/>
      </dsp:txXfrm>
    </dsp:sp>
    <dsp:sp modelId="{5E62F2D1-5B8D-5E43-A665-8E5C5608553B}">
      <dsp:nvSpPr>
        <dsp:cNvPr id="0" name=""/>
        <dsp:cNvSpPr/>
      </dsp:nvSpPr>
      <dsp:spPr>
        <a:xfrm>
          <a:off x="1057425" y="2643073"/>
          <a:ext cx="4720102" cy="773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a:t>The categorical columns were label encoded.</a:t>
          </a:r>
          <a:endParaRPr lang="en-US" sz="1200" kern="1200"/>
        </a:p>
      </dsp:txBody>
      <dsp:txXfrm>
        <a:off x="1080082" y="2665730"/>
        <a:ext cx="3819484" cy="728268"/>
      </dsp:txXfrm>
    </dsp:sp>
    <dsp:sp modelId="{59623431-22C7-D543-96BF-91FD0C6EF5CB}">
      <dsp:nvSpPr>
        <dsp:cNvPr id="0" name=""/>
        <dsp:cNvSpPr/>
      </dsp:nvSpPr>
      <dsp:spPr>
        <a:xfrm>
          <a:off x="1409900" y="3524097"/>
          <a:ext cx="4720102" cy="7735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a:t>The dataset was divided into test, train and val sets. </a:t>
          </a:r>
          <a:endParaRPr lang="en-US" sz="1200" kern="1200"/>
        </a:p>
      </dsp:txBody>
      <dsp:txXfrm>
        <a:off x="1432557" y="3546754"/>
        <a:ext cx="3819484" cy="728268"/>
      </dsp:txXfrm>
    </dsp:sp>
    <dsp:sp modelId="{71FC8CCA-3A33-FF4C-BCAB-C3245B878553}">
      <dsp:nvSpPr>
        <dsp:cNvPr id="0" name=""/>
        <dsp:cNvSpPr/>
      </dsp:nvSpPr>
      <dsp:spPr>
        <a:xfrm>
          <a:off x="4217273" y="565144"/>
          <a:ext cx="502828" cy="50282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30409" y="565144"/>
        <a:ext cx="276556" cy="378378"/>
      </dsp:txXfrm>
    </dsp:sp>
    <dsp:sp modelId="{4E7562C9-8FE4-3A4E-9A03-369AC5F00A23}">
      <dsp:nvSpPr>
        <dsp:cNvPr id="0" name=""/>
        <dsp:cNvSpPr/>
      </dsp:nvSpPr>
      <dsp:spPr>
        <a:xfrm>
          <a:off x="4569748" y="1446169"/>
          <a:ext cx="502828" cy="50282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682884" y="1446169"/>
        <a:ext cx="276556" cy="378378"/>
      </dsp:txXfrm>
    </dsp:sp>
    <dsp:sp modelId="{0E14D522-5AAE-F343-A89B-1F06449C308C}">
      <dsp:nvSpPr>
        <dsp:cNvPr id="0" name=""/>
        <dsp:cNvSpPr/>
      </dsp:nvSpPr>
      <dsp:spPr>
        <a:xfrm>
          <a:off x="4922224" y="2314300"/>
          <a:ext cx="502828" cy="50282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035360" y="2314300"/>
        <a:ext cx="276556" cy="378378"/>
      </dsp:txXfrm>
    </dsp:sp>
    <dsp:sp modelId="{7BDC5310-E137-5F41-9B28-6C547DC07CA3}">
      <dsp:nvSpPr>
        <dsp:cNvPr id="0" name=""/>
        <dsp:cNvSpPr/>
      </dsp:nvSpPr>
      <dsp:spPr>
        <a:xfrm>
          <a:off x="5274699" y="3203920"/>
          <a:ext cx="502828" cy="50282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87835" y="3203920"/>
        <a:ext cx="276556" cy="378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07532-2884-174C-BC0D-E423A2B2252D}">
      <dsp:nvSpPr>
        <dsp:cNvPr id="0" name=""/>
        <dsp:cNvSpPr/>
      </dsp:nvSpPr>
      <dsp:spPr>
        <a:xfrm>
          <a:off x="0" y="35108"/>
          <a:ext cx="5913437" cy="148005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Baseline Evaluation: Logsitic Regression</a:t>
          </a:r>
        </a:p>
      </dsp:txBody>
      <dsp:txXfrm>
        <a:off x="72250" y="107358"/>
        <a:ext cx="5768937" cy="1335550"/>
      </dsp:txXfrm>
    </dsp:sp>
    <dsp:sp modelId="{72E022FF-041A-6B43-9DC1-A8A7057382E5}">
      <dsp:nvSpPr>
        <dsp:cNvPr id="0" name=""/>
        <dsp:cNvSpPr/>
      </dsp:nvSpPr>
      <dsp:spPr>
        <a:xfrm>
          <a:off x="0" y="1578518"/>
          <a:ext cx="5913437" cy="148005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Using accuracy as the metric, LR model was 83% accurate on the imbalanced dataset. Since the 0 responses outweigh the 1’s, the accuracy is skewed.</a:t>
          </a:r>
        </a:p>
      </dsp:txBody>
      <dsp:txXfrm>
        <a:off x="72250" y="1650768"/>
        <a:ext cx="5768937" cy="1335550"/>
      </dsp:txXfrm>
    </dsp:sp>
    <dsp:sp modelId="{8DA42654-D82D-A94C-8EE7-E16EC6FAA9EB}">
      <dsp:nvSpPr>
        <dsp:cNvPr id="0" name=""/>
        <dsp:cNvSpPr/>
      </dsp:nvSpPr>
      <dsp:spPr>
        <a:xfrm>
          <a:off x="0" y="3121929"/>
          <a:ext cx="5913437" cy="148005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	Upon treating the imbalance, the LR showed accuracy of about 57%.</a:t>
          </a:r>
        </a:p>
      </dsp:txBody>
      <dsp:txXfrm>
        <a:off x="72250" y="3194179"/>
        <a:ext cx="5768937" cy="13355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3/21/21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3/21/21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E418-6568-9A40-80B6-B914A3959CB6}"/>
              </a:ext>
            </a:extLst>
          </p:cNvPr>
          <p:cNvSpPr>
            <a:spLocks noGrp="1"/>
          </p:cNvSpPr>
          <p:nvPr>
            <p:ph type="ctrTitle"/>
          </p:nvPr>
        </p:nvSpPr>
        <p:spPr/>
        <p:txBody>
          <a:bodyPr/>
          <a:lstStyle/>
          <a:p>
            <a:r>
              <a:rPr lang="en-US" dirty="0"/>
              <a:t>Predicting CTR</a:t>
            </a:r>
          </a:p>
        </p:txBody>
      </p:sp>
    </p:spTree>
    <p:extLst>
      <p:ext uri="{BB962C8B-B14F-4D97-AF65-F5344CB8AC3E}">
        <p14:creationId xmlns:p14="http://schemas.microsoft.com/office/powerpoint/2010/main" val="149703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87E5487-5969-574A-B882-95759E695746}"/>
              </a:ext>
            </a:extLst>
          </p:cNvPr>
          <p:cNvSpPr>
            <a:spLocks noGrp="1"/>
          </p:cNvSpPr>
          <p:nvPr>
            <p:ph type="title"/>
          </p:nvPr>
        </p:nvSpPr>
        <p:spPr>
          <a:xfrm>
            <a:off x="1451579" y="2303047"/>
            <a:ext cx="3272093" cy="2674198"/>
          </a:xfrm>
        </p:spPr>
        <p:txBody>
          <a:bodyPr anchor="t">
            <a:normAutofit/>
          </a:bodyPr>
          <a:lstStyle/>
          <a:p>
            <a:r>
              <a:rPr lang="en-US" dirty="0" err="1"/>
              <a:t>ModelLing</a:t>
            </a:r>
            <a:endParaRPr lang="en-US" dirty="0"/>
          </a:p>
        </p:txBody>
      </p:sp>
      <p:cxnSp>
        <p:nvCxnSpPr>
          <p:cNvPr id="2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5"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33DF1F73-88CA-4E8D-87CA-649749513FE2}"/>
              </a:ext>
            </a:extLst>
          </p:cNvPr>
          <p:cNvGraphicFramePr>
            <a:graphicFrameLocks noGrp="1"/>
          </p:cNvGraphicFramePr>
          <p:nvPr>
            <p:ph idx="1"/>
            <p:extLst>
              <p:ext uri="{D42A27DB-BD31-4B8C-83A1-F6EECF244321}">
                <p14:modId xmlns:p14="http://schemas.microsoft.com/office/powerpoint/2010/main" val="280347734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05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0DC73D2-184D-124E-81D7-A15ED953B469}"/>
              </a:ext>
            </a:extLst>
          </p:cNvPr>
          <p:cNvSpPr>
            <a:spLocks noGrp="1"/>
          </p:cNvSpPr>
          <p:nvPr>
            <p:ph type="title"/>
          </p:nvPr>
        </p:nvSpPr>
        <p:spPr>
          <a:xfrm>
            <a:off x="7555992" y="707475"/>
            <a:ext cx="3157577" cy="1312001"/>
          </a:xfrm>
        </p:spPr>
        <p:txBody>
          <a:bodyPr anchor="t">
            <a:normAutofit/>
          </a:bodyPr>
          <a:lstStyle/>
          <a:p>
            <a:r>
              <a:rPr lang="en-US" sz="2800" dirty="0"/>
              <a:t>MODELLING (Contd.)</a:t>
            </a:r>
          </a:p>
        </p:txBody>
      </p:sp>
      <p:cxnSp>
        <p:nvCxnSpPr>
          <p:cNvPr id="20" name="Straight Connector 1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3" name="Content Placeholder 2">
            <a:extLst>
              <a:ext uri="{FF2B5EF4-FFF2-40B4-BE49-F238E27FC236}">
                <a16:creationId xmlns:a16="http://schemas.microsoft.com/office/drawing/2014/main" id="{9A906FD7-D844-534C-A35B-1C0D7153D298}"/>
              </a:ext>
            </a:extLst>
          </p:cNvPr>
          <p:cNvSpPr>
            <a:spLocks noGrp="1"/>
          </p:cNvSpPr>
          <p:nvPr>
            <p:ph idx="1"/>
          </p:nvPr>
        </p:nvSpPr>
        <p:spPr>
          <a:xfrm>
            <a:off x="7554138" y="2273608"/>
            <a:ext cx="3159432" cy="3940925"/>
          </a:xfrm>
        </p:spPr>
        <p:txBody>
          <a:bodyPr>
            <a:normAutofit fontScale="92500" lnSpcReduction="20000"/>
          </a:bodyPr>
          <a:lstStyle/>
          <a:p>
            <a:pPr marL="342900" marR="0" lvl="0" indent="-342900">
              <a:spcBef>
                <a:spcPts val="0"/>
              </a:spcBef>
              <a:spcAft>
                <a:spcPts val="600"/>
              </a:spcAft>
              <a:buFont typeface="Symbol" pitchFamily="2" charset="2"/>
              <a:buChar char=""/>
            </a:pPr>
            <a:r>
              <a:rPr lang="en-US" dirty="0"/>
              <a:t>As per the </a:t>
            </a:r>
            <a:r>
              <a:rPr lang="en-US" dirty="0" err="1"/>
              <a:t>LightGBM</a:t>
            </a:r>
            <a:r>
              <a:rPr lang="en-US" dirty="0"/>
              <a:t> algorithm, </a:t>
            </a:r>
            <a:r>
              <a:rPr lang="en-US" dirty="0" err="1"/>
              <a:t>site_domain</a:t>
            </a:r>
            <a:r>
              <a:rPr lang="en-US" dirty="0"/>
              <a:t> is of the highest importance when it comes to predict the click. Followed by </a:t>
            </a:r>
            <a:r>
              <a:rPr lang="en-US" dirty="0" err="1"/>
              <a:t>app_domain</a:t>
            </a:r>
            <a:r>
              <a:rPr lang="en-US" dirty="0"/>
              <a:t>, C14, </a:t>
            </a:r>
            <a:r>
              <a:rPr lang="en-US" dirty="0" err="1"/>
              <a:t>site_category</a:t>
            </a:r>
            <a:r>
              <a:rPr lang="en-US" dirty="0"/>
              <a:t> etc.</a:t>
            </a:r>
          </a:p>
          <a:p>
            <a:pPr marL="342900" marR="0" lvl="0" indent="-342900">
              <a:spcBef>
                <a:spcPts val="0"/>
              </a:spcBef>
              <a:spcAft>
                <a:spcPts val="600"/>
              </a:spcAft>
              <a:buFont typeface="Symbol" pitchFamily="2" charset="2"/>
              <a:buChar char=""/>
            </a:pPr>
            <a:endParaRPr lang="en-US" dirty="0"/>
          </a:p>
          <a:p>
            <a:pPr marL="342900" marR="0" lvl="0" indent="-342900">
              <a:spcBef>
                <a:spcPts val="0"/>
              </a:spcBef>
              <a:spcAft>
                <a:spcPts val="600"/>
              </a:spcAft>
              <a:buFont typeface="Symbol" pitchFamily="2" charset="2"/>
              <a:buChar char=""/>
            </a:pPr>
            <a:r>
              <a:rPr lang="en-US" dirty="0"/>
              <a:t>Features with 0 importance score are dropped from the final dataset.</a:t>
            </a:r>
          </a:p>
          <a:p>
            <a:pPr marL="342900" marR="0" lvl="0" indent="-342900">
              <a:spcBef>
                <a:spcPts val="0"/>
              </a:spcBef>
              <a:spcAft>
                <a:spcPts val="600"/>
              </a:spcAft>
              <a:buFont typeface="Symbol" pitchFamily="2" charset="2"/>
              <a:buChar char=""/>
            </a:pPr>
            <a:endParaRPr lang="en-US" dirty="0"/>
          </a:p>
          <a:p>
            <a:pPr marL="342900" marR="0" lvl="0" indent="-342900">
              <a:spcBef>
                <a:spcPts val="0"/>
              </a:spcBef>
              <a:spcAft>
                <a:spcPts val="600"/>
              </a:spcAft>
              <a:buFont typeface="Symbol" pitchFamily="2" charset="2"/>
              <a:buChar char=""/>
            </a:pPr>
            <a:endParaRPr lang="en-US" dirty="0"/>
          </a:p>
        </p:txBody>
      </p:sp>
      <p:pic>
        <p:nvPicPr>
          <p:cNvPr id="4" name="Picture 3">
            <a:extLst>
              <a:ext uri="{FF2B5EF4-FFF2-40B4-BE49-F238E27FC236}">
                <a16:creationId xmlns:a16="http://schemas.microsoft.com/office/drawing/2014/main" id="{1E4BCA93-17C6-9B4C-AEFE-FBFB58BF4358}"/>
              </a:ext>
            </a:extLst>
          </p:cNvPr>
          <p:cNvPicPr>
            <a:picLocks noChangeAspect="1"/>
          </p:cNvPicPr>
          <p:nvPr/>
        </p:nvPicPr>
        <p:blipFill>
          <a:blip r:embed="rId2"/>
          <a:stretch>
            <a:fillRect/>
          </a:stretch>
        </p:blipFill>
        <p:spPr>
          <a:xfrm>
            <a:off x="2360092" y="1147646"/>
            <a:ext cx="3465576" cy="4833158"/>
          </a:xfrm>
          <a:prstGeom prst="rect">
            <a:avLst/>
          </a:prstGeom>
        </p:spPr>
      </p:pic>
    </p:spTree>
    <p:extLst>
      <p:ext uri="{BB962C8B-B14F-4D97-AF65-F5344CB8AC3E}">
        <p14:creationId xmlns:p14="http://schemas.microsoft.com/office/powerpoint/2010/main" val="228015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479C-B977-E545-B9F2-F49992E6813D}"/>
              </a:ext>
            </a:extLst>
          </p:cNvPr>
          <p:cNvSpPr>
            <a:spLocks noGrp="1"/>
          </p:cNvSpPr>
          <p:nvPr>
            <p:ph type="title"/>
          </p:nvPr>
        </p:nvSpPr>
        <p:spPr/>
        <p:txBody>
          <a:bodyPr/>
          <a:lstStyle/>
          <a:p>
            <a:r>
              <a:rPr lang="en-US" dirty="0"/>
              <a:t>Hyperparameter optimization and evaluation</a:t>
            </a:r>
          </a:p>
        </p:txBody>
      </p:sp>
      <p:sp>
        <p:nvSpPr>
          <p:cNvPr id="3" name="Content Placeholder 2">
            <a:extLst>
              <a:ext uri="{FF2B5EF4-FFF2-40B4-BE49-F238E27FC236}">
                <a16:creationId xmlns:a16="http://schemas.microsoft.com/office/drawing/2014/main" id="{7D58D8F8-2422-7E4B-BA05-677CC9F8B674}"/>
              </a:ext>
            </a:extLst>
          </p:cNvPr>
          <p:cNvSpPr>
            <a:spLocks noGrp="1"/>
          </p:cNvSpPr>
          <p:nvPr>
            <p:ph idx="1"/>
          </p:nvPr>
        </p:nvSpPr>
        <p:spPr/>
        <p:txBody>
          <a:bodyPr/>
          <a:lstStyle/>
          <a:p>
            <a:r>
              <a:rPr lang="en-US" dirty="0"/>
              <a:t>The </a:t>
            </a:r>
            <a:r>
              <a:rPr lang="en-US" dirty="0" err="1"/>
              <a:t>LightGBM</a:t>
            </a:r>
            <a:r>
              <a:rPr lang="en-US" dirty="0"/>
              <a:t> based model was trained on training set and performance was evaluated on both train and validation set to test for issues such as over and underfitting. The model appears to be free from these effects</a:t>
            </a:r>
          </a:p>
          <a:p>
            <a:r>
              <a:rPr lang="en-US" dirty="0"/>
              <a:t>The imbalance in the dataset was handled by assigning the response weights</a:t>
            </a:r>
          </a:p>
          <a:p>
            <a:r>
              <a:rPr lang="en-US" dirty="0"/>
              <a:t>Random Search algorithm was used to tune the hyperparameters</a:t>
            </a:r>
          </a:p>
          <a:p>
            <a:r>
              <a:rPr lang="en-US" dirty="0"/>
              <a:t>The </a:t>
            </a:r>
            <a:r>
              <a:rPr lang="en-US" dirty="0" err="1"/>
              <a:t>LightGBM</a:t>
            </a:r>
            <a:r>
              <a:rPr lang="en-US" dirty="0"/>
              <a:t> model produced an accuracy of about 83% better than Logistic Regression model</a:t>
            </a:r>
          </a:p>
        </p:txBody>
      </p:sp>
    </p:spTree>
    <p:extLst>
      <p:ext uri="{BB962C8B-B14F-4D97-AF65-F5344CB8AC3E}">
        <p14:creationId xmlns:p14="http://schemas.microsoft.com/office/powerpoint/2010/main" val="9039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578-C86A-0C46-B872-7D1164F031F7}"/>
              </a:ext>
            </a:extLst>
          </p:cNvPr>
          <p:cNvSpPr>
            <a:spLocks noGrp="1"/>
          </p:cNvSpPr>
          <p:nvPr>
            <p:ph type="title"/>
          </p:nvPr>
        </p:nvSpPr>
        <p:spPr/>
        <p:txBody>
          <a:bodyPr/>
          <a:lstStyle/>
          <a:p>
            <a:r>
              <a:rPr lang="en-US" dirty="0"/>
              <a:t>Introduction and problem statement</a:t>
            </a:r>
          </a:p>
        </p:txBody>
      </p:sp>
      <p:sp>
        <p:nvSpPr>
          <p:cNvPr id="3" name="Content Placeholder 2">
            <a:extLst>
              <a:ext uri="{FF2B5EF4-FFF2-40B4-BE49-F238E27FC236}">
                <a16:creationId xmlns:a16="http://schemas.microsoft.com/office/drawing/2014/main" id="{8DE0D8A6-5448-234F-B490-556BB70B7408}"/>
              </a:ext>
            </a:extLst>
          </p:cNvPr>
          <p:cNvSpPr>
            <a:spLocks noGrp="1"/>
          </p:cNvSpPr>
          <p:nvPr>
            <p:ph idx="1"/>
          </p:nvPr>
        </p:nvSpPr>
        <p:spPr/>
        <p:txBody>
          <a:bodyPr/>
          <a:lstStyle/>
          <a:p>
            <a:r>
              <a:rPr lang="en-US" dirty="0"/>
              <a:t>In online advertising, click-through rate (CTR) is a very important metric for evaluating ad performance. As a result, click prediction systems are essential and widely used for sponsored search and real-time bidding.</a:t>
            </a:r>
          </a:p>
          <a:p>
            <a:r>
              <a:rPr lang="en-US" dirty="0"/>
              <a:t>The main goal of this project is to predict whether an ad will be clicked upon or not.</a:t>
            </a:r>
          </a:p>
        </p:txBody>
      </p:sp>
    </p:spTree>
    <p:extLst>
      <p:ext uri="{BB962C8B-B14F-4D97-AF65-F5344CB8AC3E}">
        <p14:creationId xmlns:p14="http://schemas.microsoft.com/office/powerpoint/2010/main" val="36586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2F203-0AA1-F14D-AAA4-1DE7EBB1DCC5}"/>
              </a:ext>
            </a:extLst>
          </p:cNvPr>
          <p:cNvSpPr>
            <a:spLocks noGrp="1"/>
          </p:cNvSpPr>
          <p:nvPr>
            <p:ph type="title"/>
          </p:nvPr>
        </p:nvSpPr>
        <p:spPr>
          <a:xfrm>
            <a:off x="844476" y="1600199"/>
            <a:ext cx="3539266" cy="4297680"/>
          </a:xfrm>
        </p:spPr>
        <p:txBody>
          <a:bodyPr anchor="ctr">
            <a:normAutofit/>
          </a:bodyPr>
          <a:lstStyle/>
          <a:p>
            <a:r>
              <a:rPr lang="en-US"/>
              <a:t>Data Fields	</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FCC783-7299-A740-98F8-7E802B62DE9C}"/>
              </a:ext>
            </a:extLst>
          </p:cNvPr>
          <p:cNvSpPr>
            <a:spLocks noGrp="1"/>
          </p:cNvSpPr>
          <p:nvPr>
            <p:ph idx="1"/>
          </p:nvPr>
        </p:nvSpPr>
        <p:spPr>
          <a:xfrm>
            <a:off x="4924851" y="1600199"/>
            <a:ext cx="6130003" cy="4297680"/>
          </a:xfrm>
        </p:spPr>
        <p:txBody>
          <a:bodyPr anchor="ctr">
            <a:normAutofit/>
          </a:bodyPr>
          <a:lstStyle/>
          <a:p>
            <a:pPr marL="342900" marR="0" lvl="0" indent="-342900">
              <a:lnSpc>
                <a:spcPct val="110000"/>
              </a:lnSpc>
              <a:spcBef>
                <a:spcPts val="0"/>
              </a:spcBef>
              <a:spcAft>
                <a:spcPts val="600"/>
              </a:spcAft>
              <a:buSzPts val="1000"/>
              <a:buFont typeface="Symbol" pitchFamily="2" charset="2"/>
              <a:buChar char=""/>
              <a:tabLst>
                <a:tab pos="457200" algn="l"/>
              </a:tabLst>
            </a:pPr>
            <a:r>
              <a:rPr lang="en-US" sz="1000">
                <a:latin typeface="Calibri" panose="020F0502020204030204" pitchFamily="34" charset="0"/>
                <a:ea typeface="Calibri" panose="020F0502020204030204" pitchFamily="34" charset="0"/>
                <a:cs typeface="Times New Roman" panose="02020603050405020304" pitchFamily="18" charset="0"/>
              </a:rPr>
              <a:t>id: ad identifier</a:t>
            </a: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a:latin typeface="Calibri" panose="020F0502020204030204" pitchFamily="34" charset="0"/>
                <a:ea typeface="Calibri" panose="020F0502020204030204" pitchFamily="34" charset="0"/>
                <a:cs typeface="Times New Roman" panose="02020603050405020304" pitchFamily="18" charset="0"/>
              </a:rPr>
              <a:t>click: 0/1 for non-click/click</a:t>
            </a: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a:latin typeface="Calibri" panose="020F0502020204030204" pitchFamily="34" charset="0"/>
                <a:ea typeface="Calibri" panose="020F0502020204030204" pitchFamily="34" charset="0"/>
                <a:cs typeface="Times New Roman" panose="02020603050405020304" pitchFamily="18" charset="0"/>
              </a:rPr>
              <a:t>hour: format is YYMMDDHH, so 14091123 means 23:00 on Sept. 11, 2014 UTC.</a:t>
            </a: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a:latin typeface="Calibri" panose="020F0502020204030204" pitchFamily="34" charset="0"/>
                <a:ea typeface="Calibri" panose="020F0502020204030204" pitchFamily="34" charset="0"/>
                <a:cs typeface="Times New Roman" panose="02020603050405020304" pitchFamily="18" charset="0"/>
              </a:rPr>
              <a:t>C1 -- anonymized categorical variable</a:t>
            </a: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banner_pos</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site_id</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site_domain</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site_category</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app_id</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app_domain</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app_category</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device_id</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device_ip</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device_model</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device_type</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err="1">
                <a:latin typeface="Calibri" panose="020F0502020204030204" pitchFamily="34" charset="0"/>
                <a:ea typeface="Calibri" panose="020F0502020204030204" pitchFamily="34" charset="0"/>
                <a:cs typeface="Times New Roman" panose="02020603050405020304" pitchFamily="18" charset="0"/>
              </a:rPr>
              <a:t>device_conn_type</a:t>
            </a:r>
            <a:endParaRPr lang="en-US" sz="10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600"/>
              </a:spcAft>
              <a:buSzPts val="1000"/>
              <a:buFont typeface="Symbol" pitchFamily="2" charset="2"/>
              <a:buChar char=""/>
              <a:tabLst>
                <a:tab pos="457200" algn="l"/>
              </a:tabLst>
            </a:pPr>
            <a:r>
              <a:rPr lang="en-US" sz="1000">
                <a:latin typeface="Calibri" panose="020F0502020204030204" pitchFamily="34" charset="0"/>
                <a:ea typeface="Calibri" panose="020F0502020204030204" pitchFamily="34" charset="0"/>
                <a:cs typeface="Times New Roman" panose="02020603050405020304" pitchFamily="18" charset="0"/>
              </a:rPr>
              <a:t>C14-C21 -- anonymized categorical variables</a:t>
            </a:r>
            <a:r>
              <a:rPr lang="en-US" sz="1000"/>
              <a:t> </a:t>
            </a:r>
          </a:p>
        </p:txBody>
      </p:sp>
    </p:spTree>
    <p:extLst>
      <p:ext uri="{BB962C8B-B14F-4D97-AF65-F5344CB8AC3E}">
        <p14:creationId xmlns:p14="http://schemas.microsoft.com/office/powerpoint/2010/main" val="141518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83B4FB1-90CA-D447-AA88-B57095D6C93E}"/>
              </a:ext>
            </a:extLst>
          </p:cNvPr>
          <p:cNvSpPr>
            <a:spLocks noGrp="1"/>
          </p:cNvSpPr>
          <p:nvPr>
            <p:ph type="title"/>
          </p:nvPr>
        </p:nvSpPr>
        <p:spPr>
          <a:xfrm>
            <a:off x="1451579" y="2303047"/>
            <a:ext cx="3272093" cy="2674198"/>
          </a:xfrm>
        </p:spPr>
        <p:txBody>
          <a:bodyPr anchor="t">
            <a:normAutofit/>
          </a:bodyPr>
          <a:lstStyle/>
          <a:p>
            <a:r>
              <a:rPr lang="en-US" dirty="0"/>
              <a:t>Exploratory data analysis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F7A700C9-F8DF-4480-B468-BBD329D2F39C}"/>
              </a:ext>
            </a:extLst>
          </p:cNvPr>
          <p:cNvGraphicFramePr>
            <a:graphicFrameLocks noGrp="1"/>
          </p:cNvGraphicFramePr>
          <p:nvPr>
            <p:ph idx="1"/>
            <p:extLst>
              <p:ext uri="{D42A27DB-BD31-4B8C-83A1-F6EECF244321}">
                <p14:modId xmlns:p14="http://schemas.microsoft.com/office/powerpoint/2010/main" val="206237527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4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7" name="Rectangle 7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8" name="Straight Connector 7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0AC97E-444E-3740-A569-6C4C947BA6DB}"/>
              </a:ext>
            </a:extLst>
          </p:cNvPr>
          <p:cNvSpPr>
            <a:spLocks noGrp="1"/>
          </p:cNvSpPr>
          <p:nvPr>
            <p:ph type="title"/>
          </p:nvPr>
        </p:nvSpPr>
        <p:spPr>
          <a:xfrm>
            <a:off x="1451580" y="804520"/>
            <a:ext cx="4176511" cy="1049235"/>
          </a:xfrm>
        </p:spPr>
        <p:txBody>
          <a:bodyPr>
            <a:normAutofit/>
          </a:bodyPr>
          <a:lstStyle/>
          <a:p>
            <a:r>
              <a:rPr lang="en-US"/>
              <a:t>Exploratory data analysis (Contd.)</a:t>
            </a:r>
            <a:endParaRPr lang="en-US" dirty="0"/>
          </a:p>
        </p:txBody>
      </p:sp>
      <p:sp>
        <p:nvSpPr>
          <p:cNvPr id="2059" name="Rectangle 7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B6CAA99-5753-5F48-9813-D31377176A27}"/>
              </a:ext>
            </a:extLst>
          </p:cNvPr>
          <p:cNvSpPr>
            <a:spLocks noGrp="1"/>
          </p:cNvSpPr>
          <p:nvPr>
            <p:ph idx="1"/>
          </p:nvPr>
        </p:nvSpPr>
        <p:spPr>
          <a:xfrm>
            <a:off x="1451581" y="2015732"/>
            <a:ext cx="4172212" cy="3450613"/>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lang="en-US" altLang="en-US" dirty="0">
                <a:cs typeface="Times New Roman" panose="02020603050405020304" pitchFamily="18" charset="0"/>
              </a:rPr>
              <a:t>The dataset is heavily imbalanced. With 0 clicks being more prevalent than 1’s. </a:t>
            </a:r>
          </a:p>
        </p:txBody>
      </p:sp>
      <p:pic>
        <p:nvPicPr>
          <p:cNvPr id="2049" name="Picture 1" descr="Chart, bar chart&#10;&#10;Description automatically generated">
            <a:extLst>
              <a:ext uri="{FF2B5EF4-FFF2-40B4-BE49-F238E27FC236}">
                <a16:creationId xmlns:a16="http://schemas.microsoft.com/office/drawing/2014/main" id="{3619D966-A520-314F-957A-B44ABF8484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1170390"/>
            <a:ext cx="4960442" cy="393114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8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21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0AC97E-444E-3740-A569-6C4C947BA6DB}"/>
              </a:ext>
            </a:extLst>
          </p:cNvPr>
          <p:cNvSpPr>
            <a:spLocks noGrp="1"/>
          </p:cNvSpPr>
          <p:nvPr>
            <p:ph type="title"/>
          </p:nvPr>
        </p:nvSpPr>
        <p:spPr>
          <a:xfrm>
            <a:off x="1451580" y="804520"/>
            <a:ext cx="4176511" cy="1049235"/>
          </a:xfrm>
        </p:spPr>
        <p:txBody>
          <a:bodyPr>
            <a:normAutofit/>
          </a:bodyPr>
          <a:lstStyle/>
          <a:p>
            <a:r>
              <a:rPr lang="en-US"/>
              <a:t>Exploratory data analysis (Contd.)</a:t>
            </a:r>
            <a:endParaRPr lang="en-US" dirty="0"/>
          </a:p>
        </p:txBody>
      </p:sp>
      <p:sp>
        <p:nvSpPr>
          <p:cNvPr id="149" name="Rectangle 14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B6CAA99-5753-5F48-9813-D31377176A27}"/>
              </a:ext>
            </a:extLst>
          </p:cNvPr>
          <p:cNvSpPr>
            <a:spLocks noGrp="1"/>
          </p:cNvSpPr>
          <p:nvPr>
            <p:ph idx="1"/>
          </p:nvPr>
        </p:nvSpPr>
        <p:spPr>
          <a:xfrm>
            <a:off x="1451581" y="2015732"/>
            <a:ext cx="4172212" cy="3450613"/>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lang="en-US" altLang="en-US" dirty="0">
                <a:cs typeface="Times New Roman" panose="02020603050405020304" pitchFamily="18" charset="0"/>
              </a:rPr>
              <a:t>Most of the ads were shown from device type 1.</a:t>
            </a:r>
          </a:p>
        </p:txBody>
      </p:sp>
      <p:pic>
        <p:nvPicPr>
          <p:cNvPr id="13" name="Picture 12" descr="Chart, bar chart&#10;&#10;Description automatically generated">
            <a:extLst>
              <a:ext uri="{FF2B5EF4-FFF2-40B4-BE49-F238E27FC236}">
                <a16:creationId xmlns:a16="http://schemas.microsoft.com/office/drawing/2014/main" id="{09FB5FEC-1867-5043-9E3D-DC784963E3EF}"/>
              </a:ext>
            </a:extLst>
          </p:cNvPr>
          <p:cNvPicPr/>
          <p:nvPr/>
        </p:nvPicPr>
        <p:blipFill>
          <a:blip r:embed="rId2"/>
          <a:stretch>
            <a:fillRect/>
          </a:stretch>
        </p:blipFill>
        <p:spPr>
          <a:xfrm>
            <a:off x="6094411" y="1375007"/>
            <a:ext cx="4960442" cy="3521913"/>
          </a:xfrm>
          <a:prstGeom prst="rect">
            <a:avLst/>
          </a:prstGeom>
        </p:spPr>
      </p:pic>
      <p:pic>
        <p:nvPicPr>
          <p:cNvPr id="151" name="Picture 15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3" name="Straight Connector 15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85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C73D2-184D-124E-81D7-A15ED953B469}"/>
              </a:ext>
            </a:extLst>
          </p:cNvPr>
          <p:cNvSpPr>
            <a:spLocks noGrp="1"/>
          </p:cNvSpPr>
          <p:nvPr>
            <p:ph type="title"/>
          </p:nvPr>
        </p:nvSpPr>
        <p:spPr>
          <a:xfrm>
            <a:off x="844476" y="1600199"/>
            <a:ext cx="3539266" cy="4297680"/>
          </a:xfrm>
        </p:spPr>
        <p:txBody>
          <a:bodyPr anchor="ctr">
            <a:normAutofit/>
          </a:bodyPr>
          <a:lstStyle/>
          <a:p>
            <a:r>
              <a:rPr lang="en-US" dirty="0"/>
              <a:t>Exploratory data analysis (Contd.)</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906FD7-D844-534C-A35B-1C0D7153D298}"/>
              </a:ext>
            </a:extLst>
          </p:cNvPr>
          <p:cNvSpPr>
            <a:spLocks noGrp="1"/>
          </p:cNvSpPr>
          <p:nvPr>
            <p:ph idx="1"/>
          </p:nvPr>
        </p:nvSpPr>
        <p:spPr>
          <a:xfrm>
            <a:off x="4924851" y="1600199"/>
            <a:ext cx="6130003" cy="4297680"/>
          </a:xfrm>
        </p:spPr>
        <p:txBody>
          <a:bodyPr anchor="ctr">
            <a:normAutofit fontScale="92500" lnSpcReduction="20000"/>
          </a:bodyPr>
          <a:lstStyle/>
          <a:p>
            <a:pPr marL="342900" marR="0" lvl="0" indent="-342900">
              <a:lnSpc>
                <a:spcPct val="110000"/>
              </a:lnSpc>
              <a:spcBef>
                <a:spcPts val="0"/>
              </a:spcBef>
              <a:spcAft>
                <a:spcPts val="0"/>
              </a:spcAft>
              <a:buFont typeface="Symbol" pitchFamily="2" charset="2"/>
              <a:buChar char=""/>
            </a:pPr>
            <a:r>
              <a:rPr lang="en-US" dirty="0">
                <a:ea typeface="Calibri" panose="020F0502020204030204" pitchFamily="34" charset="0"/>
                <a:cs typeface="Times New Roman" panose="02020603050405020304" pitchFamily="18" charset="0"/>
              </a:rPr>
              <a:t>The data </a:t>
            </a:r>
            <a:r>
              <a:rPr lang="en-US" sz="2200" dirty="0">
                <a:ea typeface="Calibri" panose="020F0502020204030204" pitchFamily="34" charset="0"/>
                <a:cs typeface="Times New Roman" panose="02020603050405020304" pitchFamily="18" charset="0"/>
              </a:rPr>
              <a:t>types</a:t>
            </a:r>
            <a:r>
              <a:rPr lang="en-US" dirty="0">
                <a:ea typeface="Calibri" panose="020F0502020204030204" pitchFamily="34" charset="0"/>
                <a:cs typeface="Times New Roman" panose="02020603050405020304" pitchFamily="18" charset="0"/>
              </a:rPr>
              <a:t> are as below:</a:t>
            </a: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Data columns (total 24 columns):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   Column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Dtype</a:t>
            </a:r>
            <a:r>
              <a:rPr lang="en-US"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0   id                float64</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   click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2   hour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3   C1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4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banner_pos</a:t>
            </a:r>
            <a:r>
              <a:rPr lang="en-US" sz="1100" dirty="0">
                <a:latin typeface="Courier New" panose="02070309020205020404" pitchFamily="49" charset="0"/>
                <a:ea typeface="Times New Roman" panose="02020603050405020304" pitchFamily="18" charset="0"/>
                <a:cs typeface="Times New Roman" panose="02020603050405020304" pitchFamily="18" charset="0"/>
              </a:rPr>
              <a:t>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5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site_id</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6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site_domain</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7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site_category</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8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app_id</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9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app_domain</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10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app_category</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11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device_id</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12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device_ip</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13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device_model</a:t>
            </a:r>
            <a:r>
              <a:rPr lang="en-US" sz="1100" dirty="0">
                <a:latin typeface="Courier New" panose="02070309020205020404" pitchFamily="49" charset="0"/>
                <a:ea typeface="Times New Roman" panose="02020603050405020304" pitchFamily="18" charset="0"/>
                <a:cs typeface="Times New Roman" panose="02020603050405020304" pitchFamily="18" charset="0"/>
              </a:rPr>
              <a:t>      object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14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device_type</a:t>
            </a:r>
            <a:r>
              <a:rPr lang="en-US" sz="1100" dirty="0">
                <a:latin typeface="Courier New" panose="02070309020205020404" pitchFamily="49" charset="0"/>
                <a:ea typeface="Times New Roman" panose="02020603050405020304" pitchFamily="18" charset="0"/>
                <a:cs typeface="Times New Roman" panose="02020603050405020304" pitchFamily="18" charset="0"/>
              </a:rPr>
              <a:t>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15  </a:t>
            </a:r>
            <a:r>
              <a:rPr lang="en-US" sz="1100" dirty="0" err="1">
                <a:latin typeface="Courier New" panose="02070309020205020404" pitchFamily="49" charset="0"/>
                <a:ea typeface="Times New Roman" panose="02020603050405020304" pitchFamily="18" charset="0"/>
                <a:cs typeface="Times New Roman" panose="02020603050405020304" pitchFamily="18" charset="0"/>
              </a:rPr>
              <a:t>device_conn_type</a:t>
            </a:r>
            <a:r>
              <a:rPr lang="en-US" sz="1100" dirty="0">
                <a:latin typeface="Courier New" panose="02070309020205020404" pitchFamily="49" charset="0"/>
                <a:ea typeface="Times New Roman" panose="02020603050405020304" pitchFamily="18" charset="0"/>
                <a:cs typeface="Times New Roman" panose="02020603050405020304" pitchFamily="18" charset="0"/>
              </a:rPr>
              <a:t>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16  C14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17  C15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18  C16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19  C17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20  C18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21  C19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22  C20               int64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1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23  C21               int64 </a:t>
            </a:r>
            <a:r>
              <a:rPr lang="en-US" sz="8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US" sz="800" dirty="0"/>
          </a:p>
        </p:txBody>
      </p:sp>
    </p:spTree>
    <p:extLst>
      <p:ext uri="{BB962C8B-B14F-4D97-AF65-F5344CB8AC3E}">
        <p14:creationId xmlns:p14="http://schemas.microsoft.com/office/powerpoint/2010/main" val="398434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0DC73D2-184D-124E-81D7-A15ED953B469}"/>
              </a:ext>
            </a:extLst>
          </p:cNvPr>
          <p:cNvSpPr>
            <a:spLocks noGrp="1"/>
          </p:cNvSpPr>
          <p:nvPr>
            <p:ph type="title"/>
          </p:nvPr>
        </p:nvSpPr>
        <p:spPr>
          <a:xfrm>
            <a:off x="7555992" y="707475"/>
            <a:ext cx="3157577" cy="1312001"/>
          </a:xfrm>
        </p:spPr>
        <p:txBody>
          <a:bodyPr anchor="t">
            <a:normAutofit/>
          </a:bodyPr>
          <a:lstStyle/>
          <a:p>
            <a:r>
              <a:rPr lang="en-US" sz="2800"/>
              <a:t>Exploratory data analysis (Contd.)</a:t>
            </a:r>
          </a:p>
        </p:txBody>
      </p:sp>
      <p:cxnSp>
        <p:nvCxnSpPr>
          <p:cNvPr id="20" name="Straight Connector 1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1" name="Picture 10">
            <a:extLst>
              <a:ext uri="{FF2B5EF4-FFF2-40B4-BE49-F238E27FC236}">
                <a16:creationId xmlns:a16="http://schemas.microsoft.com/office/drawing/2014/main" id="{774BC7C7-99D5-A148-BB25-BC81E47A0625}"/>
              </a:ext>
            </a:extLst>
          </p:cNvPr>
          <p:cNvPicPr>
            <a:picLocks noChangeAspect="1"/>
          </p:cNvPicPr>
          <p:nvPr/>
        </p:nvPicPr>
        <p:blipFill>
          <a:blip r:embed="rId2"/>
          <a:stretch>
            <a:fillRect/>
          </a:stretch>
        </p:blipFill>
        <p:spPr>
          <a:xfrm>
            <a:off x="2282135" y="707475"/>
            <a:ext cx="3469445" cy="5507058"/>
          </a:xfrm>
          <a:prstGeom prst="rect">
            <a:avLst/>
          </a:prstGeom>
        </p:spPr>
      </p:pic>
      <p:sp>
        <p:nvSpPr>
          <p:cNvPr id="3" name="Content Placeholder 2">
            <a:extLst>
              <a:ext uri="{FF2B5EF4-FFF2-40B4-BE49-F238E27FC236}">
                <a16:creationId xmlns:a16="http://schemas.microsoft.com/office/drawing/2014/main" id="{9A906FD7-D844-534C-A35B-1C0D7153D298}"/>
              </a:ext>
            </a:extLst>
          </p:cNvPr>
          <p:cNvSpPr>
            <a:spLocks noGrp="1"/>
          </p:cNvSpPr>
          <p:nvPr>
            <p:ph idx="1"/>
          </p:nvPr>
        </p:nvSpPr>
        <p:spPr>
          <a:xfrm>
            <a:off x="7554138" y="2273608"/>
            <a:ext cx="3159432" cy="3940925"/>
          </a:xfrm>
        </p:spPr>
        <p:txBody>
          <a:bodyPr>
            <a:normAutofit/>
          </a:bodyPr>
          <a:lstStyle/>
          <a:p>
            <a:pPr marL="342900" marR="0" lvl="0" indent="-342900">
              <a:spcBef>
                <a:spcPts val="0"/>
              </a:spcBef>
              <a:spcAft>
                <a:spcPts val="600"/>
              </a:spcAft>
              <a:buFont typeface="Symbol" pitchFamily="2" charset="2"/>
              <a:buChar char=""/>
            </a:pPr>
            <a:r>
              <a:rPr lang="en-US" dirty="0">
                <a:ea typeface="Calibri" panose="020F0502020204030204" pitchFamily="34" charset="0"/>
                <a:cs typeface="Times New Roman" panose="02020603050405020304" pitchFamily="18" charset="0"/>
              </a:rPr>
              <a:t>Number of unique items from the dataset are as shown</a:t>
            </a:r>
          </a:p>
          <a:p>
            <a:pPr marL="0" marR="0" indent="0" fontAlgn="base" latinLnBrk="1">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48338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FB417-DC58-8846-A82A-896260C8B609}"/>
              </a:ext>
            </a:extLst>
          </p:cNvPr>
          <p:cNvSpPr>
            <a:spLocks noGrp="1"/>
          </p:cNvSpPr>
          <p:nvPr>
            <p:ph type="title"/>
          </p:nvPr>
        </p:nvSpPr>
        <p:spPr>
          <a:xfrm>
            <a:off x="844476" y="1600199"/>
            <a:ext cx="3539266" cy="4297680"/>
          </a:xfrm>
        </p:spPr>
        <p:txBody>
          <a:bodyPr anchor="ctr">
            <a:normAutofit/>
          </a:bodyPr>
          <a:lstStyle/>
          <a:p>
            <a:r>
              <a:rPr lang="en-US" dirty="0"/>
              <a:t>Data preprocessing</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15" name="Rectangle 1">
            <a:extLst>
              <a:ext uri="{FF2B5EF4-FFF2-40B4-BE49-F238E27FC236}">
                <a16:creationId xmlns:a16="http://schemas.microsoft.com/office/drawing/2014/main" id="{67A61D8B-E7FE-4F38-A33B-10A5EF3067FA}"/>
              </a:ext>
            </a:extLst>
          </p:cNvPr>
          <p:cNvGraphicFramePr>
            <a:graphicFrameLocks noGrp="1"/>
          </p:cNvGraphicFramePr>
          <p:nvPr>
            <p:ph idx="1"/>
          </p:nvPr>
        </p:nvGraphicFramePr>
        <p:xfrm>
          <a:off x="4924851" y="1600199"/>
          <a:ext cx="6130003" cy="429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2164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TotalTime>
  <Words>733</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Gill Sans MT</vt:lpstr>
      <vt:lpstr>Symbol</vt:lpstr>
      <vt:lpstr>Gallery</vt:lpstr>
      <vt:lpstr>Predicting CTR</vt:lpstr>
      <vt:lpstr>Introduction and problem statement</vt:lpstr>
      <vt:lpstr>Data Fields </vt:lpstr>
      <vt:lpstr>Exploratory data analysis</vt:lpstr>
      <vt:lpstr>Exploratory data analysis (Contd.)</vt:lpstr>
      <vt:lpstr>Exploratory data analysis (Contd.)</vt:lpstr>
      <vt:lpstr>Exploratory data analysis (Contd.)</vt:lpstr>
      <vt:lpstr>Exploratory data analysis (Contd.)</vt:lpstr>
      <vt:lpstr>Data preprocessing</vt:lpstr>
      <vt:lpstr>ModelLing</vt:lpstr>
      <vt:lpstr>MODELLING (Contd.)</vt:lpstr>
      <vt:lpstr>Hyperparameter optimization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CTR</dc:title>
  <dc:creator>Krishna Sreenivas</dc:creator>
  <cp:lastModifiedBy>Krishna Sreenivas</cp:lastModifiedBy>
  <cp:revision>5</cp:revision>
  <dcterms:created xsi:type="dcterms:W3CDTF">2021-03-21T22:59:17Z</dcterms:created>
  <dcterms:modified xsi:type="dcterms:W3CDTF">2021-03-21T23:43:01Z</dcterms:modified>
</cp:coreProperties>
</file>