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5" r:id="rId4"/>
    <p:sldId id="266" r:id="rId5"/>
    <p:sldId id="272"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50230-45F1-4801-B62D-64420D92B8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A008DBB-9ECC-4E0B-A678-496B531CBEB4}">
      <dgm:prSet phldrT="[Text]" custT="1"/>
      <dgm:spPr/>
      <dgm:t>
        <a:bodyPr/>
        <a:lstStyle/>
        <a:p>
          <a:r>
            <a:rPr lang="en-US" sz="1600" dirty="0"/>
            <a:t>Define Goal</a:t>
          </a:r>
        </a:p>
      </dgm:t>
    </dgm:pt>
    <dgm:pt modelId="{B8D5E8A5-39D5-4DB1-B573-5B881BF9615D}" type="parTrans" cxnId="{CE4FCEAE-9BFA-4165-98DA-3BF7A088C727}">
      <dgm:prSet/>
      <dgm:spPr/>
      <dgm:t>
        <a:bodyPr/>
        <a:lstStyle/>
        <a:p>
          <a:endParaRPr lang="en-US"/>
        </a:p>
      </dgm:t>
    </dgm:pt>
    <dgm:pt modelId="{206075FA-144A-4247-BA6F-6C8F750EACFE}" type="sibTrans" cxnId="{CE4FCEAE-9BFA-4165-98DA-3BF7A088C727}">
      <dgm:prSet/>
      <dgm:spPr/>
      <dgm:t>
        <a:bodyPr/>
        <a:lstStyle/>
        <a:p>
          <a:endParaRPr lang="en-US"/>
        </a:p>
      </dgm:t>
    </dgm:pt>
    <dgm:pt modelId="{A04DF3E5-C9AB-4189-9837-18E2F3E42DC5}">
      <dgm:prSet phldrT="[Text]" custT="1"/>
      <dgm:spPr/>
      <dgm:t>
        <a:bodyPr/>
        <a:lstStyle/>
        <a:p>
          <a:r>
            <a:rPr lang="en-US" sz="1600" dirty="0"/>
            <a:t>Manage Data</a:t>
          </a:r>
        </a:p>
      </dgm:t>
    </dgm:pt>
    <dgm:pt modelId="{54C83037-7D21-4EDD-A1E0-29E5849EAD77}" type="parTrans" cxnId="{4E47B79D-D0D3-47D1-8A40-E43B5C59F47D}">
      <dgm:prSet/>
      <dgm:spPr/>
      <dgm:t>
        <a:bodyPr/>
        <a:lstStyle/>
        <a:p>
          <a:endParaRPr lang="en-US"/>
        </a:p>
      </dgm:t>
    </dgm:pt>
    <dgm:pt modelId="{47921797-549A-41B4-815B-916AC3C9D297}" type="sibTrans" cxnId="{4E47B79D-D0D3-47D1-8A40-E43B5C59F47D}">
      <dgm:prSet/>
      <dgm:spPr/>
      <dgm:t>
        <a:bodyPr/>
        <a:lstStyle/>
        <a:p>
          <a:endParaRPr lang="en-US"/>
        </a:p>
      </dgm:t>
    </dgm:pt>
    <dgm:pt modelId="{644C7A89-5E1E-4B69-8F67-1718743B9ECB}">
      <dgm:prSet phldrT="[Text]" custT="1"/>
      <dgm:spPr/>
      <dgm:t>
        <a:bodyPr/>
        <a:lstStyle/>
        <a:p>
          <a:r>
            <a:rPr lang="en-US" sz="1600" dirty="0"/>
            <a:t>Evaluate Model</a:t>
          </a:r>
        </a:p>
      </dgm:t>
    </dgm:pt>
    <dgm:pt modelId="{0FABA18D-4556-457E-8327-FAD6AA5F510A}" type="parTrans" cxnId="{DD7120DB-8522-4AFD-B8C7-36148BB16720}">
      <dgm:prSet/>
      <dgm:spPr/>
      <dgm:t>
        <a:bodyPr/>
        <a:lstStyle/>
        <a:p>
          <a:endParaRPr lang="en-US"/>
        </a:p>
      </dgm:t>
    </dgm:pt>
    <dgm:pt modelId="{26383B8A-0F57-4743-AAE7-B62CFD309776}" type="sibTrans" cxnId="{DD7120DB-8522-4AFD-B8C7-36148BB16720}">
      <dgm:prSet/>
      <dgm:spPr/>
      <dgm:t>
        <a:bodyPr/>
        <a:lstStyle/>
        <a:p>
          <a:endParaRPr lang="en-US"/>
        </a:p>
      </dgm:t>
    </dgm:pt>
    <dgm:pt modelId="{E440FDF5-9974-4CCA-99FC-06672783C183}">
      <dgm:prSet phldrT="[Text]" custT="1"/>
      <dgm:spPr/>
      <dgm:t>
        <a:bodyPr/>
        <a:lstStyle/>
        <a:p>
          <a:r>
            <a:rPr lang="en-US" sz="1600" dirty="0"/>
            <a:t>Results / Feedback</a:t>
          </a:r>
        </a:p>
      </dgm:t>
    </dgm:pt>
    <dgm:pt modelId="{BF1A071C-0C48-4A34-972C-522B9B9A9276}" type="parTrans" cxnId="{418756C9-E8AF-48C0-99BE-C4B5BCB33BDB}">
      <dgm:prSet/>
      <dgm:spPr/>
      <dgm:t>
        <a:bodyPr/>
        <a:lstStyle/>
        <a:p>
          <a:endParaRPr lang="en-US"/>
        </a:p>
      </dgm:t>
    </dgm:pt>
    <dgm:pt modelId="{C42B41E0-75F4-466B-8ABF-49A4FC04A735}" type="sibTrans" cxnId="{418756C9-E8AF-48C0-99BE-C4B5BCB33BDB}">
      <dgm:prSet/>
      <dgm:spPr/>
      <dgm:t>
        <a:bodyPr/>
        <a:lstStyle/>
        <a:p>
          <a:endParaRPr lang="en-US"/>
        </a:p>
      </dgm:t>
    </dgm:pt>
    <dgm:pt modelId="{50A0947C-77C5-4E57-A0A4-2ACC581854E8}">
      <dgm:prSet phldrT="[Text]" custT="1"/>
      <dgm:spPr/>
      <dgm:t>
        <a:bodyPr/>
        <a:lstStyle/>
        <a:p>
          <a:r>
            <a:rPr lang="en-US" sz="1600" dirty="0"/>
            <a:t>Deploy Model</a:t>
          </a:r>
        </a:p>
      </dgm:t>
    </dgm:pt>
    <dgm:pt modelId="{CD2EC592-55E7-4A54-BB19-F449AC841D1A}" type="parTrans" cxnId="{4D84A018-798F-49B7-964E-10AC6DF8AE53}">
      <dgm:prSet/>
      <dgm:spPr/>
      <dgm:t>
        <a:bodyPr/>
        <a:lstStyle/>
        <a:p>
          <a:endParaRPr lang="en-US"/>
        </a:p>
      </dgm:t>
    </dgm:pt>
    <dgm:pt modelId="{400F6ADC-7DED-4ED4-BA78-C0C9FF12855C}" type="sibTrans" cxnId="{4D84A018-798F-49B7-964E-10AC6DF8AE53}">
      <dgm:prSet/>
      <dgm:spPr/>
      <dgm:t>
        <a:bodyPr/>
        <a:lstStyle/>
        <a:p>
          <a:endParaRPr lang="en-US"/>
        </a:p>
      </dgm:t>
    </dgm:pt>
    <dgm:pt modelId="{9D445C21-60C5-4C74-A95E-6DD389271A59}">
      <dgm:prSet phldrT="[Text]" custT="1"/>
      <dgm:spPr/>
      <dgm:t>
        <a:bodyPr/>
        <a:lstStyle/>
        <a:p>
          <a:r>
            <a:rPr lang="en-US" sz="1600" dirty="0"/>
            <a:t>Build Model</a:t>
          </a:r>
        </a:p>
      </dgm:t>
    </dgm:pt>
    <dgm:pt modelId="{E75BDF99-415D-4E01-978C-F16B3DE258C6}" type="parTrans" cxnId="{00A72E89-E44B-4A58-B552-E3A883BBB0DA}">
      <dgm:prSet/>
      <dgm:spPr/>
      <dgm:t>
        <a:bodyPr/>
        <a:lstStyle/>
        <a:p>
          <a:endParaRPr lang="en-US"/>
        </a:p>
      </dgm:t>
    </dgm:pt>
    <dgm:pt modelId="{7D45B962-047D-4772-9E5B-EA6894056EDA}" type="sibTrans" cxnId="{00A72E89-E44B-4A58-B552-E3A883BBB0DA}">
      <dgm:prSet/>
      <dgm:spPr/>
      <dgm:t>
        <a:bodyPr/>
        <a:lstStyle/>
        <a:p>
          <a:endParaRPr lang="en-US"/>
        </a:p>
      </dgm:t>
    </dgm:pt>
    <dgm:pt modelId="{22572052-392D-4A85-933A-5DD87BF68CD2}" type="pres">
      <dgm:prSet presAssocID="{5D050230-45F1-4801-B62D-64420D92B8E3}" presName="cycle" presStyleCnt="0">
        <dgm:presLayoutVars>
          <dgm:dir/>
          <dgm:resizeHandles val="exact"/>
        </dgm:presLayoutVars>
      </dgm:prSet>
      <dgm:spPr/>
    </dgm:pt>
    <dgm:pt modelId="{6C59A908-9285-409C-B3DA-F6B9A877BAC1}" type="pres">
      <dgm:prSet presAssocID="{5A008DBB-9ECC-4E0B-A678-496B531CBEB4}" presName="node" presStyleLbl="node1" presStyleIdx="0" presStyleCnt="6">
        <dgm:presLayoutVars>
          <dgm:bulletEnabled val="1"/>
        </dgm:presLayoutVars>
      </dgm:prSet>
      <dgm:spPr/>
    </dgm:pt>
    <dgm:pt modelId="{66AEC6AB-A6F0-4F08-93D9-C985DB52CEBF}" type="pres">
      <dgm:prSet presAssocID="{206075FA-144A-4247-BA6F-6C8F750EACFE}" presName="sibTrans" presStyleLbl="sibTrans2D1" presStyleIdx="0" presStyleCnt="6"/>
      <dgm:spPr/>
    </dgm:pt>
    <dgm:pt modelId="{8EBE1930-9F1B-4E9D-9A2A-7C6297117831}" type="pres">
      <dgm:prSet presAssocID="{206075FA-144A-4247-BA6F-6C8F750EACFE}" presName="connectorText" presStyleLbl="sibTrans2D1" presStyleIdx="0" presStyleCnt="6"/>
      <dgm:spPr/>
    </dgm:pt>
    <dgm:pt modelId="{FD6AF502-3AF8-40D9-B6FE-E30A1ABFAC1B}" type="pres">
      <dgm:prSet presAssocID="{A04DF3E5-C9AB-4189-9837-18E2F3E42DC5}" presName="node" presStyleLbl="node1" presStyleIdx="1" presStyleCnt="6">
        <dgm:presLayoutVars>
          <dgm:bulletEnabled val="1"/>
        </dgm:presLayoutVars>
      </dgm:prSet>
      <dgm:spPr/>
    </dgm:pt>
    <dgm:pt modelId="{AC152B05-BEFF-473C-B569-319C89BFCD61}" type="pres">
      <dgm:prSet presAssocID="{47921797-549A-41B4-815B-916AC3C9D297}" presName="sibTrans" presStyleLbl="sibTrans2D1" presStyleIdx="1" presStyleCnt="6"/>
      <dgm:spPr/>
    </dgm:pt>
    <dgm:pt modelId="{07FC8C6A-CCE9-4FDC-B792-B12C58836CCC}" type="pres">
      <dgm:prSet presAssocID="{47921797-549A-41B4-815B-916AC3C9D297}" presName="connectorText" presStyleLbl="sibTrans2D1" presStyleIdx="1" presStyleCnt="6"/>
      <dgm:spPr/>
    </dgm:pt>
    <dgm:pt modelId="{94A65C53-0129-44E0-8027-6460D77189F1}" type="pres">
      <dgm:prSet presAssocID="{9D445C21-60C5-4C74-A95E-6DD389271A59}" presName="node" presStyleLbl="node1" presStyleIdx="2" presStyleCnt="6">
        <dgm:presLayoutVars>
          <dgm:bulletEnabled val="1"/>
        </dgm:presLayoutVars>
      </dgm:prSet>
      <dgm:spPr/>
    </dgm:pt>
    <dgm:pt modelId="{4C8478DC-FF2F-402C-9426-161DDF85113A}" type="pres">
      <dgm:prSet presAssocID="{7D45B962-047D-4772-9E5B-EA6894056EDA}" presName="sibTrans" presStyleLbl="sibTrans2D1" presStyleIdx="2" presStyleCnt="6"/>
      <dgm:spPr/>
    </dgm:pt>
    <dgm:pt modelId="{FAA1819B-CD62-46D4-8779-929CB2C5F9DE}" type="pres">
      <dgm:prSet presAssocID="{7D45B962-047D-4772-9E5B-EA6894056EDA}" presName="connectorText" presStyleLbl="sibTrans2D1" presStyleIdx="2" presStyleCnt="6"/>
      <dgm:spPr/>
    </dgm:pt>
    <dgm:pt modelId="{37DC6B54-F5D8-404F-AB80-D90DD3A1664F}" type="pres">
      <dgm:prSet presAssocID="{644C7A89-5E1E-4B69-8F67-1718743B9ECB}" presName="node" presStyleLbl="node1" presStyleIdx="3" presStyleCnt="6">
        <dgm:presLayoutVars>
          <dgm:bulletEnabled val="1"/>
        </dgm:presLayoutVars>
      </dgm:prSet>
      <dgm:spPr/>
    </dgm:pt>
    <dgm:pt modelId="{B168EB9D-73F9-4CB6-A778-1D7F3D644F76}" type="pres">
      <dgm:prSet presAssocID="{26383B8A-0F57-4743-AAE7-B62CFD309776}" presName="sibTrans" presStyleLbl="sibTrans2D1" presStyleIdx="3" presStyleCnt="6"/>
      <dgm:spPr/>
    </dgm:pt>
    <dgm:pt modelId="{81AC6901-EA96-442D-8FCF-C99CCA1AAA62}" type="pres">
      <dgm:prSet presAssocID="{26383B8A-0F57-4743-AAE7-B62CFD309776}" presName="connectorText" presStyleLbl="sibTrans2D1" presStyleIdx="3" presStyleCnt="6"/>
      <dgm:spPr/>
    </dgm:pt>
    <dgm:pt modelId="{4F4A8C01-CD13-4F4A-A499-E626171B58AE}" type="pres">
      <dgm:prSet presAssocID="{E440FDF5-9974-4CCA-99FC-06672783C183}" presName="node" presStyleLbl="node1" presStyleIdx="4" presStyleCnt="6">
        <dgm:presLayoutVars>
          <dgm:bulletEnabled val="1"/>
        </dgm:presLayoutVars>
      </dgm:prSet>
      <dgm:spPr/>
    </dgm:pt>
    <dgm:pt modelId="{26FB5BBE-5A9F-4BE2-9FFA-4E11BE1BF1A3}" type="pres">
      <dgm:prSet presAssocID="{C42B41E0-75F4-466B-8ABF-49A4FC04A735}" presName="sibTrans" presStyleLbl="sibTrans2D1" presStyleIdx="4" presStyleCnt="6"/>
      <dgm:spPr/>
    </dgm:pt>
    <dgm:pt modelId="{2ED39B97-1B71-41F0-B3AB-8E064E51435A}" type="pres">
      <dgm:prSet presAssocID="{C42B41E0-75F4-466B-8ABF-49A4FC04A735}" presName="connectorText" presStyleLbl="sibTrans2D1" presStyleIdx="4" presStyleCnt="6"/>
      <dgm:spPr/>
    </dgm:pt>
    <dgm:pt modelId="{4F5BD620-7B28-44DF-B082-ACBF6F1DF528}" type="pres">
      <dgm:prSet presAssocID="{50A0947C-77C5-4E57-A0A4-2ACC581854E8}" presName="node" presStyleLbl="node1" presStyleIdx="5" presStyleCnt="6">
        <dgm:presLayoutVars>
          <dgm:bulletEnabled val="1"/>
        </dgm:presLayoutVars>
      </dgm:prSet>
      <dgm:spPr/>
    </dgm:pt>
    <dgm:pt modelId="{F73E9584-9EEA-4D67-AB7E-785573CEFEFD}" type="pres">
      <dgm:prSet presAssocID="{400F6ADC-7DED-4ED4-BA78-C0C9FF12855C}" presName="sibTrans" presStyleLbl="sibTrans2D1" presStyleIdx="5" presStyleCnt="6"/>
      <dgm:spPr/>
    </dgm:pt>
    <dgm:pt modelId="{5A380F3B-71CA-4373-ABAD-E944F6C20BD6}" type="pres">
      <dgm:prSet presAssocID="{400F6ADC-7DED-4ED4-BA78-C0C9FF12855C}" presName="connectorText" presStyleLbl="sibTrans2D1" presStyleIdx="5" presStyleCnt="6"/>
      <dgm:spPr/>
    </dgm:pt>
  </dgm:ptLst>
  <dgm:cxnLst>
    <dgm:cxn modelId="{50B30407-E8B8-4136-92DC-C708F6745AB3}" type="presOf" srcId="{50A0947C-77C5-4E57-A0A4-2ACC581854E8}" destId="{4F5BD620-7B28-44DF-B082-ACBF6F1DF528}" srcOrd="0" destOrd="0" presId="urn:microsoft.com/office/officeart/2005/8/layout/cycle2"/>
    <dgm:cxn modelId="{4D84A018-798F-49B7-964E-10AC6DF8AE53}" srcId="{5D050230-45F1-4801-B62D-64420D92B8E3}" destId="{50A0947C-77C5-4E57-A0A4-2ACC581854E8}" srcOrd="5" destOrd="0" parTransId="{CD2EC592-55E7-4A54-BB19-F449AC841D1A}" sibTransId="{400F6ADC-7DED-4ED4-BA78-C0C9FF12855C}"/>
    <dgm:cxn modelId="{E336211B-B335-4F01-BA81-BF44346E29CF}" type="presOf" srcId="{206075FA-144A-4247-BA6F-6C8F750EACFE}" destId="{8EBE1930-9F1B-4E9D-9A2A-7C6297117831}" srcOrd="1" destOrd="0" presId="urn:microsoft.com/office/officeart/2005/8/layout/cycle2"/>
    <dgm:cxn modelId="{3D8DD133-2FB9-4EAA-B307-9A5610FA054C}" type="presOf" srcId="{206075FA-144A-4247-BA6F-6C8F750EACFE}" destId="{66AEC6AB-A6F0-4F08-93D9-C985DB52CEBF}" srcOrd="0" destOrd="0" presId="urn:microsoft.com/office/officeart/2005/8/layout/cycle2"/>
    <dgm:cxn modelId="{65DC3C3A-D547-4F79-BF8C-9308F3A59EE5}" type="presOf" srcId="{5A008DBB-9ECC-4E0B-A678-496B531CBEB4}" destId="{6C59A908-9285-409C-B3DA-F6B9A877BAC1}" srcOrd="0" destOrd="0" presId="urn:microsoft.com/office/officeart/2005/8/layout/cycle2"/>
    <dgm:cxn modelId="{75023E5C-B45B-4606-9CEC-3E59CD986334}" type="presOf" srcId="{7D45B962-047D-4772-9E5B-EA6894056EDA}" destId="{4C8478DC-FF2F-402C-9426-161DDF85113A}" srcOrd="0" destOrd="0" presId="urn:microsoft.com/office/officeart/2005/8/layout/cycle2"/>
    <dgm:cxn modelId="{41A1AE63-7944-443D-B8F9-12C3DE8AABB0}" type="presOf" srcId="{A04DF3E5-C9AB-4189-9837-18E2F3E42DC5}" destId="{FD6AF502-3AF8-40D9-B6FE-E30A1ABFAC1B}" srcOrd="0" destOrd="0" presId="urn:microsoft.com/office/officeart/2005/8/layout/cycle2"/>
    <dgm:cxn modelId="{96B12946-1C24-407D-B9C7-F352B063BDED}" type="presOf" srcId="{26383B8A-0F57-4743-AAE7-B62CFD309776}" destId="{81AC6901-EA96-442D-8FCF-C99CCA1AAA62}" srcOrd="1" destOrd="0" presId="urn:microsoft.com/office/officeart/2005/8/layout/cycle2"/>
    <dgm:cxn modelId="{DCC52449-116E-40DD-B86B-BE55B701BAA9}" type="presOf" srcId="{47921797-549A-41B4-815B-916AC3C9D297}" destId="{AC152B05-BEFF-473C-B569-319C89BFCD61}" srcOrd="0" destOrd="0" presId="urn:microsoft.com/office/officeart/2005/8/layout/cycle2"/>
    <dgm:cxn modelId="{36DF1E6A-592B-4958-8AE8-E7C96274ABEA}" type="presOf" srcId="{644C7A89-5E1E-4B69-8F67-1718743B9ECB}" destId="{37DC6B54-F5D8-404F-AB80-D90DD3A1664F}" srcOrd="0" destOrd="0" presId="urn:microsoft.com/office/officeart/2005/8/layout/cycle2"/>
    <dgm:cxn modelId="{F3E4DD4F-EA7C-428F-AC76-1969F7BFB17F}" type="presOf" srcId="{C42B41E0-75F4-466B-8ABF-49A4FC04A735}" destId="{2ED39B97-1B71-41F0-B3AB-8E064E51435A}" srcOrd="1" destOrd="0" presId="urn:microsoft.com/office/officeart/2005/8/layout/cycle2"/>
    <dgm:cxn modelId="{C0F7F37B-9BB3-4E86-A7B3-D459E5250B45}" type="presOf" srcId="{C42B41E0-75F4-466B-8ABF-49A4FC04A735}" destId="{26FB5BBE-5A9F-4BE2-9FFA-4E11BE1BF1A3}" srcOrd="0" destOrd="0" presId="urn:microsoft.com/office/officeart/2005/8/layout/cycle2"/>
    <dgm:cxn modelId="{2AE5C685-7DCF-4122-9BFD-5FB5113FC317}" type="presOf" srcId="{400F6ADC-7DED-4ED4-BA78-C0C9FF12855C}" destId="{5A380F3B-71CA-4373-ABAD-E944F6C20BD6}" srcOrd="1" destOrd="0" presId="urn:microsoft.com/office/officeart/2005/8/layout/cycle2"/>
    <dgm:cxn modelId="{00A72E89-E44B-4A58-B552-E3A883BBB0DA}" srcId="{5D050230-45F1-4801-B62D-64420D92B8E3}" destId="{9D445C21-60C5-4C74-A95E-6DD389271A59}" srcOrd="2" destOrd="0" parTransId="{E75BDF99-415D-4E01-978C-F16B3DE258C6}" sibTransId="{7D45B962-047D-4772-9E5B-EA6894056EDA}"/>
    <dgm:cxn modelId="{4E47B79D-D0D3-47D1-8A40-E43B5C59F47D}" srcId="{5D050230-45F1-4801-B62D-64420D92B8E3}" destId="{A04DF3E5-C9AB-4189-9837-18E2F3E42DC5}" srcOrd="1" destOrd="0" parTransId="{54C83037-7D21-4EDD-A1E0-29E5849EAD77}" sibTransId="{47921797-549A-41B4-815B-916AC3C9D297}"/>
    <dgm:cxn modelId="{FAE3689F-D8B1-47F2-812E-6BF17429A214}" type="presOf" srcId="{E440FDF5-9974-4CCA-99FC-06672783C183}" destId="{4F4A8C01-CD13-4F4A-A499-E626171B58AE}" srcOrd="0" destOrd="0" presId="urn:microsoft.com/office/officeart/2005/8/layout/cycle2"/>
    <dgm:cxn modelId="{E83BE4A4-BF65-4A4F-ACA6-B7302E472C2B}" type="presOf" srcId="{7D45B962-047D-4772-9E5B-EA6894056EDA}" destId="{FAA1819B-CD62-46D4-8779-929CB2C5F9DE}" srcOrd="1" destOrd="0" presId="urn:microsoft.com/office/officeart/2005/8/layout/cycle2"/>
    <dgm:cxn modelId="{09F0F1A6-6636-4A95-8A33-EA9452922170}" type="presOf" srcId="{400F6ADC-7DED-4ED4-BA78-C0C9FF12855C}" destId="{F73E9584-9EEA-4D67-AB7E-785573CEFEFD}" srcOrd="0" destOrd="0" presId="urn:microsoft.com/office/officeart/2005/8/layout/cycle2"/>
    <dgm:cxn modelId="{CE4FCEAE-9BFA-4165-98DA-3BF7A088C727}" srcId="{5D050230-45F1-4801-B62D-64420D92B8E3}" destId="{5A008DBB-9ECC-4E0B-A678-496B531CBEB4}" srcOrd="0" destOrd="0" parTransId="{B8D5E8A5-39D5-4DB1-B573-5B881BF9615D}" sibTransId="{206075FA-144A-4247-BA6F-6C8F750EACFE}"/>
    <dgm:cxn modelId="{A42B57BA-DE2F-44E5-9032-6B26F12255D4}" type="presOf" srcId="{5D050230-45F1-4801-B62D-64420D92B8E3}" destId="{22572052-392D-4A85-933A-5DD87BF68CD2}" srcOrd="0" destOrd="0" presId="urn:microsoft.com/office/officeart/2005/8/layout/cycle2"/>
    <dgm:cxn modelId="{418756C9-E8AF-48C0-99BE-C4B5BCB33BDB}" srcId="{5D050230-45F1-4801-B62D-64420D92B8E3}" destId="{E440FDF5-9974-4CCA-99FC-06672783C183}" srcOrd="4" destOrd="0" parTransId="{BF1A071C-0C48-4A34-972C-522B9B9A9276}" sibTransId="{C42B41E0-75F4-466B-8ABF-49A4FC04A735}"/>
    <dgm:cxn modelId="{06A1BCD7-24C3-4929-BB11-50535CC07365}" type="presOf" srcId="{26383B8A-0F57-4743-AAE7-B62CFD309776}" destId="{B168EB9D-73F9-4CB6-A778-1D7F3D644F76}" srcOrd="0" destOrd="0" presId="urn:microsoft.com/office/officeart/2005/8/layout/cycle2"/>
    <dgm:cxn modelId="{DD7120DB-8522-4AFD-B8C7-36148BB16720}" srcId="{5D050230-45F1-4801-B62D-64420D92B8E3}" destId="{644C7A89-5E1E-4B69-8F67-1718743B9ECB}" srcOrd="3" destOrd="0" parTransId="{0FABA18D-4556-457E-8327-FAD6AA5F510A}" sibTransId="{26383B8A-0F57-4743-AAE7-B62CFD309776}"/>
    <dgm:cxn modelId="{603157E8-1F85-4E0D-9D59-BA513CAC46BC}" type="presOf" srcId="{9D445C21-60C5-4C74-A95E-6DD389271A59}" destId="{94A65C53-0129-44E0-8027-6460D77189F1}" srcOrd="0" destOrd="0" presId="urn:microsoft.com/office/officeart/2005/8/layout/cycle2"/>
    <dgm:cxn modelId="{B46C00EE-CCB1-4D9D-9A69-457F05CD278D}" type="presOf" srcId="{47921797-549A-41B4-815B-916AC3C9D297}" destId="{07FC8C6A-CCE9-4FDC-B792-B12C58836CCC}" srcOrd="1" destOrd="0" presId="urn:microsoft.com/office/officeart/2005/8/layout/cycle2"/>
    <dgm:cxn modelId="{C86A38F9-E94A-4D2A-8E5A-89265C2BF005}" type="presParOf" srcId="{22572052-392D-4A85-933A-5DD87BF68CD2}" destId="{6C59A908-9285-409C-B3DA-F6B9A877BAC1}" srcOrd="0" destOrd="0" presId="urn:microsoft.com/office/officeart/2005/8/layout/cycle2"/>
    <dgm:cxn modelId="{D64C8819-8C25-46D5-935C-FA9085A9A916}" type="presParOf" srcId="{22572052-392D-4A85-933A-5DD87BF68CD2}" destId="{66AEC6AB-A6F0-4F08-93D9-C985DB52CEBF}" srcOrd="1" destOrd="0" presId="urn:microsoft.com/office/officeart/2005/8/layout/cycle2"/>
    <dgm:cxn modelId="{9C21298F-7A83-4D0F-8F6A-86D6E05832D8}" type="presParOf" srcId="{66AEC6AB-A6F0-4F08-93D9-C985DB52CEBF}" destId="{8EBE1930-9F1B-4E9D-9A2A-7C6297117831}" srcOrd="0" destOrd="0" presId="urn:microsoft.com/office/officeart/2005/8/layout/cycle2"/>
    <dgm:cxn modelId="{28320D8A-C14E-40D3-8230-A766DACB9F45}" type="presParOf" srcId="{22572052-392D-4A85-933A-5DD87BF68CD2}" destId="{FD6AF502-3AF8-40D9-B6FE-E30A1ABFAC1B}" srcOrd="2" destOrd="0" presId="urn:microsoft.com/office/officeart/2005/8/layout/cycle2"/>
    <dgm:cxn modelId="{076280B3-9135-4464-B09F-CCA1E708F173}" type="presParOf" srcId="{22572052-392D-4A85-933A-5DD87BF68CD2}" destId="{AC152B05-BEFF-473C-B569-319C89BFCD61}" srcOrd="3" destOrd="0" presId="urn:microsoft.com/office/officeart/2005/8/layout/cycle2"/>
    <dgm:cxn modelId="{90DA3597-549B-4A63-A4C8-9F8F195876DF}" type="presParOf" srcId="{AC152B05-BEFF-473C-B569-319C89BFCD61}" destId="{07FC8C6A-CCE9-4FDC-B792-B12C58836CCC}" srcOrd="0" destOrd="0" presId="urn:microsoft.com/office/officeart/2005/8/layout/cycle2"/>
    <dgm:cxn modelId="{C23215F8-D9DC-4849-ABAA-CFD7439A9216}" type="presParOf" srcId="{22572052-392D-4A85-933A-5DD87BF68CD2}" destId="{94A65C53-0129-44E0-8027-6460D77189F1}" srcOrd="4" destOrd="0" presId="urn:microsoft.com/office/officeart/2005/8/layout/cycle2"/>
    <dgm:cxn modelId="{D00217D5-BC15-45CB-A576-5081F0573C8A}" type="presParOf" srcId="{22572052-392D-4A85-933A-5DD87BF68CD2}" destId="{4C8478DC-FF2F-402C-9426-161DDF85113A}" srcOrd="5" destOrd="0" presId="urn:microsoft.com/office/officeart/2005/8/layout/cycle2"/>
    <dgm:cxn modelId="{D58A656C-8435-462F-94B9-E78B1BBF4051}" type="presParOf" srcId="{4C8478DC-FF2F-402C-9426-161DDF85113A}" destId="{FAA1819B-CD62-46D4-8779-929CB2C5F9DE}" srcOrd="0" destOrd="0" presId="urn:microsoft.com/office/officeart/2005/8/layout/cycle2"/>
    <dgm:cxn modelId="{B0254C4C-3047-49A8-A71E-556AC7278E31}" type="presParOf" srcId="{22572052-392D-4A85-933A-5DD87BF68CD2}" destId="{37DC6B54-F5D8-404F-AB80-D90DD3A1664F}" srcOrd="6" destOrd="0" presId="urn:microsoft.com/office/officeart/2005/8/layout/cycle2"/>
    <dgm:cxn modelId="{95F76F3C-2B68-4B52-A650-49B3C38B6D73}" type="presParOf" srcId="{22572052-392D-4A85-933A-5DD87BF68CD2}" destId="{B168EB9D-73F9-4CB6-A778-1D7F3D644F76}" srcOrd="7" destOrd="0" presId="urn:microsoft.com/office/officeart/2005/8/layout/cycle2"/>
    <dgm:cxn modelId="{F55653CA-9EE9-4589-902E-9CF494B196B2}" type="presParOf" srcId="{B168EB9D-73F9-4CB6-A778-1D7F3D644F76}" destId="{81AC6901-EA96-442D-8FCF-C99CCA1AAA62}" srcOrd="0" destOrd="0" presId="urn:microsoft.com/office/officeart/2005/8/layout/cycle2"/>
    <dgm:cxn modelId="{E905979F-B058-4D10-B945-824E1A965810}" type="presParOf" srcId="{22572052-392D-4A85-933A-5DD87BF68CD2}" destId="{4F4A8C01-CD13-4F4A-A499-E626171B58AE}" srcOrd="8" destOrd="0" presId="urn:microsoft.com/office/officeart/2005/8/layout/cycle2"/>
    <dgm:cxn modelId="{FC3E7145-3118-44FD-8EAF-18AFC33982B5}" type="presParOf" srcId="{22572052-392D-4A85-933A-5DD87BF68CD2}" destId="{26FB5BBE-5A9F-4BE2-9FFA-4E11BE1BF1A3}" srcOrd="9" destOrd="0" presId="urn:microsoft.com/office/officeart/2005/8/layout/cycle2"/>
    <dgm:cxn modelId="{02454C17-5569-4DEC-8A40-69D7AE0E5252}" type="presParOf" srcId="{26FB5BBE-5A9F-4BE2-9FFA-4E11BE1BF1A3}" destId="{2ED39B97-1B71-41F0-B3AB-8E064E51435A}" srcOrd="0" destOrd="0" presId="urn:microsoft.com/office/officeart/2005/8/layout/cycle2"/>
    <dgm:cxn modelId="{BD791EC5-D963-46B6-828E-BD1652C3C096}" type="presParOf" srcId="{22572052-392D-4A85-933A-5DD87BF68CD2}" destId="{4F5BD620-7B28-44DF-B082-ACBF6F1DF528}" srcOrd="10" destOrd="0" presId="urn:microsoft.com/office/officeart/2005/8/layout/cycle2"/>
    <dgm:cxn modelId="{39B0DA0E-EB8D-4FE4-B9CD-83FF3046231E}" type="presParOf" srcId="{22572052-392D-4A85-933A-5DD87BF68CD2}" destId="{F73E9584-9EEA-4D67-AB7E-785573CEFEFD}" srcOrd="11" destOrd="0" presId="urn:microsoft.com/office/officeart/2005/8/layout/cycle2"/>
    <dgm:cxn modelId="{D71038EB-BE41-4741-B617-62A24C03F9E6}" type="presParOf" srcId="{F73E9584-9EEA-4D67-AB7E-785573CEFEFD}" destId="{5A380F3B-71CA-4373-ABAD-E944F6C20BD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9A908-9285-409C-B3DA-F6B9A877BAC1}">
      <dsp:nvSpPr>
        <dsp:cNvPr id="0" name=""/>
        <dsp:cNvSpPr/>
      </dsp:nvSpPr>
      <dsp:spPr>
        <a:xfrm>
          <a:off x="4348385" y="1549"/>
          <a:ext cx="1209228" cy="120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Define Goal</a:t>
          </a:r>
        </a:p>
      </dsp:txBody>
      <dsp:txXfrm>
        <a:off x="4525472" y="178636"/>
        <a:ext cx="855054" cy="855054"/>
      </dsp:txXfrm>
    </dsp:sp>
    <dsp:sp modelId="{66AEC6AB-A6F0-4F08-93D9-C985DB52CEBF}">
      <dsp:nvSpPr>
        <dsp:cNvPr id="0" name=""/>
        <dsp:cNvSpPr/>
      </dsp:nvSpPr>
      <dsp:spPr>
        <a:xfrm rot="1800000">
          <a:off x="5570361" y="851065"/>
          <a:ext cx="320518" cy="40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576802" y="908649"/>
        <a:ext cx="224363" cy="244868"/>
      </dsp:txXfrm>
    </dsp:sp>
    <dsp:sp modelId="{FD6AF502-3AF8-40D9-B6FE-E30A1ABFAC1B}">
      <dsp:nvSpPr>
        <dsp:cNvPr id="0" name=""/>
        <dsp:cNvSpPr/>
      </dsp:nvSpPr>
      <dsp:spPr>
        <a:xfrm>
          <a:off x="5919338" y="908539"/>
          <a:ext cx="1209228" cy="120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Manage Data</a:t>
          </a:r>
        </a:p>
      </dsp:txBody>
      <dsp:txXfrm>
        <a:off x="6096425" y="1085626"/>
        <a:ext cx="855054" cy="855054"/>
      </dsp:txXfrm>
    </dsp:sp>
    <dsp:sp modelId="{AC152B05-BEFF-473C-B569-319C89BFCD61}">
      <dsp:nvSpPr>
        <dsp:cNvPr id="0" name=""/>
        <dsp:cNvSpPr/>
      </dsp:nvSpPr>
      <dsp:spPr>
        <a:xfrm rot="5400000">
          <a:off x="6363693" y="2207014"/>
          <a:ext cx="320518" cy="40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11771" y="2240560"/>
        <a:ext cx="224363" cy="244868"/>
      </dsp:txXfrm>
    </dsp:sp>
    <dsp:sp modelId="{94A65C53-0129-44E0-8027-6460D77189F1}">
      <dsp:nvSpPr>
        <dsp:cNvPr id="0" name=""/>
        <dsp:cNvSpPr/>
      </dsp:nvSpPr>
      <dsp:spPr>
        <a:xfrm>
          <a:off x="5919338" y="2722519"/>
          <a:ext cx="1209228" cy="120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Build Model</a:t>
          </a:r>
        </a:p>
      </dsp:txBody>
      <dsp:txXfrm>
        <a:off x="6096425" y="2899606"/>
        <a:ext cx="855054" cy="855054"/>
      </dsp:txXfrm>
    </dsp:sp>
    <dsp:sp modelId="{4C8478DC-FF2F-402C-9426-161DDF85113A}">
      <dsp:nvSpPr>
        <dsp:cNvPr id="0" name=""/>
        <dsp:cNvSpPr/>
      </dsp:nvSpPr>
      <dsp:spPr>
        <a:xfrm rot="9000000">
          <a:off x="5586073" y="3572035"/>
          <a:ext cx="320518" cy="40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675787" y="3629619"/>
        <a:ext cx="224363" cy="244868"/>
      </dsp:txXfrm>
    </dsp:sp>
    <dsp:sp modelId="{37DC6B54-F5D8-404F-AB80-D90DD3A1664F}">
      <dsp:nvSpPr>
        <dsp:cNvPr id="0" name=""/>
        <dsp:cNvSpPr/>
      </dsp:nvSpPr>
      <dsp:spPr>
        <a:xfrm>
          <a:off x="4348385" y="3629508"/>
          <a:ext cx="1209228" cy="120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Evaluate Model</a:t>
          </a:r>
        </a:p>
      </dsp:txBody>
      <dsp:txXfrm>
        <a:off x="4525472" y="3806595"/>
        <a:ext cx="855054" cy="855054"/>
      </dsp:txXfrm>
    </dsp:sp>
    <dsp:sp modelId="{B168EB9D-73F9-4CB6-A778-1D7F3D644F76}">
      <dsp:nvSpPr>
        <dsp:cNvPr id="0" name=""/>
        <dsp:cNvSpPr/>
      </dsp:nvSpPr>
      <dsp:spPr>
        <a:xfrm rot="12600000">
          <a:off x="4015120" y="3581106"/>
          <a:ext cx="320518" cy="40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4104834" y="3686768"/>
        <a:ext cx="224363" cy="244868"/>
      </dsp:txXfrm>
    </dsp:sp>
    <dsp:sp modelId="{4F4A8C01-CD13-4F4A-A499-E626171B58AE}">
      <dsp:nvSpPr>
        <dsp:cNvPr id="0" name=""/>
        <dsp:cNvSpPr/>
      </dsp:nvSpPr>
      <dsp:spPr>
        <a:xfrm>
          <a:off x="2777433" y="2722519"/>
          <a:ext cx="1209228" cy="120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Results / Feedback</a:t>
          </a:r>
        </a:p>
      </dsp:txBody>
      <dsp:txXfrm>
        <a:off x="2954520" y="2899606"/>
        <a:ext cx="855054" cy="855054"/>
      </dsp:txXfrm>
    </dsp:sp>
    <dsp:sp modelId="{26FB5BBE-5A9F-4BE2-9FFA-4E11BE1BF1A3}">
      <dsp:nvSpPr>
        <dsp:cNvPr id="0" name=""/>
        <dsp:cNvSpPr/>
      </dsp:nvSpPr>
      <dsp:spPr>
        <a:xfrm rot="16200000">
          <a:off x="3221788" y="2225157"/>
          <a:ext cx="320518" cy="40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269866" y="2354858"/>
        <a:ext cx="224363" cy="244868"/>
      </dsp:txXfrm>
    </dsp:sp>
    <dsp:sp modelId="{4F5BD620-7B28-44DF-B082-ACBF6F1DF528}">
      <dsp:nvSpPr>
        <dsp:cNvPr id="0" name=""/>
        <dsp:cNvSpPr/>
      </dsp:nvSpPr>
      <dsp:spPr>
        <a:xfrm>
          <a:off x="2777433" y="908539"/>
          <a:ext cx="1209228" cy="120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Deploy Model</a:t>
          </a:r>
        </a:p>
      </dsp:txBody>
      <dsp:txXfrm>
        <a:off x="2954520" y="1085626"/>
        <a:ext cx="855054" cy="855054"/>
      </dsp:txXfrm>
    </dsp:sp>
    <dsp:sp modelId="{F73E9584-9EEA-4D67-AB7E-785573CEFEFD}">
      <dsp:nvSpPr>
        <dsp:cNvPr id="0" name=""/>
        <dsp:cNvSpPr/>
      </dsp:nvSpPr>
      <dsp:spPr>
        <a:xfrm rot="19800000">
          <a:off x="3999408" y="860137"/>
          <a:ext cx="320518" cy="40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005849" y="965799"/>
        <a:ext cx="224363" cy="24486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912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48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133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3152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605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7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317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348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728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7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950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660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13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93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69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54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471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787550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AD52-6308-479F-99CC-EE4142D0E10F}"/>
              </a:ext>
            </a:extLst>
          </p:cNvPr>
          <p:cNvSpPr>
            <a:spLocks noGrp="1"/>
          </p:cNvSpPr>
          <p:nvPr>
            <p:ph type="ctrTitle"/>
          </p:nvPr>
        </p:nvSpPr>
        <p:spPr>
          <a:xfrm>
            <a:off x="1876424" y="1371749"/>
            <a:ext cx="8791575" cy="2387600"/>
          </a:xfrm>
        </p:spPr>
        <p:txBody>
          <a:bodyPr>
            <a:normAutofit fontScale="90000"/>
          </a:bodyPr>
          <a:lstStyle/>
          <a:p>
            <a:pPr algn="ctr"/>
            <a:r>
              <a:rPr lang="en-US" dirty="0"/>
              <a:t>predictive modeling </a:t>
            </a:r>
            <a:br>
              <a:rPr lang="en-US" dirty="0"/>
            </a:br>
            <a:r>
              <a:rPr lang="en-US" dirty="0"/>
              <a:t>for</a:t>
            </a:r>
            <a:br>
              <a:rPr lang="en-US" dirty="0"/>
            </a:br>
            <a:r>
              <a:rPr lang="en-US" dirty="0"/>
              <a:t>loan customer classification</a:t>
            </a:r>
          </a:p>
        </p:txBody>
      </p:sp>
      <p:sp>
        <p:nvSpPr>
          <p:cNvPr id="3" name="Subtitle 2">
            <a:extLst>
              <a:ext uri="{FF2B5EF4-FFF2-40B4-BE49-F238E27FC236}">
                <a16:creationId xmlns:a16="http://schemas.microsoft.com/office/drawing/2014/main" id="{2652D6DB-7A39-4046-8F80-2FA763FC24C1}"/>
              </a:ext>
            </a:extLst>
          </p:cNvPr>
          <p:cNvSpPr>
            <a:spLocks noGrp="1"/>
          </p:cNvSpPr>
          <p:nvPr>
            <p:ph type="subTitle" idx="1"/>
          </p:nvPr>
        </p:nvSpPr>
        <p:spPr>
          <a:xfrm>
            <a:off x="1876424" y="4627274"/>
            <a:ext cx="8791575" cy="1655762"/>
          </a:xfrm>
        </p:spPr>
        <p:txBody>
          <a:bodyPr/>
          <a:lstStyle/>
          <a:p>
            <a:pPr algn="ctr"/>
            <a:r>
              <a:rPr lang="en-US" dirty="0"/>
              <a:t>Gopi </a:t>
            </a:r>
            <a:r>
              <a:rPr lang="en-US" dirty="0" err="1"/>
              <a:t>krishna</a:t>
            </a:r>
            <a:r>
              <a:rPr lang="en-US" dirty="0"/>
              <a:t> </a:t>
            </a:r>
            <a:r>
              <a:rPr lang="en-US" dirty="0" err="1"/>
              <a:t>chava</a:t>
            </a:r>
            <a:endParaRPr lang="en-US" dirty="0"/>
          </a:p>
          <a:p>
            <a:pPr algn="ctr"/>
            <a:r>
              <a:rPr lang="en-US" dirty="0"/>
              <a:t>Credit one</a:t>
            </a:r>
          </a:p>
          <a:p>
            <a:pPr algn="ctr"/>
            <a:r>
              <a:rPr lang="en-US" dirty="0"/>
              <a:t>April 1, 2019</a:t>
            </a:r>
          </a:p>
        </p:txBody>
      </p:sp>
    </p:spTree>
    <p:extLst>
      <p:ext uri="{BB962C8B-B14F-4D97-AF65-F5344CB8AC3E}">
        <p14:creationId xmlns:p14="http://schemas.microsoft.com/office/powerpoint/2010/main" val="25271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Initial Insights from data</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4840173"/>
          </a:xfrm>
        </p:spPr>
        <p:txBody>
          <a:bodyPr>
            <a:normAutofit/>
          </a:bodyPr>
          <a:lstStyle/>
          <a:p>
            <a:pPr algn="just"/>
            <a:r>
              <a:rPr lang="en-US" dirty="0"/>
              <a:t>Out of 30,000 customer loans, 6636 loans were at default which is 22.12 percent of all the loans. </a:t>
            </a:r>
          </a:p>
          <a:p>
            <a:pPr algn="just"/>
            <a:r>
              <a:rPr lang="en-US" dirty="0"/>
              <a:t>The data shows some negative amounts for bill statement values which need to be corrected during data cleaning stage.</a:t>
            </a:r>
          </a:p>
          <a:p>
            <a:pPr algn="just"/>
            <a:r>
              <a:rPr lang="en-US" dirty="0"/>
              <a:t>Average credit given through the loans is around 160000 (NT dollars), with the range being 10000 – 1000000 (NT dollars).</a:t>
            </a:r>
          </a:p>
          <a:p>
            <a:pPr algn="just"/>
            <a:endParaRPr lang="en-US" dirty="0"/>
          </a:p>
        </p:txBody>
      </p:sp>
    </p:spTree>
    <p:extLst>
      <p:ext uri="{BB962C8B-B14F-4D97-AF65-F5344CB8AC3E}">
        <p14:creationId xmlns:p14="http://schemas.microsoft.com/office/powerpoint/2010/main" val="343515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agenda</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4840173"/>
          </a:xfrm>
        </p:spPr>
        <p:txBody>
          <a:bodyPr>
            <a:normAutofit/>
          </a:bodyPr>
          <a:lstStyle/>
          <a:p>
            <a:r>
              <a:rPr lang="en-US" dirty="0"/>
              <a:t>Project Goal</a:t>
            </a:r>
          </a:p>
          <a:p>
            <a:r>
              <a:rPr lang="en-US" dirty="0"/>
              <a:t>Data Science Process Framework</a:t>
            </a:r>
          </a:p>
          <a:p>
            <a:r>
              <a:rPr lang="en-US" dirty="0"/>
              <a:t>Data Sources – Description and Location</a:t>
            </a:r>
          </a:p>
          <a:p>
            <a:r>
              <a:rPr lang="en-US" dirty="0"/>
              <a:t>Data Management</a:t>
            </a:r>
          </a:p>
          <a:p>
            <a:r>
              <a:rPr lang="en-US" dirty="0"/>
              <a:t>Data Processing</a:t>
            </a:r>
          </a:p>
          <a:p>
            <a:r>
              <a:rPr lang="en-US" dirty="0"/>
              <a:t>Process Visualization</a:t>
            </a:r>
          </a:p>
          <a:p>
            <a:r>
              <a:rPr lang="en-US" dirty="0"/>
              <a:t>Initial Insights from data</a:t>
            </a:r>
          </a:p>
        </p:txBody>
      </p:sp>
    </p:spTree>
    <p:extLst>
      <p:ext uri="{BB962C8B-B14F-4D97-AF65-F5344CB8AC3E}">
        <p14:creationId xmlns:p14="http://schemas.microsoft.com/office/powerpoint/2010/main" val="198190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Project goal</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4840173"/>
          </a:xfrm>
        </p:spPr>
        <p:txBody>
          <a:bodyPr>
            <a:normAutofit lnSpcReduction="10000"/>
          </a:bodyPr>
          <a:lstStyle/>
          <a:p>
            <a:pPr algn="just"/>
            <a:r>
              <a:rPr lang="en-US" b="1" i="1" dirty="0"/>
              <a:t>Background</a:t>
            </a:r>
          </a:p>
          <a:p>
            <a:pPr marL="234950" indent="0" algn="just">
              <a:buNone/>
            </a:pPr>
            <a:r>
              <a:rPr lang="en-US" dirty="0"/>
              <a:t>An increase in the number of defaulted loans from customers of Credit One clients was observed over the past year. This has resulted in loss of revenue for Credit One clients and potential business loss for Credit One. </a:t>
            </a:r>
          </a:p>
          <a:p>
            <a:pPr marL="234950" indent="0" algn="just">
              <a:buNone/>
            </a:pPr>
            <a:endParaRPr lang="en-US" dirty="0"/>
          </a:p>
          <a:p>
            <a:pPr algn="just"/>
            <a:r>
              <a:rPr lang="en-US" b="1" i="1" dirty="0"/>
              <a:t>Project Goal</a:t>
            </a:r>
          </a:p>
          <a:p>
            <a:pPr marL="234950" indent="-234950" algn="just">
              <a:buNone/>
            </a:pPr>
            <a:r>
              <a:rPr lang="en-US" dirty="0"/>
              <a:t>   Identify customer traits that might relate to customer behavior to default loans   and build predictive classification models to reduce the loan default rate by at least 10%.</a:t>
            </a:r>
          </a:p>
          <a:p>
            <a:pPr marL="0" indent="0" algn="just">
              <a:buNone/>
            </a:pPr>
            <a:r>
              <a:rPr lang="en-US" dirty="0"/>
              <a:t>   </a:t>
            </a:r>
          </a:p>
        </p:txBody>
      </p:sp>
    </p:spTree>
    <p:extLst>
      <p:ext uri="{BB962C8B-B14F-4D97-AF65-F5344CB8AC3E}">
        <p14:creationId xmlns:p14="http://schemas.microsoft.com/office/powerpoint/2010/main" val="18182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Data Science Process Framework</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5278583"/>
          </a:xfrm>
        </p:spPr>
        <p:txBody>
          <a:bodyPr>
            <a:normAutofit lnSpcReduction="10000"/>
          </a:bodyPr>
          <a:lstStyle/>
          <a:p>
            <a:pPr marL="0" indent="0" algn="just">
              <a:buNone/>
            </a:pPr>
            <a:r>
              <a:rPr lang="en-US" dirty="0"/>
              <a:t>The following step-wise process framework (</a:t>
            </a:r>
            <a:r>
              <a:rPr lang="en-US" i="1" dirty="0"/>
              <a:t>Zumel and Mount)</a:t>
            </a:r>
            <a:r>
              <a:rPr lang="en-US" dirty="0"/>
              <a:t> is adopted for this data science project.</a:t>
            </a:r>
          </a:p>
          <a:p>
            <a:pPr algn="just"/>
            <a:r>
              <a:rPr lang="en-US" b="1" i="1" dirty="0"/>
              <a:t>Goal Definition - </a:t>
            </a:r>
            <a:r>
              <a:rPr lang="en-US" dirty="0"/>
              <a:t>Identify critical customer traits and build classification models to improve prediction of loan defaults and reduce loan default rate by at least 10%. </a:t>
            </a:r>
          </a:p>
          <a:p>
            <a:pPr algn="just"/>
            <a:r>
              <a:rPr lang="en-US" b="1" i="1" dirty="0"/>
              <a:t>Data Management - </a:t>
            </a:r>
            <a:r>
              <a:rPr lang="en-US" dirty="0"/>
              <a:t>The data required for initial model building is obtained from credit payment data from Taiwan. The data is stored securely on local machines or controlled GitHub repositories. Future operational data can be collected and maintained in larger data storages with enhanced security.</a:t>
            </a:r>
          </a:p>
          <a:p>
            <a:pPr algn="just"/>
            <a:r>
              <a:rPr lang="en-US" b="1" i="1" dirty="0"/>
              <a:t>Model Building - </a:t>
            </a:r>
            <a:r>
              <a:rPr lang="en-US" dirty="0"/>
              <a:t>Classification models are built using various machine learning libraries of   Python in Jupyter Notebook platform.</a:t>
            </a:r>
            <a:endParaRPr lang="en-US" b="1" i="1" dirty="0"/>
          </a:p>
          <a:p>
            <a:pPr algn="just"/>
            <a:endParaRPr lang="en-US" b="1" i="1" dirty="0"/>
          </a:p>
          <a:p>
            <a:pPr marL="0" indent="0" algn="just">
              <a:buNone/>
            </a:pPr>
            <a:endParaRPr lang="en-US" b="1" i="1" dirty="0"/>
          </a:p>
          <a:p>
            <a:pPr algn="just"/>
            <a:endParaRPr lang="en-US" b="1" i="1" dirty="0"/>
          </a:p>
          <a:p>
            <a:pPr algn="just"/>
            <a:endParaRPr lang="en-US" b="1" i="1" dirty="0"/>
          </a:p>
          <a:p>
            <a:pPr lvl="1" algn="just"/>
            <a:endParaRPr lang="en-US" dirty="0"/>
          </a:p>
        </p:txBody>
      </p:sp>
    </p:spTree>
    <p:extLst>
      <p:ext uri="{BB962C8B-B14F-4D97-AF65-F5344CB8AC3E}">
        <p14:creationId xmlns:p14="http://schemas.microsoft.com/office/powerpoint/2010/main" val="26868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Data Science Process Framework</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4840173"/>
          </a:xfrm>
        </p:spPr>
        <p:txBody>
          <a:bodyPr>
            <a:normAutofit/>
          </a:bodyPr>
          <a:lstStyle/>
          <a:p>
            <a:pPr algn="just"/>
            <a:r>
              <a:rPr lang="en-US" b="1" i="1" dirty="0"/>
              <a:t>Model Evaluation - </a:t>
            </a:r>
            <a:r>
              <a:rPr lang="en-US" dirty="0"/>
              <a:t>Evaluation of models (3-4) is performed by comparing performance metrics of each model including optimizing model tuning parameters. </a:t>
            </a:r>
          </a:p>
          <a:p>
            <a:pPr algn="just"/>
            <a:r>
              <a:rPr lang="en-US" b="1" i="1" dirty="0"/>
              <a:t>Results Presentation - </a:t>
            </a:r>
            <a:r>
              <a:rPr lang="en-US" dirty="0"/>
              <a:t>Optimized final predictive model results that achieve project goal are presented in terms of business impact of the model.</a:t>
            </a:r>
            <a:r>
              <a:rPr lang="en-US" b="1" i="1" dirty="0"/>
              <a:t> </a:t>
            </a:r>
          </a:p>
          <a:p>
            <a:pPr algn="just"/>
            <a:r>
              <a:rPr lang="en-US" b="1" i="1" dirty="0"/>
              <a:t>Model Deployment/Maintenance – </a:t>
            </a:r>
            <a:r>
              <a:rPr lang="en-US" dirty="0"/>
              <a:t>Final model is put into deployment with appropriate documentation for loan officers to be able to better predict potential default loans. Any large deviation from expected results require the need to re-assess the models.</a:t>
            </a:r>
            <a:endParaRPr lang="en-US" b="1" i="1" dirty="0"/>
          </a:p>
          <a:p>
            <a:pPr marL="0" indent="0">
              <a:buNone/>
            </a:pPr>
            <a:endParaRPr lang="en-US" dirty="0"/>
          </a:p>
        </p:txBody>
      </p:sp>
    </p:spTree>
    <p:extLst>
      <p:ext uri="{BB962C8B-B14F-4D97-AF65-F5344CB8AC3E}">
        <p14:creationId xmlns:p14="http://schemas.microsoft.com/office/powerpoint/2010/main" val="107404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Data Sources – Description and Location</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5195456"/>
          </a:xfrm>
        </p:spPr>
        <p:txBody>
          <a:bodyPr>
            <a:normAutofit/>
          </a:bodyPr>
          <a:lstStyle/>
          <a:p>
            <a:pPr algn="just"/>
            <a:r>
              <a:rPr lang="en-US" dirty="0"/>
              <a:t>The dataset used for building classification model is based on credit card data from Taiwan stored in excel file format on local computing machine and GitHub repository.</a:t>
            </a:r>
          </a:p>
          <a:p>
            <a:pPr algn="just"/>
            <a:r>
              <a:rPr lang="en-US" dirty="0"/>
              <a:t>The data contains 30,000 customer loan data points, with 23 features along with the dependent variable that indicates if the loan was default or not.</a:t>
            </a:r>
          </a:p>
          <a:p>
            <a:pPr algn="just"/>
            <a:r>
              <a:rPr lang="en-US" dirty="0"/>
              <a:t>The 23 features (X1-X23) in the original data set are below:</a:t>
            </a:r>
          </a:p>
          <a:p>
            <a:pPr lvl="1" algn="just"/>
            <a:r>
              <a:rPr lang="en-US" dirty="0"/>
              <a:t>Credit Amount (X1), Gender (X2), Education (X3), Marital Status (X4) and Age (X5)</a:t>
            </a:r>
          </a:p>
          <a:p>
            <a:pPr lvl="1" algn="just"/>
            <a:r>
              <a:rPr lang="en-US" dirty="0"/>
              <a:t>X6-X11: History of past 6 monthly payments (from September to April 2005)</a:t>
            </a:r>
          </a:p>
          <a:p>
            <a:pPr lvl="1" algn="just"/>
            <a:r>
              <a:rPr lang="en-US" dirty="0"/>
              <a:t>X12-X17: Amount of bill statements (from September to April 2005)</a:t>
            </a:r>
          </a:p>
          <a:p>
            <a:pPr lvl="1" algn="just"/>
            <a:r>
              <a:rPr lang="en-US" dirty="0"/>
              <a:t>X18-X23: Amount of previous payments (from September to April 2005)</a:t>
            </a:r>
          </a:p>
          <a:p>
            <a:pPr lvl="1" algn="just"/>
            <a:r>
              <a:rPr lang="en-US" dirty="0"/>
              <a:t>Y (customer behavior): 0 for no default and 1 for defaulted loan</a:t>
            </a:r>
          </a:p>
          <a:p>
            <a:pPr lvl="1" algn="just"/>
            <a:endParaRPr lang="en-US" dirty="0"/>
          </a:p>
        </p:txBody>
      </p:sp>
    </p:spTree>
    <p:extLst>
      <p:ext uri="{BB962C8B-B14F-4D97-AF65-F5344CB8AC3E}">
        <p14:creationId xmlns:p14="http://schemas.microsoft.com/office/powerpoint/2010/main" val="84041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Data Management</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4840173"/>
          </a:xfrm>
        </p:spPr>
        <p:txBody>
          <a:bodyPr>
            <a:normAutofit/>
          </a:bodyPr>
          <a:lstStyle/>
          <a:p>
            <a:pPr algn="just"/>
            <a:r>
              <a:rPr lang="en-US" dirty="0"/>
              <a:t>Initial data (excel format file) is stored securely on local computing machine and also on secure GitHub repository account for collaboration.</a:t>
            </a:r>
          </a:p>
          <a:p>
            <a:pPr algn="just"/>
            <a:r>
              <a:rPr lang="en-US" dirty="0"/>
              <a:t>Future data sources for production with live customer data can be stored in larger databases hosted in cloud or IoT based servers. These data storage options can be combined with enhanced encryption adhering to appropriate data security standards required by clients.</a:t>
            </a:r>
          </a:p>
        </p:txBody>
      </p:sp>
    </p:spTree>
    <p:extLst>
      <p:ext uri="{BB962C8B-B14F-4D97-AF65-F5344CB8AC3E}">
        <p14:creationId xmlns:p14="http://schemas.microsoft.com/office/powerpoint/2010/main" val="23408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Data Processing</a:t>
            </a:r>
          </a:p>
        </p:txBody>
      </p:sp>
      <p:sp>
        <p:nvSpPr>
          <p:cNvPr id="3" name="Content Placeholder 2">
            <a:extLst>
              <a:ext uri="{FF2B5EF4-FFF2-40B4-BE49-F238E27FC236}">
                <a16:creationId xmlns:a16="http://schemas.microsoft.com/office/drawing/2014/main" id="{5CE3BE1B-D837-40E5-A0BD-7173DBA072FD}"/>
              </a:ext>
            </a:extLst>
          </p:cNvPr>
          <p:cNvSpPr>
            <a:spLocks noGrp="1"/>
          </p:cNvSpPr>
          <p:nvPr>
            <p:ph idx="1"/>
          </p:nvPr>
        </p:nvSpPr>
        <p:spPr>
          <a:xfrm>
            <a:off x="1141412" y="1399308"/>
            <a:ext cx="9905999" cy="4840173"/>
          </a:xfrm>
        </p:spPr>
        <p:txBody>
          <a:bodyPr>
            <a:normAutofit/>
          </a:bodyPr>
          <a:lstStyle/>
          <a:p>
            <a:pPr algn="just"/>
            <a:r>
              <a:rPr lang="en-US" dirty="0"/>
              <a:t>The dataset is subjected to initial exploratory data analysis in Jupyter Python Notebook to identify any missing data, prepare and visualize summary statistics of various features.</a:t>
            </a:r>
          </a:p>
          <a:p>
            <a:pPr algn="just"/>
            <a:r>
              <a:rPr lang="en-US" dirty="0"/>
              <a:t>Using insights from initial data exploration, any further pre-processing needed for feature selection or feature engineering is conducted on the data set to prepare it for model building.</a:t>
            </a:r>
          </a:p>
        </p:txBody>
      </p:sp>
    </p:spTree>
    <p:extLst>
      <p:ext uri="{BB962C8B-B14F-4D97-AF65-F5344CB8AC3E}">
        <p14:creationId xmlns:p14="http://schemas.microsoft.com/office/powerpoint/2010/main" val="131643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B5D-F9EA-4583-A1B4-B7349ED2AC9D}"/>
              </a:ext>
            </a:extLst>
          </p:cNvPr>
          <p:cNvSpPr>
            <a:spLocks noGrp="1"/>
          </p:cNvSpPr>
          <p:nvPr>
            <p:ph type="title"/>
          </p:nvPr>
        </p:nvSpPr>
        <p:spPr>
          <a:xfrm>
            <a:off x="1141413" y="618518"/>
            <a:ext cx="9905998" cy="683809"/>
          </a:xfrm>
        </p:spPr>
        <p:txBody>
          <a:bodyPr/>
          <a:lstStyle/>
          <a:p>
            <a:r>
              <a:rPr lang="en-US" dirty="0"/>
              <a:t>Process framework Visualization</a:t>
            </a:r>
          </a:p>
        </p:txBody>
      </p:sp>
      <p:graphicFrame>
        <p:nvGraphicFramePr>
          <p:cNvPr id="4" name="Content Placeholder 3">
            <a:extLst>
              <a:ext uri="{FF2B5EF4-FFF2-40B4-BE49-F238E27FC236}">
                <a16:creationId xmlns:a16="http://schemas.microsoft.com/office/drawing/2014/main" id="{0CBE64C2-2346-4E35-8D49-B62D0D2C12E7}"/>
              </a:ext>
            </a:extLst>
          </p:cNvPr>
          <p:cNvGraphicFramePr>
            <a:graphicFrameLocks noGrp="1"/>
          </p:cNvGraphicFramePr>
          <p:nvPr>
            <p:ph idx="1"/>
            <p:extLst>
              <p:ext uri="{D42A27DB-BD31-4B8C-83A1-F6EECF244321}">
                <p14:modId xmlns:p14="http://schemas.microsoft.com/office/powerpoint/2010/main" val="1992972269"/>
              </p:ext>
            </p:extLst>
          </p:nvPr>
        </p:nvGraphicFramePr>
        <p:xfrm>
          <a:off x="1141413" y="1398588"/>
          <a:ext cx="9906000" cy="484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92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2273</TotalTime>
  <Words>683</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predictive modeling  for loan customer classification</vt:lpstr>
      <vt:lpstr>agenda</vt:lpstr>
      <vt:lpstr>Project goal</vt:lpstr>
      <vt:lpstr>Data Science Process Framework</vt:lpstr>
      <vt:lpstr>Data Science Process Framework</vt:lpstr>
      <vt:lpstr>Data Sources – Description and Location</vt:lpstr>
      <vt:lpstr>Data Management</vt:lpstr>
      <vt:lpstr>Data Processing</vt:lpstr>
      <vt:lpstr>Process framework Visualization</vt:lpstr>
      <vt:lpstr>Initial Insights from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 KRISHNA CHAVA</dc:creator>
  <cp:lastModifiedBy>GOPI KRISHNA CHAVA</cp:lastModifiedBy>
  <cp:revision>137</cp:revision>
  <dcterms:created xsi:type="dcterms:W3CDTF">2019-01-31T02:43:46Z</dcterms:created>
  <dcterms:modified xsi:type="dcterms:W3CDTF">2019-04-01T22:01:49Z</dcterms:modified>
</cp:coreProperties>
</file>