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F0F83A-5D57-4A4D-A2D1-92647EE8C4A9}" type="datetimeFigureOut">
              <a:rPr lang="en-US" smtClean="0"/>
              <a:t>25-Feb-17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F1CAB-F3E1-4B2C-8E11-4165B86D419C}" type="slidenum">
              <a:rPr lang="en-US" smtClean="0"/>
              <a:t>‹#›</a:t>
            </a:fld>
            <a:endParaRPr lang="en-US"/>
          </a:p>
        </p:txBody>
      </p:sp>
    </p:spTree>
    <p:extLst>
      <p:ext uri="{BB962C8B-B14F-4D97-AF65-F5344CB8AC3E}">
        <p14:creationId xmlns:p14="http://schemas.microsoft.com/office/powerpoint/2010/main" val="158644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0F83A-5D57-4A4D-A2D1-92647EE8C4A9}" type="datetimeFigureOut">
              <a:rPr lang="en-US" smtClean="0"/>
              <a:t>25-Feb-17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F1CAB-F3E1-4B2C-8E11-4165B86D419C}" type="slidenum">
              <a:rPr lang="en-US" smtClean="0"/>
              <a:t>‹#›</a:t>
            </a:fld>
            <a:endParaRPr lang="en-US"/>
          </a:p>
        </p:txBody>
      </p:sp>
    </p:spTree>
    <p:extLst>
      <p:ext uri="{BB962C8B-B14F-4D97-AF65-F5344CB8AC3E}">
        <p14:creationId xmlns:p14="http://schemas.microsoft.com/office/powerpoint/2010/main" val="144477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0F83A-5D57-4A4D-A2D1-92647EE8C4A9}" type="datetimeFigureOut">
              <a:rPr lang="en-US" smtClean="0"/>
              <a:t>25-Feb-17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F1CAB-F3E1-4B2C-8E11-4165B86D419C}" type="slidenum">
              <a:rPr lang="en-US" smtClean="0"/>
              <a:t>‹#›</a:t>
            </a:fld>
            <a:endParaRPr lang="en-US"/>
          </a:p>
        </p:txBody>
      </p:sp>
    </p:spTree>
    <p:extLst>
      <p:ext uri="{BB962C8B-B14F-4D97-AF65-F5344CB8AC3E}">
        <p14:creationId xmlns:p14="http://schemas.microsoft.com/office/powerpoint/2010/main" val="410895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0F83A-5D57-4A4D-A2D1-92647EE8C4A9}" type="datetimeFigureOut">
              <a:rPr lang="en-US" smtClean="0"/>
              <a:t>25-Feb-17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F1CAB-F3E1-4B2C-8E11-4165B86D419C}" type="slidenum">
              <a:rPr lang="en-US" smtClean="0"/>
              <a:t>‹#›</a:t>
            </a:fld>
            <a:endParaRPr lang="en-US"/>
          </a:p>
        </p:txBody>
      </p:sp>
    </p:spTree>
    <p:extLst>
      <p:ext uri="{BB962C8B-B14F-4D97-AF65-F5344CB8AC3E}">
        <p14:creationId xmlns:p14="http://schemas.microsoft.com/office/powerpoint/2010/main" val="75822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0F83A-5D57-4A4D-A2D1-92647EE8C4A9}" type="datetimeFigureOut">
              <a:rPr lang="en-US" smtClean="0"/>
              <a:t>25-Feb-17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F1CAB-F3E1-4B2C-8E11-4165B86D419C}" type="slidenum">
              <a:rPr lang="en-US" smtClean="0"/>
              <a:t>‹#›</a:t>
            </a:fld>
            <a:endParaRPr lang="en-US"/>
          </a:p>
        </p:txBody>
      </p:sp>
    </p:spTree>
    <p:extLst>
      <p:ext uri="{BB962C8B-B14F-4D97-AF65-F5344CB8AC3E}">
        <p14:creationId xmlns:p14="http://schemas.microsoft.com/office/powerpoint/2010/main" val="86726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F0F83A-5D57-4A4D-A2D1-92647EE8C4A9}" type="datetimeFigureOut">
              <a:rPr lang="en-US" smtClean="0"/>
              <a:t>25-Feb-17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F1CAB-F3E1-4B2C-8E11-4165B86D419C}" type="slidenum">
              <a:rPr lang="en-US" smtClean="0"/>
              <a:t>‹#›</a:t>
            </a:fld>
            <a:endParaRPr lang="en-US"/>
          </a:p>
        </p:txBody>
      </p:sp>
    </p:spTree>
    <p:extLst>
      <p:ext uri="{BB962C8B-B14F-4D97-AF65-F5344CB8AC3E}">
        <p14:creationId xmlns:p14="http://schemas.microsoft.com/office/powerpoint/2010/main" val="334176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F0F83A-5D57-4A4D-A2D1-92647EE8C4A9}" type="datetimeFigureOut">
              <a:rPr lang="en-US" smtClean="0"/>
              <a:t>25-Feb-17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CF1CAB-F3E1-4B2C-8E11-4165B86D419C}" type="slidenum">
              <a:rPr lang="en-US" smtClean="0"/>
              <a:t>‹#›</a:t>
            </a:fld>
            <a:endParaRPr lang="en-US"/>
          </a:p>
        </p:txBody>
      </p:sp>
    </p:spTree>
    <p:extLst>
      <p:ext uri="{BB962C8B-B14F-4D97-AF65-F5344CB8AC3E}">
        <p14:creationId xmlns:p14="http://schemas.microsoft.com/office/powerpoint/2010/main" val="222269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F0F83A-5D57-4A4D-A2D1-92647EE8C4A9}" type="datetimeFigureOut">
              <a:rPr lang="en-US" smtClean="0"/>
              <a:t>25-Feb-17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F1CAB-F3E1-4B2C-8E11-4165B86D419C}" type="slidenum">
              <a:rPr lang="en-US" smtClean="0"/>
              <a:t>‹#›</a:t>
            </a:fld>
            <a:endParaRPr lang="en-US"/>
          </a:p>
        </p:txBody>
      </p:sp>
    </p:spTree>
    <p:extLst>
      <p:ext uri="{BB962C8B-B14F-4D97-AF65-F5344CB8AC3E}">
        <p14:creationId xmlns:p14="http://schemas.microsoft.com/office/powerpoint/2010/main" val="237622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0F83A-5D57-4A4D-A2D1-92647EE8C4A9}" type="datetimeFigureOut">
              <a:rPr lang="en-US" smtClean="0"/>
              <a:t>25-Feb-17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CF1CAB-F3E1-4B2C-8E11-4165B86D419C}" type="slidenum">
              <a:rPr lang="en-US" smtClean="0"/>
              <a:t>‹#›</a:t>
            </a:fld>
            <a:endParaRPr lang="en-US"/>
          </a:p>
        </p:txBody>
      </p:sp>
    </p:spTree>
    <p:extLst>
      <p:ext uri="{BB962C8B-B14F-4D97-AF65-F5344CB8AC3E}">
        <p14:creationId xmlns:p14="http://schemas.microsoft.com/office/powerpoint/2010/main" val="148100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0F83A-5D57-4A4D-A2D1-92647EE8C4A9}" type="datetimeFigureOut">
              <a:rPr lang="en-US" smtClean="0"/>
              <a:t>25-Feb-17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F1CAB-F3E1-4B2C-8E11-4165B86D419C}" type="slidenum">
              <a:rPr lang="en-US" smtClean="0"/>
              <a:t>‹#›</a:t>
            </a:fld>
            <a:endParaRPr lang="en-US"/>
          </a:p>
        </p:txBody>
      </p:sp>
    </p:spTree>
    <p:extLst>
      <p:ext uri="{BB962C8B-B14F-4D97-AF65-F5344CB8AC3E}">
        <p14:creationId xmlns:p14="http://schemas.microsoft.com/office/powerpoint/2010/main" val="262804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0F83A-5D57-4A4D-A2D1-92647EE8C4A9}" type="datetimeFigureOut">
              <a:rPr lang="en-US" smtClean="0"/>
              <a:t>25-Feb-17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F1CAB-F3E1-4B2C-8E11-4165B86D419C}" type="slidenum">
              <a:rPr lang="en-US" smtClean="0"/>
              <a:t>‹#›</a:t>
            </a:fld>
            <a:endParaRPr lang="en-US"/>
          </a:p>
        </p:txBody>
      </p:sp>
    </p:spTree>
    <p:extLst>
      <p:ext uri="{BB962C8B-B14F-4D97-AF65-F5344CB8AC3E}">
        <p14:creationId xmlns:p14="http://schemas.microsoft.com/office/powerpoint/2010/main" val="192491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0F83A-5D57-4A4D-A2D1-92647EE8C4A9}" type="datetimeFigureOut">
              <a:rPr lang="en-US" smtClean="0"/>
              <a:t>25-Feb-17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F1CAB-F3E1-4B2C-8E11-4165B86D419C}" type="slidenum">
              <a:rPr lang="en-US" smtClean="0"/>
              <a:t>‹#›</a:t>
            </a:fld>
            <a:endParaRPr lang="en-US"/>
          </a:p>
        </p:txBody>
      </p:sp>
    </p:spTree>
    <p:extLst>
      <p:ext uri="{BB962C8B-B14F-4D97-AF65-F5344CB8AC3E}">
        <p14:creationId xmlns:p14="http://schemas.microsoft.com/office/powerpoint/2010/main" val="2984189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normAutofit/>
          </a:bodyPr>
          <a:lstStyle/>
          <a:p>
            <a:pPr algn="l"/>
            <a:r>
              <a:rPr lang="sr-Latn-RS" b="1" dirty="0" smtClean="0"/>
              <a:t>Recognition and Detection of Letters in Images</a:t>
            </a:r>
            <a:endParaRPr lang="en-US" b="1" dirty="0"/>
          </a:p>
        </p:txBody>
      </p:sp>
      <p:sp>
        <p:nvSpPr>
          <p:cNvPr id="3" name="Subtitle 2"/>
          <p:cNvSpPr>
            <a:spLocks noGrp="1"/>
          </p:cNvSpPr>
          <p:nvPr>
            <p:ph type="subTitle" idx="1"/>
          </p:nvPr>
        </p:nvSpPr>
        <p:spPr>
          <a:xfrm>
            <a:off x="457200" y="1752600"/>
            <a:ext cx="6400800" cy="1219200"/>
          </a:xfrm>
        </p:spPr>
        <p:txBody>
          <a:bodyPr>
            <a:normAutofit/>
          </a:bodyPr>
          <a:lstStyle/>
          <a:p>
            <a:pPr algn="l"/>
            <a:r>
              <a:rPr lang="pt-BR" sz="2000" b="1" dirty="0" smtClean="0"/>
              <a:t>Kristina Pomori</a:t>
            </a:r>
            <a:r>
              <a:rPr lang="sr-Latn-RS" sz="2000" b="1" dirty="0" smtClean="0"/>
              <a:t>šac</a:t>
            </a:r>
          </a:p>
          <a:p>
            <a:pPr algn="l"/>
            <a:r>
              <a:rPr lang="sr-Latn-RS" sz="2000" b="1" dirty="0" smtClean="0"/>
              <a:t>Software engineering and information technology</a:t>
            </a:r>
          </a:p>
          <a:p>
            <a:pPr algn="l"/>
            <a:r>
              <a:rPr lang="pt-BR" sz="2000" b="1" dirty="0" smtClean="0"/>
              <a:t>Faculty of Technical Science</a:t>
            </a:r>
            <a:r>
              <a:rPr lang="sr-Latn-RS" sz="2000" b="1" dirty="0" smtClean="0"/>
              <a:t>, Novi Sad</a:t>
            </a:r>
          </a:p>
          <a:p>
            <a:pPr algn="l"/>
            <a:endParaRPr lang="en-US" dirty="0"/>
          </a:p>
        </p:txBody>
      </p:sp>
    </p:spTree>
    <p:extLst>
      <p:ext uri="{BB962C8B-B14F-4D97-AF65-F5344CB8AC3E}">
        <p14:creationId xmlns:p14="http://schemas.microsoft.com/office/powerpoint/2010/main" val="205346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412124" y="152400"/>
            <a:ext cx="7772400" cy="14700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sr-Latn-RS" b="1" dirty="0" smtClean="0">
                <a:solidFill>
                  <a:schemeClr val="bg1"/>
                </a:solidFill>
              </a:rPr>
              <a:t>Introduction</a:t>
            </a:r>
          </a:p>
        </p:txBody>
      </p:sp>
      <p:sp>
        <p:nvSpPr>
          <p:cNvPr id="7" name="TextBox 6"/>
          <p:cNvSpPr txBox="1"/>
          <p:nvPr/>
        </p:nvSpPr>
        <p:spPr>
          <a:xfrm>
            <a:off x="412124" y="1295400"/>
            <a:ext cx="8198476" cy="2585323"/>
          </a:xfrm>
          <a:prstGeom prst="rect">
            <a:avLst/>
          </a:prstGeom>
          <a:noFill/>
        </p:spPr>
        <p:txBody>
          <a:bodyPr wrap="square" rtlCol="0">
            <a:spAutoFit/>
          </a:bodyPr>
          <a:lstStyle/>
          <a:p>
            <a:r>
              <a:rPr lang="pt-BR" b="1" dirty="0" smtClean="0">
                <a:solidFill>
                  <a:schemeClr val="bg1"/>
                </a:solidFill>
              </a:rPr>
              <a:t>Recognition of letters in images is done by using Optical character recognition also known as OCR. Which is</a:t>
            </a:r>
            <a:r>
              <a:rPr lang="en-US" b="1" dirty="0" smtClean="0">
                <a:solidFill>
                  <a:schemeClr val="bg1"/>
                </a:solidFill>
              </a:rPr>
              <a:t> the mechanical or electronic conversion of images of typed, handwritten or printed text into machine-encoded text, whether from a scanned document, a photo of a document or from subtitle text superimposed on an image. It </a:t>
            </a:r>
            <a:r>
              <a:rPr lang="en-US" b="1" dirty="0">
                <a:solidFill>
                  <a:schemeClr val="bg1"/>
                </a:solidFill>
              </a:rPr>
              <a:t>is widely used as a form of information entry from printed paper data </a:t>
            </a:r>
            <a:r>
              <a:rPr lang="en-US" b="1" dirty="0" smtClean="0">
                <a:solidFill>
                  <a:schemeClr val="bg1"/>
                </a:solidFill>
              </a:rPr>
              <a:t>records. It is a common method of digitalizing printed texts so that they can be electronically edited, searched, stored more compactly, displayed on-line, and used in machine processes such as cognitive computing, machine translation, text-to-speech, key data and text mining.</a:t>
            </a:r>
            <a:endParaRPr lang="en-US" b="1" dirty="0">
              <a:solidFill>
                <a:schemeClr val="bg1"/>
              </a:solidFill>
            </a:endParaRPr>
          </a:p>
        </p:txBody>
      </p:sp>
    </p:spTree>
    <p:extLst>
      <p:ext uri="{BB962C8B-B14F-4D97-AF65-F5344CB8AC3E}">
        <p14:creationId xmlns:p14="http://schemas.microsoft.com/office/powerpoint/2010/main" val="170307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normAutofit/>
          </a:bodyPr>
          <a:lstStyle/>
          <a:p>
            <a:pPr algn="l"/>
            <a:r>
              <a:rPr lang="pt-BR" b="1" dirty="0" smtClean="0"/>
              <a:t>How It </a:t>
            </a:r>
            <a:r>
              <a:rPr lang="pt-BR" b="1" dirty="0"/>
              <a:t>W</a:t>
            </a:r>
            <a:r>
              <a:rPr lang="pt-BR" b="1" dirty="0" smtClean="0"/>
              <a:t>orks</a:t>
            </a:r>
            <a:endParaRPr lang="en-US" b="1" dirty="0"/>
          </a:p>
        </p:txBody>
      </p:sp>
      <p:sp>
        <p:nvSpPr>
          <p:cNvPr id="3" name="Subtitle 2"/>
          <p:cNvSpPr>
            <a:spLocks noGrp="1"/>
          </p:cNvSpPr>
          <p:nvPr>
            <p:ph type="subTitle" idx="1"/>
          </p:nvPr>
        </p:nvSpPr>
        <p:spPr>
          <a:xfrm>
            <a:off x="457200" y="1752600"/>
            <a:ext cx="8458200" cy="609600"/>
          </a:xfrm>
        </p:spPr>
        <p:txBody>
          <a:bodyPr>
            <a:normAutofit/>
          </a:bodyPr>
          <a:lstStyle/>
          <a:p>
            <a:pPr algn="l"/>
            <a:r>
              <a:rPr lang="pt-BR" sz="2400" b="1" dirty="0" smtClean="0"/>
              <a:t>1. </a:t>
            </a:r>
            <a:r>
              <a:rPr lang="en-US" sz="2400" b="1" dirty="0"/>
              <a:t>Image </a:t>
            </a:r>
            <a:r>
              <a:rPr lang="en-US" sz="2400" b="1" dirty="0" smtClean="0"/>
              <a:t>Processing and Object Detection</a:t>
            </a:r>
            <a:endParaRPr lang="en-US" dirty="0"/>
          </a:p>
        </p:txBody>
      </p:sp>
      <p:sp>
        <p:nvSpPr>
          <p:cNvPr id="5" name="TextBox 4"/>
          <p:cNvSpPr txBox="1"/>
          <p:nvPr/>
        </p:nvSpPr>
        <p:spPr>
          <a:xfrm>
            <a:off x="533400" y="2258094"/>
            <a:ext cx="8198476" cy="2585323"/>
          </a:xfrm>
          <a:prstGeom prst="rect">
            <a:avLst/>
          </a:prstGeom>
          <a:noFill/>
        </p:spPr>
        <p:txBody>
          <a:bodyPr wrap="square" rtlCol="0">
            <a:spAutoFit/>
          </a:bodyPr>
          <a:lstStyle/>
          <a:p>
            <a:r>
              <a:rPr lang="en-US" b="1" dirty="0" smtClean="0">
                <a:solidFill>
                  <a:schemeClr val="bg1">
                    <a:lumMod val="50000"/>
                  </a:schemeClr>
                </a:solidFill>
              </a:rPr>
              <a:t>After having loaded the image, it needs to be preprocessed by doing the step below:</a:t>
            </a:r>
          </a:p>
          <a:p>
            <a:endParaRPr lang="en-US" b="1" dirty="0" smtClean="0">
              <a:solidFill>
                <a:schemeClr val="bg1">
                  <a:lumMod val="50000"/>
                </a:schemeClr>
              </a:solidFill>
            </a:endParaRPr>
          </a:p>
          <a:p>
            <a:pPr marL="285750" indent="-285750">
              <a:buFont typeface="Arial" pitchFamily="34" charset="0"/>
              <a:buChar char="•"/>
            </a:pPr>
            <a:r>
              <a:rPr lang="en-US" b="1" u="sng" dirty="0" smtClean="0">
                <a:solidFill>
                  <a:schemeClr val="bg1">
                    <a:lumMod val="50000"/>
                  </a:schemeClr>
                </a:solidFill>
              </a:rPr>
              <a:t>Increasing Contrast</a:t>
            </a:r>
            <a:r>
              <a:rPr lang="en-US" b="1" dirty="0" smtClean="0">
                <a:solidFill>
                  <a:schemeClr val="bg1">
                    <a:lumMod val="50000"/>
                  </a:schemeClr>
                </a:solidFill>
              </a:rPr>
              <a:t>: this is done by maximizing the contrast between two classes of pixels,  separated by the threshold and increasing the </a:t>
            </a:r>
            <a:r>
              <a:rPr lang="en-US" b="1" dirty="0" smtClean="0">
                <a:solidFill>
                  <a:schemeClr val="bg1">
                    <a:lumMod val="50000"/>
                  </a:schemeClr>
                </a:solidFill>
              </a:rPr>
              <a:t>intensity </a:t>
            </a:r>
            <a:r>
              <a:rPr lang="en-US" b="1" dirty="0" smtClean="0">
                <a:solidFill>
                  <a:schemeClr val="bg1">
                    <a:lumMod val="50000"/>
                  </a:schemeClr>
                </a:solidFill>
              </a:rPr>
              <a:t>or </a:t>
            </a:r>
            <a:r>
              <a:rPr lang="en-US" b="1" dirty="0" smtClean="0">
                <a:solidFill>
                  <a:schemeClr val="bg1">
                    <a:lumMod val="50000"/>
                  </a:schemeClr>
                </a:solidFill>
              </a:rPr>
              <a:t>color in the image itself</a:t>
            </a:r>
            <a:r>
              <a:rPr lang="en-US" b="1" dirty="0" smtClean="0">
                <a:solidFill>
                  <a:schemeClr val="bg1">
                    <a:lumMod val="50000"/>
                  </a:schemeClr>
                </a:solidFill>
              </a:rPr>
              <a:t>. </a:t>
            </a:r>
          </a:p>
          <a:p>
            <a:pPr marL="285750" indent="-285750">
              <a:buFont typeface="Arial" pitchFamily="34" charset="0"/>
              <a:buChar char="•"/>
            </a:pPr>
            <a:endParaRPr lang="en-US" b="1" dirty="0" smtClean="0">
              <a:solidFill>
                <a:schemeClr val="bg1">
                  <a:lumMod val="50000"/>
                </a:schemeClr>
              </a:solidFill>
            </a:endParaRPr>
          </a:p>
          <a:p>
            <a:r>
              <a:rPr lang="en-US" b="1" dirty="0" smtClean="0">
                <a:solidFill>
                  <a:schemeClr val="bg1">
                    <a:lumMod val="50000"/>
                  </a:schemeClr>
                </a:solidFill>
              </a:rPr>
              <a:t>After image cleaning, object detection is performed. Contours are identified and a rectangle is drawn around objects candidates. The result of this process is the following figure.</a:t>
            </a:r>
            <a:endParaRPr lang="en-US" b="1" dirty="0">
              <a:solidFill>
                <a:schemeClr val="bg1">
                  <a:lumMod val="50000"/>
                </a:schemeClr>
              </a:solidFill>
            </a:endParaRPr>
          </a:p>
        </p:txBody>
      </p:sp>
    </p:spTree>
    <p:extLst>
      <p:ext uri="{BB962C8B-B14F-4D97-AF65-F5344CB8AC3E}">
        <p14:creationId xmlns:p14="http://schemas.microsoft.com/office/powerpoint/2010/main" val="157523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4421"/>
            <a:ext cx="509587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68478" y="528221"/>
            <a:ext cx="3623122" cy="5262979"/>
          </a:xfrm>
          <a:prstGeom prst="rect">
            <a:avLst/>
          </a:prstGeom>
          <a:noFill/>
        </p:spPr>
        <p:txBody>
          <a:bodyPr wrap="square" rtlCol="0">
            <a:spAutoFit/>
          </a:bodyPr>
          <a:lstStyle/>
          <a:p>
            <a:r>
              <a:rPr lang="en-US" sz="2100" b="1" dirty="0" smtClean="0">
                <a:solidFill>
                  <a:schemeClr val="bg1"/>
                </a:solidFill>
              </a:rPr>
              <a:t>As you can see a lot of rectangles have been identified. Not all of them contain text.</a:t>
            </a:r>
          </a:p>
          <a:p>
            <a:endParaRPr lang="en-US" sz="2100" b="1" dirty="0">
              <a:solidFill>
                <a:schemeClr val="bg1"/>
              </a:solidFill>
            </a:endParaRPr>
          </a:p>
          <a:p>
            <a:r>
              <a:rPr lang="en-US" sz="2100" b="1" dirty="0" smtClean="0">
                <a:solidFill>
                  <a:schemeClr val="bg1"/>
                </a:solidFill>
              </a:rPr>
              <a:t>After this the objects are converted to grayscale, resized to 20 X 20 pixels and then stacked into a threshold (numpy</a:t>
            </a:r>
            <a:r>
              <a:rPr lang="en-US" sz="2100" b="1" dirty="0">
                <a:solidFill>
                  <a:schemeClr val="bg1"/>
                </a:solidFill>
              </a:rPr>
              <a:t> </a:t>
            </a:r>
            <a:r>
              <a:rPr lang="en-US" sz="2100" b="1" dirty="0" smtClean="0">
                <a:solidFill>
                  <a:schemeClr val="bg1"/>
                </a:solidFill>
              </a:rPr>
              <a:t>array). </a:t>
            </a:r>
            <a:br>
              <a:rPr lang="en-US" sz="2100" b="1" dirty="0" smtClean="0">
                <a:solidFill>
                  <a:schemeClr val="bg1"/>
                </a:solidFill>
              </a:rPr>
            </a:br>
            <a:endParaRPr lang="en-US" sz="2100" b="1" dirty="0" smtClean="0">
              <a:solidFill>
                <a:schemeClr val="bg1"/>
              </a:solidFill>
            </a:endParaRPr>
          </a:p>
          <a:p>
            <a:r>
              <a:rPr lang="en-US" sz="2100" b="1" dirty="0" smtClean="0">
                <a:solidFill>
                  <a:schemeClr val="bg1"/>
                </a:solidFill>
              </a:rPr>
              <a:t>The coordinates of each rectangle are also saved in order to be able to reconstruct the image afterwards.</a:t>
            </a:r>
          </a:p>
          <a:p>
            <a:r>
              <a:rPr lang="pt-BR" sz="2100" b="1" dirty="0" smtClean="0">
                <a:solidFill>
                  <a:schemeClr val="bg1"/>
                </a:solidFill>
              </a:rPr>
              <a:t>As shown in the image bellow:</a:t>
            </a:r>
          </a:p>
        </p:txBody>
      </p:sp>
    </p:spTree>
    <p:extLst>
      <p:ext uri="{BB962C8B-B14F-4D97-AF65-F5344CB8AC3E}">
        <p14:creationId xmlns:p14="http://schemas.microsoft.com/office/powerpoint/2010/main" val="29322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228600"/>
            <a:ext cx="89058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8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304800" y="284519"/>
            <a:ext cx="84582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2400" b="1" dirty="0" smtClean="0">
                <a:solidFill>
                  <a:schemeClr val="bg1">
                    <a:lumMod val="50000"/>
                  </a:schemeClr>
                </a:solidFill>
              </a:rPr>
              <a:t>2. </a:t>
            </a:r>
            <a:r>
              <a:rPr lang="en-US" sz="2400" b="1" dirty="0" smtClean="0">
                <a:solidFill>
                  <a:schemeClr val="bg1">
                    <a:lumMod val="50000"/>
                  </a:schemeClr>
                </a:solidFill>
              </a:rPr>
              <a:t>Letter Detection and Classification</a:t>
            </a:r>
            <a:endParaRPr lang="en-US" dirty="0">
              <a:solidFill>
                <a:schemeClr val="bg1">
                  <a:lumMod val="50000"/>
                </a:schemeClr>
              </a:solidFill>
            </a:endParaRPr>
          </a:p>
        </p:txBody>
      </p:sp>
      <p:sp>
        <p:nvSpPr>
          <p:cNvPr id="5" name="TextBox 4"/>
          <p:cNvSpPr txBox="1"/>
          <p:nvPr/>
        </p:nvSpPr>
        <p:spPr>
          <a:xfrm>
            <a:off x="304800" y="894119"/>
            <a:ext cx="8198476" cy="3693319"/>
          </a:xfrm>
          <a:prstGeom prst="rect">
            <a:avLst/>
          </a:prstGeom>
          <a:noFill/>
        </p:spPr>
        <p:txBody>
          <a:bodyPr wrap="square" rtlCol="0">
            <a:spAutoFit/>
          </a:bodyPr>
          <a:lstStyle/>
          <a:p>
            <a:r>
              <a:rPr lang="en-US" b="1" dirty="0" smtClean="0">
                <a:solidFill>
                  <a:schemeClr val="bg1">
                    <a:lumMod val="50000"/>
                  </a:schemeClr>
                </a:solidFill>
              </a:rPr>
              <a:t>Here we  identify objects contain text in order to be able to classify it. We train a model that uses a proper dataset, consisting ideally of half images containing text and half not containing it.</a:t>
            </a:r>
            <a:endParaRPr lang="pt-BR" b="1" dirty="0" smtClean="0">
              <a:solidFill>
                <a:schemeClr val="bg1">
                  <a:lumMod val="50000"/>
                </a:schemeClr>
              </a:solidFill>
            </a:endParaRPr>
          </a:p>
          <a:p>
            <a:endParaRPr lang="pt-BR" b="1" dirty="0">
              <a:solidFill>
                <a:schemeClr val="bg1">
                  <a:lumMod val="50000"/>
                </a:schemeClr>
              </a:solidFill>
            </a:endParaRPr>
          </a:p>
          <a:p>
            <a:r>
              <a:rPr lang="en-US" b="1" dirty="0" smtClean="0">
                <a:solidFill>
                  <a:schemeClr val="bg1">
                    <a:lumMod val="50000"/>
                  </a:schemeClr>
                </a:solidFill>
              </a:rPr>
              <a:t>The complete dataset was then composed of 100k images, properly labeled and randomly shuffled. This is done by using 2 steps:</a:t>
            </a:r>
          </a:p>
          <a:p>
            <a:endParaRPr lang="en-US" b="1" dirty="0" smtClean="0">
              <a:solidFill>
                <a:schemeClr val="bg1">
                  <a:lumMod val="50000"/>
                </a:schemeClr>
              </a:solidFill>
            </a:endParaRPr>
          </a:p>
          <a:p>
            <a:pPr marL="285750" indent="-285750">
              <a:buFont typeface="Arial" pitchFamily="34" charset="0"/>
              <a:buChar char="•"/>
            </a:pPr>
            <a:r>
              <a:rPr lang="en-US" b="1" dirty="0" smtClean="0">
                <a:solidFill>
                  <a:schemeClr val="bg1">
                    <a:lumMod val="50000"/>
                  </a:schemeClr>
                </a:solidFill>
              </a:rPr>
              <a:t>Histogram Of Gradient (HOG): used to recognize shapes of objects using the difference between pixels ands colors;</a:t>
            </a:r>
          </a:p>
          <a:p>
            <a:pPr marL="285750" indent="-285750">
              <a:buFont typeface="Arial" pitchFamily="34" charset="0"/>
              <a:buChar char="•"/>
            </a:pPr>
            <a:endParaRPr lang="pt-BR" b="1" dirty="0">
              <a:solidFill>
                <a:schemeClr val="bg1">
                  <a:lumMod val="50000"/>
                </a:schemeClr>
              </a:solidFill>
            </a:endParaRPr>
          </a:p>
          <a:p>
            <a:pPr marL="285750" indent="-285750">
              <a:buFont typeface="Arial" pitchFamily="34" charset="0"/>
              <a:buChar char="•"/>
            </a:pPr>
            <a:r>
              <a:rPr lang="pt-BR" b="1" dirty="0" smtClean="0">
                <a:solidFill>
                  <a:schemeClr val="bg1">
                    <a:lumMod val="50000"/>
                  </a:schemeClr>
                </a:solidFill>
              </a:rPr>
              <a:t>LinearSVC: used to classify the letters;</a:t>
            </a:r>
          </a:p>
          <a:p>
            <a:pPr marL="285750" indent="-285750">
              <a:buFont typeface="Arial" pitchFamily="34" charset="0"/>
              <a:buChar char="•"/>
            </a:pPr>
            <a:endParaRPr lang="pt-BR" b="1" dirty="0">
              <a:solidFill>
                <a:schemeClr val="bg1">
                  <a:lumMod val="50000"/>
                </a:schemeClr>
              </a:solidFill>
            </a:endParaRPr>
          </a:p>
          <a:p>
            <a:r>
              <a:rPr lang="pt-BR" b="1" dirty="0" smtClean="0">
                <a:solidFill>
                  <a:schemeClr val="bg1">
                    <a:lumMod val="50000"/>
                  </a:schemeClr>
                </a:solidFill>
              </a:rPr>
              <a:t>Which gives us the following result:</a:t>
            </a:r>
            <a:endParaRPr lang="en-US" b="1" dirty="0" smtClean="0">
              <a:solidFill>
                <a:schemeClr val="bg1">
                  <a:lumMod val="50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56" y="4724400"/>
            <a:ext cx="87725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37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304800" y="284519"/>
            <a:ext cx="84582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2400" b="1" dirty="0">
                <a:solidFill>
                  <a:schemeClr val="bg1"/>
                </a:solidFill>
              </a:rPr>
              <a:t>3</a:t>
            </a:r>
            <a:r>
              <a:rPr lang="pt-BR" sz="2400" b="1" dirty="0" smtClean="0">
                <a:solidFill>
                  <a:schemeClr val="bg1"/>
                </a:solidFill>
              </a:rPr>
              <a:t>. </a:t>
            </a:r>
            <a:r>
              <a:rPr lang="en-US" sz="2400" b="1" dirty="0" smtClean="0">
                <a:solidFill>
                  <a:schemeClr val="bg1"/>
                </a:solidFill>
              </a:rPr>
              <a:t>Text Reconstruction</a:t>
            </a:r>
            <a:endParaRPr lang="en-US" dirty="0">
              <a:solidFill>
                <a:schemeClr val="bg1"/>
              </a:solidFill>
            </a:endParaRPr>
          </a:p>
        </p:txBody>
      </p:sp>
      <p:sp>
        <p:nvSpPr>
          <p:cNvPr id="5" name="TextBox 4"/>
          <p:cNvSpPr txBox="1"/>
          <p:nvPr/>
        </p:nvSpPr>
        <p:spPr>
          <a:xfrm>
            <a:off x="304800" y="894119"/>
            <a:ext cx="2514600" cy="4154984"/>
          </a:xfrm>
          <a:prstGeom prst="rect">
            <a:avLst/>
          </a:prstGeom>
          <a:noFill/>
        </p:spPr>
        <p:txBody>
          <a:bodyPr wrap="square" rtlCol="0">
            <a:spAutoFit/>
          </a:bodyPr>
          <a:lstStyle/>
          <a:p>
            <a:r>
              <a:rPr lang="pt-BR" sz="2400" b="1" dirty="0" smtClean="0">
                <a:solidFill>
                  <a:schemeClr val="bg1"/>
                </a:solidFill>
              </a:rPr>
              <a:t>Here we put together all the Objects with letters detected in it.</a:t>
            </a:r>
          </a:p>
          <a:p>
            <a:endParaRPr lang="pt-BR" sz="2400" b="1" dirty="0">
              <a:solidFill>
                <a:schemeClr val="bg1"/>
              </a:solidFill>
            </a:endParaRPr>
          </a:p>
          <a:p>
            <a:r>
              <a:rPr lang="pt-BR" sz="2400" b="1" dirty="0" smtClean="0">
                <a:solidFill>
                  <a:schemeClr val="bg1"/>
                </a:solidFill>
              </a:rPr>
              <a:t>By placing them in the position they would originally be in the uploaded image.</a:t>
            </a:r>
            <a:endParaRPr lang="en-US" sz="2400" b="1" dirty="0" smtClean="0">
              <a:solidFill>
                <a:schemeClr val="bg1"/>
              </a:solidFill>
            </a:endParaRPr>
          </a:p>
        </p:txBody>
      </p:sp>
      <p:pic>
        <p:nvPicPr>
          <p:cNvPr id="410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255" y="990600"/>
            <a:ext cx="5774966" cy="4159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44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normAutofit/>
          </a:bodyPr>
          <a:lstStyle/>
          <a:p>
            <a:pPr algn="l"/>
            <a:r>
              <a:rPr lang="pt-BR" b="1" dirty="0" smtClean="0"/>
              <a:t>Conclusion</a:t>
            </a:r>
            <a:endParaRPr lang="en-US" b="1" dirty="0"/>
          </a:p>
        </p:txBody>
      </p:sp>
      <p:sp>
        <p:nvSpPr>
          <p:cNvPr id="5" name="TextBox 4"/>
          <p:cNvSpPr txBox="1"/>
          <p:nvPr/>
        </p:nvSpPr>
        <p:spPr>
          <a:xfrm>
            <a:off x="457200" y="1600200"/>
            <a:ext cx="8198476" cy="2308324"/>
          </a:xfrm>
          <a:prstGeom prst="rect">
            <a:avLst/>
          </a:prstGeom>
          <a:noFill/>
        </p:spPr>
        <p:txBody>
          <a:bodyPr wrap="square" rtlCol="0">
            <a:spAutoFit/>
          </a:bodyPr>
          <a:lstStyle/>
          <a:p>
            <a:r>
              <a:rPr lang="en-US" b="1" dirty="0" smtClean="0">
                <a:solidFill>
                  <a:schemeClr val="bg1">
                    <a:lumMod val="50000"/>
                  </a:schemeClr>
                </a:solidFill>
              </a:rPr>
              <a:t>Noticeably the program is not running perfectly. Sometimes it does not recognize objects that contain letters due to bad contour recognition when the objects are too close to each other or have contrast issues with the background, by having too similar colors making it difficult to separate the pixels. Also, different Font types make it more difficult to distinguish and detect letters.</a:t>
            </a:r>
          </a:p>
          <a:p>
            <a:endParaRPr lang="pt-BR" b="1" dirty="0">
              <a:solidFill>
                <a:schemeClr val="bg1">
                  <a:lumMod val="50000"/>
                </a:schemeClr>
              </a:solidFill>
            </a:endParaRPr>
          </a:p>
          <a:p>
            <a:r>
              <a:rPr lang="pt-BR" b="1" dirty="0" smtClean="0">
                <a:solidFill>
                  <a:schemeClr val="bg1">
                    <a:lumMod val="50000"/>
                  </a:schemeClr>
                </a:solidFill>
              </a:rPr>
              <a:t>Nevertheless, the program works in the right path to achieve it’s final result: to detect and recognize the letters within given pictures or images.</a:t>
            </a:r>
            <a:endParaRPr lang="en-US" b="1" dirty="0">
              <a:solidFill>
                <a:schemeClr val="bg1">
                  <a:lumMod val="50000"/>
                </a:schemeClr>
              </a:solidFill>
            </a:endParaRPr>
          </a:p>
        </p:txBody>
      </p:sp>
    </p:spTree>
    <p:extLst>
      <p:ext uri="{BB962C8B-B14F-4D97-AF65-F5344CB8AC3E}">
        <p14:creationId xmlns:p14="http://schemas.microsoft.com/office/powerpoint/2010/main" val="3789252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506</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Recognition and Detection of Letters in Images</vt:lpstr>
      <vt:lpstr>PowerPoint Presentation</vt:lpstr>
      <vt:lpstr>How It Works</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Prepoznavanje slova na slici</dc:title>
  <dc:creator>kristina pomorisac</dc:creator>
  <cp:lastModifiedBy>kristina pomorisac</cp:lastModifiedBy>
  <cp:revision>10</cp:revision>
  <dcterms:created xsi:type="dcterms:W3CDTF">2017-02-25T16:40:23Z</dcterms:created>
  <dcterms:modified xsi:type="dcterms:W3CDTF">2017-02-25T18:12:06Z</dcterms:modified>
</cp:coreProperties>
</file>