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72" r:id="rId3"/>
    <p:sldId id="271" r:id="rId4"/>
    <p:sldId id="263" r:id="rId5"/>
    <p:sldId id="274" r:id="rId6"/>
    <p:sldId id="276" r:id="rId7"/>
    <p:sldId id="275" r:id="rId8"/>
    <p:sldId id="261" r:id="rId9"/>
    <p:sldId id="264" r:id="rId10"/>
    <p:sldId id="268" r:id="rId11"/>
    <p:sldId id="265" r:id="rId12"/>
    <p:sldId id="266" r:id="rId13"/>
    <p:sldId id="267" r:id="rId14"/>
    <p:sldId id="277" r:id="rId15"/>
    <p:sldId id="279" r:id="rId16"/>
    <p:sldId id="27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7FA"/>
    <a:srgbClr val="CDD0DA"/>
    <a:srgbClr val="A9B2BD"/>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80337" autoAdjust="0"/>
  </p:normalViewPr>
  <p:slideViewPr>
    <p:cSldViewPr>
      <p:cViewPr varScale="1">
        <p:scale>
          <a:sx n="131" d="100"/>
          <a:sy n="131" d="100"/>
        </p:scale>
        <p:origin x="816"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3/7/20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3/7/20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12</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13</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KNN model predicts the outcome with an accuracy of 83% which is pretty good.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Optimized K value to 3 based upon 100 iterative run.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14</a:t>
            </a:fld>
            <a:endParaRPr lang="en-US"/>
          </a:p>
        </p:txBody>
      </p:sp>
    </p:spTree>
    <p:extLst>
      <p:ext uri="{BB962C8B-B14F-4D97-AF65-F5344CB8AC3E}">
        <p14:creationId xmlns:p14="http://schemas.microsoft.com/office/powerpoint/2010/main" val="1099524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bubble chart showing which states tend to prefer larger bottles of beer with higher ABV for marketing purposes.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information is useful in that it can be used to target the beer consumers based on their consumption habits ( ABV  and Size of the beer) and location.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By visualizing the Ounces of beer bottles and cross referencing this data with ABV we are able to see a pattern (we can clearly see that most of the 12 and 16 ounces).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pattern can then be </a:t>
            </a:r>
            <a:r>
              <a:rPr lang="en-US" dirty="0" err="1"/>
              <a:t>layed</a:t>
            </a:r>
            <a:r>
              <a:rPr lang="en-US" dirty="0"/>
              <a:t> over states to show which states may act as the largest consumers of beer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Lighter blue circles that sit higher on the graph show high alcohol content consumption.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the trend that most consumed beer is 12 and 16 ounces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15</a:t>
            </a:fld>
            <a:endParaRPr lang="en-US"/>
          </a:p>
        </p:txBody>
      </p:sp>
    </p:spTree>
    <p:extLst>
      <p:ext uri="{BB962C8B-B14F-4D97-AF65-F5344CB8AC3E}">
        <p14:creationId xmlns:p14="http://schemas.microsoft.com/office/powerpoint/2010/main" val="2726611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a:t>
            </a:r>
            <a:r>
              <a:rPr lang="en-US"/>
              <a:t>: Rajesh </a:t>
            </a:r>
            <a:endParaRPr lang="en-US" dirty="0"/>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endParaRPr lang="en-US" dirty="0"/>
          </a:p>
          <a:p>
            <a:r>
              <a:rPr lang="en-US" sz="1200" dirty="0">
                <a:solidFill>
                  <a:schemeClr val="tx1">
                    <a:lumMod val="50000"/>
                  </a:schemeClr>
                </a:solidFill>
              </a:rPr>
              <a:t>Within Colorado most of the breweries seems to cluster around two major cites Denver and </a:t>
            </a:r>
          </a:p>
          <a:p>
            <a:r>
              <a:rPr lang="en-US" sz="1200" dirty="0">
                <a:solidFill>
                  <a:schemeClr val="tx1">
                    <a:lumMod val="50000"/>
                  </a:schemeClr>
                </a:solidFill>
              </a:rPr>
              <a:t># Boulder. Within Boulder a breweries company call Avery Brewing alone holds </a:t>
            </a:r>
          </a:p>
          <a:p>
            <a:r>
              <a:rPr lang="en-US" sz="1200" dirty="0">
                <a:solidFill>
                  <a:schemeClr val="tx1">
                    <a:lumMod val="50000"/>
                  </a:schemeClr>
                </a:solidFill>
              </a:rPr>
              <a:t># nearly three times the average number of  Colorado breweries</a:t>
            </a:r>
          </a:p>
          <a:p>
            <a:r>
              <a:rPr lang="en-US" sz="1200" dirty="0">
                <a:solidFill>
                  <a:schemeClr val="tx1">
                    <a:lumMod val="50000"/>
                  </a:schemeClr>
                </a:solidFill>
              </a:rPr>
              <a:t># Many of these breweries offers free samples just for stepping inside.</a:t>
            </a:r>
          </a:p>
          <a:p>
            <a:r>
              <a:rPr lang="en-US" sz="1200" dirty="0">
                <a:solidFill>
                  <a:schemeClr val="tx1">
                    <a:lumMod val="50000"/>
                  </a:schemeClr>
                </a:solidFill>
              </a:rPr>
              <a:t># And this is what I found most interesting about why CO has the largest number of </a:t>
            </a:r>
          </a:p>
          <a:p>
            <a:r>
              <a:rPr lang="en-US" sz="1200" dirty="0">
                <a:solidFill>
                  <a:schemeClr val="tx1">
                    <a:lumMod val="50000"/>
                  </a:schemeClr>
                </a:solidFill>
              </a:rPr>
              <a:t># breweries.</a:t>
            </a:r>
          </a:p>
          <a:p>
            <a:r>
              <a:rPr lang="en-US" sz="1200" dirty="0">
                <a:solidFill>
                  <a:schemeClr val="tx1">
                    <a:lumMod val="50000"/>
                  </a:schemeClr>
                </a:solidFill>
              </a:rPr>
              <a:t>#It is because Colorado’s water is extremely well suited for brewing great tasting beer,</a:t>
            </a:r>
          </a:p>
          <a:p>
            <a:r>
              <a:rPr lang="en-US" sz="1200" dirty="0">
                <a:solidFill>
                  <a:schemeClr val="tx1">
                    <a:lumMod val="50000"/>
                  </a:schemeClr>
                </a:solidFill>
              </a:rPr>
              <a:t># just the slight mineral adjustment and simple filtrations with very minimal treatment produces</a:t>
            </a:r>
          </a:p>
          <a:p>
            <a:r>
              <a:rPr lang="en-US" sz="1200" dirty="0">
                <a:solidFill>
                  <a:schemeClr val="tx1">
                    <a:lumMod val="50000"/>
                  </a:schemeClr>
                </a:solidFill>
              </a:rPr>
              <a:t># the best beer in the whole country. Which mean with just very little investment, you can produce </a:t>
            </a:r>
          </a:p>
          <a:p>
            <a:r>
              <a:rPr lang="en-US" sz="1200" dirty="0">
                <a:solidFill>
                  <a:schemeClr val="tx1">
                    <a:lumMod val="50000"/>
                  </a:schemeClr>
                </a:solidFill>
              </a:rPr>
              <a:t># best-in class beers with wide variety. </a:t>
            </a:r>
          </a:p>
          <a:p>
            <a:r>
              <a:rPr lang="en-US" sz="1200" dirty="0">
                <a:solidFill>
                  <a:schemeClr val="tx1">
                    <a:lumMod val="50000"/>
                  </a:schemeClr>
                </a:solidFill>
              </a:rPr>
              <a:t># Just the regular water along has 80-90% of water chemistry required to make Beer which is very fascinating.</a:t>
            </a:r>
          </a:p>
          <a:p>
            <a:r>
              <a:rPr lang="en-US" sz="1200" dirty="0">
                <a:solidFill>
                  <a:schemeClr val="tx1">
                    <a:lumMod val="50000"/>
                  </a:schemeClr>
                </a:solidFill>
              </a:rPr>
              <a:t># So what is there in CO water that makes it the best for brewing ? </a:t>
            </a:r>
          </a:p>
          <a:p>
            <a:r>
              <a:rPr lang="en-US" sz="1200" dirty="0">
                <a:solidFill>
                  <a:schemeClr val="tx1">
                    <a:lumMod val="50000"/>
                  </a:schemeClr>
                </a:solidFill>
              </a:rPr>
              <a:t># Co water has the perfect mix of magnesium, sodium, sulfates, bicarbonates and calcium which</a:t>
            </a:r>
          </a:p>
          <a:p>
            <a:r>
              <a:rPr lang="en-US" sz="1200" dirty="0">
                <a:solidFill>
                  <a:schemeClr val="tx1">
                    <a:lumMod val="50000"/>
                  </a:schemeClr>
                </a:solidFill>
              </a:rPr>
              <a:t># determines the water's hardness and ultimately its suitability for brewing and great test.</a:t>
            </a:r>
          </a:p>
          <a:p>
            <a:r>
              <a:rPr lang="en-US" sz="1200" dirty="0">
                <a:solidFill>
                  <a:schemeClr val="tx1">
                    <a:lumMod val="50000"/>
                  </a:schemeClr>
                </a:solidFill>
              </a:rPr>
              <a:t># Hence water chemistry is a major reason why Colorado has so many breweries excelling in different styles of beer from around the world</a:t>
            </a:r>
          </a:p>
          <a:p>
            <a:r>
              <a:rPr lang="en-US" sz="1200" dirty="0">
                <a:solidFill>
                  <a:schemeClr val="tx1">
                    <a:lumMod val="50000"/>
                  </a:schemeClr>
                </a:solidFill>
              </a:rPr>
              <a:t># Lone Tree won a gold medal at the 2017 Great American Beer Festival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pPr marL="285750" indent="-285750">
              <a:buFont typeface="+mj-lt"/>
              <a:buAutoNum type="arabicPeriod"/>
            </a:pPr>
            <a:r>
              <a:rPr lang="en-US" sz="1200" dirty="0"/>
              <a:t>South and North Dakota had the lowest # of breweries, but the 3</a:t>
            </a:r>
            <a:r>
              <a:rPr lang="en-US" sz="1200" baseline="30000" dirty="0"/>
              <a:t>rd</a:t>
            </a:r>
            <a:r>
              <a:rPr lang="en-US" sz="1200" dirty="0"/>
              <a:t> &amp; 4</a:t>
            </a:r>
            <a:r>
              <a:rPr lang="en-US" sz="1200" baseline="30000" dirty="0"/>
              <a:t>th</a:t>
            </a:r>
            <a:r>
              <a:rPr lang="en-US" sz="1200" dirty="0"/>
              <a:t> highest beer consumption per capita. </a:t>
            </a:r>
          </a:p>
          <a:p>
            <a:pPr marL="285750" indent="-285750">
              <a:buFont typeface="+mj-lt"/>
              <a:buAutoNum type="arabicPeriod"/>
            </a:pPr>
            <a:r>
              <a:rPr lang="en-US" sz="1200" dirty="0"/>
              <a:t>New Hampshire has the highest consumption, but only 3 breweries. NH has no sales tax on beer, hence the people from other states such as Vermont, Massachusetts, and Maine also come to NH for beer. There NH has has the bigger market opportunity for beer. </a:t>
            </a:r>
          </a:p>
          <a:p>
            <a:pPr marL="285750" indent="-285750">
              <a:buFont typeface="+mj-lt"/>
              <a:buAutoNum type="arabicPeriod"/>
            </a:pPr>
            <a:r>
              <a:rPr lang="en-US" sz="1200" dirty="0"/>
              <a:t>Utah has 4 breweries, but the lowest beer consumption could be because it’s a Mormon state. The biggest city in Utah, Salt Lak City, only allows &lt; 4.0% ABV</a:t>
            </a:r>
          </a:p>
          <a:p>
            <a:pPr marL="285750" indent="-285750">
              <a:buFont typeface="+mj-lt"/>
              <a:buAutoNum type="arabicPeriod"/>
            </a:pPr>
            <a:r>
              <a:rPr lang="en-US" sz="1200" dirty="0"/>
              <a:t>With the popularity of craft beers and breweries. The pacific northwest is gaining on CA and CO for # of breweries. Beer consumption for Oregon is 14</a:t>
            </a:r>
            <a:r>
              <a:rPr lang="en-US" sz="1200" baseline="30000" dirty="0"/>
              <a:t>th</a:t>
            </a:r>
            <a:r>
              <a:rPr lang="en-US" sz="1200" dirty="0"/>
              <a:t> and Washington 37</a:t>
            </a:r>
            <a:r>
              <a:rPr lang="en-US" sz="1200" baseline="30000" dirty="0"/>
              <a:t>th</a:t>
            </a:r>
            <a:r>
              <a:rPr lang="en-US" sz="1200" dirty="0"/>
              <a:t>. Both have increased consumption by 9% in last 5 years.</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224606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r>
              <a:rPr lang="en-US" dirty="0"/>
              <a:t>Beer Consumption Per Capita comes from </a:t>
            </a:r>
            <a:r>
              <a:rPr lang="en-US" dirty="0">
                <a:hlinkClick r:id="rId3"/>
              </a:rPr>
              <a:t>https://www.visualcapitalist.com/united-states-of-beer/</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671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9822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3/7/20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3/7/20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3/7/20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3/7/20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3/7/20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3/7/20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jp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900" decel="100000" fill="hold"/>
                                        <p:tgtEl>
                                          <p:spTgt spid="5"/>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a:t>Delaware has the lowest max median (5.5%) </a:t>
            </a:r>
          </a:p>
          <a:p>
            <a:pPr marL="285750" indent="-285750">
              <a:buFont typeface="Arial" panose="020B0604020202020204" pitchFamily="34" charset="0"/>
              <a:buChar char="•"/>
            </a:pPr>
            <a:r>
              <a:rPr lang="en-US" sz="1200" dirty="0"/>
              <a:t>In Utah beer sold in a grocery store has to be &lt;4.0%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heckerboard(across)">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Scale>
                                      <p:cBhvr>
                                        <p:cTn id="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
                                        </p:tgtEl>
                                        <p:attrNameLst>
                                          <p:attrName>ppt_x</p:attrName>
                                          <p:attrName>ppt_y</p:attrName>
                                        </p:attrNameLst>
                                      </p:cBhvr>
                                    </p:animMotion>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strips(downLeft)">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a:xfrm>
            <a:off x="449943" y="68451"/>
            <a:ext cx="8229600" cy="857250"/>
          </a:xfrm>
        </p:spPr>
        <p:txBody>
          <a:bodyPr>
            <a:normAutofit/>
          </a:bodyPr>
          <a:lstStyle/>
          <a:p>
            <a:r>
              <a:rPr lang="en-US" dirty="0"/>
              <a:t>KNN Classification</a:t>
            </a:r>
          </a:p>
        </p:txBody>
      </p:sp>
      <p:sp>
        <p:nvSpPr>
          <p:cNvPr id="3" name="TextBox 2">
            <a:extLst>
              <a:ext uri="{FF2B5EF4-FFF2-40B4-BE49-F238E27FC236}">
                <a16:creationId xmlns:a16="http://schemas.microsoft.com/office/drawing/2014/main" id="{B931521C-8D09-4634-A177-CE683FD68DFA}"/>
              </a:ext>
            </a:extLst>
          </p:cNvPr>
          <p:cNvSpPr txBox="1"/>
          <p:nvPr/>
        </p:nvSpPr>
        <p:spPr>
          <a:xfrm>
            <a:off x="316230" y="826889"/>
            <a:ext cx="8130540" cy="338554"/>
          </a:xfrm>
          <a:prstGeom prst="rect">
            <a:avLst/>
          </a:prstGeom>
          <a:noFill/>
        </p:spPr>
        <p:txBody>
          <a:bodyPr wrap="square" rtlCol="0">
            <a:spAutoFit/>
          </a:bodyPr>
          <a:lstStyle/>
          <a:p>
            <a:pPr algn="ctr"/>
            <a:r>
              <a:rPr lang="en-US" sz="1600" dirty="0"/>
              <a:t>Difference between IPAs (Indian Pale Ales) and Other Beers with respect to IBU and ABV</a:t>
            </a:r>
          </a:p>
        </p:txBody>
      </p:sp>
      <p:pic>
        <p:nvPicPr>
          <p:cNvPr id="4" name="Picture 3">
            <a:extLst>
              <a:ext uri="{FF2B5EF4-FFF2-40B4-BE49-F238E27FC236}">
                <a16:creationId xmlns:a16="http://schemas.microsoft.com/office/drawing/2014/main" id="{6627C006-171C-4EFB-8A1D-C61EC143F3B9}"/>
              </a:ext>
            </a:extLst>
          </p:cNvPr>
          <p:cNvPicPr>
            <a:picLocks noChangeAspect="1"/>
          </p:cNvPicPr>
          <p:nvPr/>
        </p:nvPicPr>
        <p:blipFill>
          <a:blip r:embed="rId3"/>
          <a:stretch>
            <a:fillRect/>
          </a:stretch>
        </p:blipFill>
        <p:spPr>
          <a:xfrm>
            <a:off x="1023257" y="1941117"/>
            <a:ext cx="2389423" cy="2764233"/>
          </a:xfrm>
          <a:prstGeom prst="rect">
            <a:avLst/>
          </a:prstGeom>
        </p:spPr>
      </p:pic>
      <p:sp>
        <p:nvSpPr>
          <p:cNvPr id="8" name="Rounded Rectangle 15">
            <a:extLst>
              <a:ext uri="{FF2B5EF4-FFF2-40B4-BE49-F238E27FC236}">
                <a16:creationId xmlns:a16="http://schemas.microsoft.com/office/drawing/2014/main" id="{380B97C5-B8E6-4B5A-A36D-32DEF55A0EF5}"/>
              </a:ext>
            </a:extLst>
          </p:cNvPr>
          <p:cNvSpPr/>
          <p:nvPr/>
        </p:nvSpPr>
        <p:spPr>
          <a:xfrm>
            <a:off x="990600" y="1414505"/>
            <a:ext cx="1901371" cy="452395"/>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Confusion Matrix and Accuracy</a:t>
            </a:r>
          </a:p>
        </p:txBody>
      </p:sp>
      <p:sp>
        <p:nvSpPr>
          <p:cNvPr id="9" name="Rectangle 8">
            <a:extLst>
              <a:ext uri="{FF2B5EF4-FFF2-40B4-BE49-F238E27FC236}">
                <a16:creationId xmlns:a16="http://schemas.microsoft.com/office/drawing/2014/main" id="{A4BC7888-CEBD-4618-A9FD-29F87DB3103B}"/>
              </a:ext>
            </a:extLst>
          </p:cNvPr>
          <p:cNvSpPr/>
          <p:nvPr/>
        </p:nvSpPr>
        <p:spPr>
          <a:xfrm>
            <a:off x="3352800" y="1449884"/>
            <a:ext cx="4572000" cy="923330"/>
          </a:xfrm>
          <a:prstGeom prst="rect">
            <a:avLst/>
          </a:prstGeom>
        </p:spPr>
        <p:txBody>
          <a:bodyPr>
            <a:spAutoFit/>
          </a:bodyPr>
          <a:lstStyle/>
          <a:p>
            <a:pPr marL="285750" indent="-285750">
              <a:buFont typeface="Arial" panose="020B0604020202020204" pitchFamily="34" charset="0"/>
              <a:buChar char="•"/>
            </a:pPr>
            <a:r>
              <a:rPr lang="en-US" dirty="0"/>
              <a:t>KNN model predicts the outcome with an accuracy of 83%.</a:t>
            </a:r>
          </a:p>
          <a:p>
            <a:pPr marL="285750" indent="-285750">
              <a:buFont typeface="Arial" panose="020B0604020202020204" pitchFamily="34" charset="0"/>
              <a:buChar char="•"/>
            </a:pPr>
            <a:r>
              <a:rPr lang="en-US" dirty="0"/>
              <a:t>Optimized K value of 3</a:t>
            </a:r>
          </a:p>
        </p:txBody>
      </p:sp>
      <p:pic>
        <p:nvPicPr>
          <p:cNvPr id="11" name="Picture 10">
            <a:extLst>
              <a:ext uri="{FF2B5EF4-FFF2-40B4-BE49-F238E27FC236}">
                <a16:creationId xmlns:a16="http://schemas.microsoft.com/office/drawing/2014/main" id="{79A3533D-05BB-4582-8F69-F0B25D79B7BA}"/>
              </a:ext>
            </a:extLst>
          </p:cNvPr>
          <p:cNvPicPr>
            <a:picLocks noChangeAspect="1"/>
          </p:cNvPicPr>
          <p:nvPr/>
        </p:nvPicPr>
        <p:blipFill>
          <a:blip r:embed="rId4"/>
          <a:stretch>
            <a:fillRect/>
          </a:stretch>
        </p:blipFill>
        <p:spPr>
          <a:xfrm>
            <a:off x="3568675" y="2373214"/>
            <a:ext cx="3900488" cy="2082720"/>
          </a:xfrm>
          <a:prstGeom prst="rect">
            <a:avLst/>
          </a:prstGeom>
        </p:spPr>
      </p:pic>
      <p:sp>
        <p:nvSpPr>
          <p:cNvPr id="6" name="Rectangle 5">
            <a:extLst>
              <a:ext uri="{FF2B5EF4-FFF2-40B4-BE49-F238E27FC236}">
                <a16:creationId xmlns:a16="http://schemas.microsoft.com/office/drawing/2014/main" id="{FBA8D7A4-F9DC-C948-BCC5-54E266F4DA6E}"/>
              </a:ext>
            </a:extLst>
          </p:cNvPr>
          <p:cNvSpPr/>
          <p:nvPr/>
        </p:nvSpPr>
        <p:spPr>
          <a:xfrm>
            <a:off x="2442029" y="2647950"/>
            <a:ext cx="377371"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Oval 9">
            <a:extLst>
              <a:ext uri="{FF2B5EF4-FFF2-40B4-BE49-F238E27FC236}">
                <a16:creationId xmlns:a16="http://schemas.microsoft.com/office/drawing/2014/main" id="{7A6435E3-7457-2E44-B304-FF3B6AC89F48}"/>
              </a:ext>
            </a:extLst>
          </p:cNvPr>
          <p:cNvSpPr/>
          <p:nvPr/>
        </p:nvSpPr>
        <p:spPr>
          <a:xfrm>
            <a:off x="4038600" y="2571750"/>
            <a:ext cx="167640" cy="152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2680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1"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style.rotation</p:attrName>
                                        </p:attrNameLst>
                                      </p:cBhvr>
                                      <p:tavLst>
                                        <p:tav tm="0">
                                          <p:val>
                                            <p:fltVal val="90"/>
                                          </p:val>
                                        </p:tav>
                                        <p:tav tm="100000">
                                          <p:val>
                                            <p:fltVal val="0"/>
                                          </p:val>
                                        </p:tav>
                                      </p:tavLst>
                                    </p:anim>
                                    <p:animEffect transition="in" filter="fade">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8" grpId="1" animBg="1"/>
      <p:bldP spid="9" grpId="0"/>
      <p:bldP spid="6"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a:xfrm>
            <a:off x="449943" y="68451"/>
            <a:ext cx="8229600" cy="674499"/>
          </a:xfrm>
        </p:spPr>
        <p:txBody>
          <a:bodyPr>
            <a:normAutofit fontScale="90000"/>
          </a:bodyPr>
          <a:lstStyle/>
          <a:p>
            <a:r>
              <a:rPr lang="en-US" dirty="0"/>
              <a:t>ABV And Ounces By State</a:t>
            </a:r>
          </a:p>
        </p:txBody>
      </p:sp>
      <p:pic>
        <p:nvPicPr>
          <p:cNvPr id="4" name="Picture 3">
            <a:extLst>
              <a:ext uri="{FF2B5EF4-FFF2-40B4-BE49-F238E27FC236}">
                <a16:creationId xmlns:a16="http://schemas.microsoft.com/office/drawing/2014/main" id="{93B42336-693B-47F6-A0D9-B3074A725B8F}"/>
              </a:ext>
            </a:extLst>
          </p:cNvPr>
          <p:cNvPicPr>
            <a:picLocks noChangeAspect="1"/>
          </p:cNvPicPr>
          <p:nvPr/>
        </p:nvPicPr>
        <p:blipFill>
          <a:blip r:embed="rId3"/>
          <a:stretch>
            <a:fillRect/>
          </a:stretch>
        </p:blipFill>
        <p:spPr>
          <a:xfrm>
            <a:off x="152400" y="666750"/>
            <a:ext cx="6096000" cy="3859302"/>
          </a:xfrm>
          <a:prstGeom prst="rect">
            <a:avLst/>
          </a:prstGeom>
        </p:spPr>
      </p:pic>
      <p:sp>
        <p:nvSpPr>
          <p:cNvPr id="5" name="TextBox 4">
            <a:extLst>
              <a:ext uri="{FF2B5EF4-FFF2-40B4-BE49-F238E27FC236}">
                <a16:creationId xmlns:a16="http://schemas.microsoft.com/office/drawing/2014/main" id="{6B4D80CC-0E67-490A-8517-23ABF4D335D4}"/>
              </a:ext>
            </a:extLst>
          </p:cNvPr>
          <p:cNvSpPr txBox="1"/>
          <p:nvPr/>
        </p:nvSpPr>
        <p:spPr>
          <a:xfrm>
            <a:off x="5791200" y="1657350"/>
            <a:ext cx="551754" cy="200055"/>
          </a:xfrm>
          <a:prstGeom prst="rect">
            <a:avLst/>
          </a:prstGeom>
          <a:solidFill>
            <a:srgbClr val="F6F7FA"/>
          </a:solidFill>
        </p:spPr>
        <p:txBody>
          <a:bodyPr wrap="none" rtlCol="0">
            <a:spAutoFit/>
          </a:bodyPr>
          <a:lstStyle/>
          <a:p>
            <a:r>
              <a:rPr lang="en-US" sz="700" dirty="0"/>
              <a:t>Breweries</a:t>
            </a:r>
          </a:p>
        </p:txBody>
      </p:sp>
      <p:sp>
        <p:nvSpPr>
          <p:cNvPr id="7" name="Rectangle 6">
            <a:extLst>
              <a:ext uri="{FF2B5EF4-FFF2-40B4-BE49-F238E27FC236}">
                <a16:creationId xmlns:a16="http://schemas.microsoft.com/office/drawing/2014/main" id="{F5C2D2B1-9DF5-49D4-B074-7FDE2DCFAFE5}"/>
              </a:ext>
            </a:extLst>
          </p:cNvPr>
          <p:cNvSpPr/>
          <p:nvPr/>
        </p:nvSpPr>
        <p:spPr>
          <a:xfrm>
            <a:off x="6342954" y="876984"/>
            <a:ext cx="2420046" cy="738664"/>
          </a:xfrm>
          <a:prstGeom prst="rect">
            <a:avLst/>
          </a:prstGeom>
        </p:spPr>
        <p:txBody>
          <a:bodyPr wrap="square">
            <a:spAutoFit/>
          </a:bodyPr>
          <a:lstStyle/>
          <a:p>
            <a:pPr marL="171450" indent="-171450">
              <a:buFont typeface="Arial" panose="020B0604020202020204" pitchFamily="34" charset="0"/>
              <a:buChar char="•"/>
            </a:pPr>
            <a:r>
              <a:rPr lang="en-US" sz="1400" dirty="0"/>
              <a:t>Consumers based on their consumption habits and State</a:t>
            </a:r>
          </a:p>
        </p:txBody>
      </p:sp>
      <p:sp>
        <p:nvSpPr>
          <p:cNvPr id="8" name="Rectangle 7">
            <a:extLst>
              <a:ext uri="{FF2B5EF4-FFF2-40B4-BE49-F238E27FC236}">
                <a16:creationId xmlns:a16="http://schemas.microsoft.com/office/drawing/2014/main" id="{76AD9CF7-5D99-41D6-A6F8-97287FBA8F87}"/>
              </a:ext>
            </a:extLst>
          </p:cNvPr>
          <p:cNvSpPr/>
          <p:nvPr/>
        </p:nvSpPr>
        <p:spPr>
          <a:xfrm>
            <a:off x="6342954" y="1657350"/>
            <a:ext cx="2278744" cy="523220"/>
          </a:xfrm>
          <a:prstGeom prst="rect">
            <a:avLst/>
          </a:prstGeom>
        </p:spPr>
        <p:txBody>
          <a:bodyPr wrap="square">
            <a:spAutoFit/>
          </a:bodyPr>
          <a:lstStyle/>
          <a:p>
            <a:pPr marL="171450" indent="-171450">
              <a:buFont typeface="Arial" panose="020B0604020202020204" pitchFamily="34" charset="0"/>
              <a:buChar char="•"/>
            </a:pPr>
            <a:r>
              <a:rPr lang="en-US" sz="1400" dirty="0"/>
              <a:t>Most consumed beer is 12 and 16 ounces</a:t>
            </a:r>
          </a:p>
        </p:txBody>
      </p:sp>
    </p:spTree>
    <p:extLst>
      <p:ext uri="{BB962C8B-B14F-4D97-AF65-F5344CB8AC3E}">
        <p14:creationId xmlns:p14="http://schemas.microsoft.com/office/powerpoint/2010/main" val="11818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8F574C-74CB-9840-91BB-EFAA68A1EE90}"/>
              </a:ext>
            </a:extLst>
          </p:cNvPr>
          <p:cNvPicPr>
            <a:picLocks noChangeAspect="1"/>
          </p:cNvPicPr>
          <p:nvPr/>
        </p:nvPicPr>
        <p:blipFill>
          <a:blip r:embed="rId2"/>
          <a:stretch>
            <a:fillRect/>
          </a:stretch>
        </p:blipFill>
        <p:spPr>
          <a:xfrm>
            <a:off x="2438400" y="528393"/>
            <a:ext cx="5454650" cy="4086713"/>
          </a:xfrm>
          <a:prstGeom prst="rect">
            <a:avLst/>
          </a:prstGeom>
        </p:spPr>
      </p:pic>
    </p:spTree>
    <p:extLst>
      <p:ext uri="{BB962C8B-B14F-4D97-AF65-F5344CB8AC3E}">
        <p14:creationId xmlns:p14="http://schemas.microsoft.com/office/powerpoint/2010/main" val="366423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a:p>
            <a:pPr marL="342900" indent="-342900">
              <a:buFont typeface="Arial" panose="020B0604020202020204" pitchFamily="34" charset="0"/>
              <a:buChar char="•"/>
            </a:pPr>
            <a:r>
              <a:rPr lang="en-US" dirty="0"/>
              <a:t>KNN Classification</a:t>
            </a:r>
          </a:p>
          <a:p>
            <a:pPr marL="342900" indent="-342900">
              <a:buFont typeface="Arial" panose="020B0604020202020204" pitchFamily="34" charset="0"/>
              <a:buChar char="•"/>
            </a:pPr>
            <a:r>
              <a:rPr lang="en-US" dirty="0"/>
              <a:t>ABV And Ounces By State</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additive="base">
                                        <p:cTn id="3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 calcmode="lin" valueType="num">
                                      <p:cBhvr additive="base">
                                        <p:cTn id="36"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 calcmode="lin" valueType="num">
                                      <p:cBhvr additive="base">
                                        <p:cTn id="4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strips(downLeft)">
                                      <p:cBhvr>
                                        <p:cTn id="15" dur="500"/>
                                        <p:tgtEl>
                                          <p:spTgt spid="4">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strips(downLeft)">
                                      <p:cBhvr>
                                        <p:cTn id="18" dur="500"/>
                                        <p:tgtEl>
                                          <p:spTgt spid="4">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strips(downLeft)">
                                      <p:cBhvr>
                                        <p:cTn id="21" dur="500"/>
                                        <p:tgtEl>
                                          <p:spTgt spid="4">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strips(downLeft)">
                                      <p:cBhvr>
                                        <p:cTn id="24" dur="500"/>
                                        <p:tgtEl>
                                          <p:spTgt spid="4">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strips(downLeft)">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strips(downLeft)">
                                      <p:cBhvr>
                                        <p:cTn id="32" dur="500"/>
                                        <p:tgtEl>
                                          <p:spTgt spid="4">
                                            <p:txEl>
                                              <p:pRg st="7" end="7"/>
                                            </p:txEl>
                                          </p:spTgt>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strips(downLeft)">
                                      <p:cBhvr>
                                        <p:cTn id="35" dur="500"/>
                                        <p:tgtEl>
                                          <p:spTgt spid="4">
                                            <p:txEl>
                                              <p:pRg st="8" end="8"/>
                                            </p:txEl>
                                          </p:spTgt>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strips(downLeft)">
                                      <p:cBhvr>
                                        <p:cTn id="3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5982749" y="3789602"/>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5982749" y="2113876"/>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a:xfrm>
            <a:off x="457200" y="205978"/>
            <a:ext cx="8229600" cy="622295"/>
          </a:xfrm>
        </p:spPr>
        <p:txBody>
          <a:bodyPr>
            <a:normAutofit fontScale="90000"/>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0" y="919871"/>
            <a:ext cx="4785574" cy="317587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940559"/>
            <a:ext cx="1057046" cy="621792"/>
            <a:chOff x="463758" y="3954562"/>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954562"/>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234887" y="4260473"/>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325927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2" name="TextBox 11">
            <a:extLst>
              <a:ext uri="{FF2B5EF4-FFF2-40B4-BE49-F238E27FC236}">
                <a16:creationId xmlns:a16="http://schemas.microsoft.com/office/drawing/2014/main" id="{F34B24DE-8BAC-EC46-8065-8DA16061B568}"/>
              </a:ext>
            </a:extLst>
          </p:cNvPr>
          <p:cNvSpPr txBox="1"/>
          <p:nvPr/>
        </p:nvSpPr>
        <p:spPr>
          <a:xfrm>
            <a:off x="4725714" y="1266551"/>
            <a:ext cx="4342086" cy="1554272"/>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Clustered  around two major cites Denver and </a:t>
            </a:r>
          </a:p>
          <a:p>
            <a:r>
              <a:rPr lang="en-US" sz="1600" dirty="0">
                <a:solidFill>
                  <a:schemeClr val="tx1">
                    <a:lumMod val="50000"/>
                  </a:schemeClr>
                </a:solidFill>
              </a:rPr>
              <a:t>       Boulder</a:t>
            </a:r>
          </a:p>
          <a:p>
            <a:pPr marL="285750" indent="-285750">
              <a:buFont typeface="Arial" panose="020B0604020202020204" pitchFamily="34" charset="0"/>
              <a:buChar char="•"/>
            </a:pPr>
            <a:r>
              <a:rPr lang="en-US" sz="1600" dirty="0">
                <a:solidFill>
                  <a:schemeClr val="tx1">
                    <a:lumMod val="50000"/>
                  </a:schemeClr>
                </a:solidFill>
              </a:rPr>
              <a:t>Avery Brewing - famous.</a:t>
            </a:r>
          </a:p>
          <a:p>
            <a:pPr marL="285750" indent="-285750">
              <a:buFont typeface="Arial" panose="020B0604020202020204" pitchFamily="34" charset="0"/>
              <a:buChar char="•"/>
            </a:pPr>
            <a:r>
              <a:rPr lang="en-US" sz="1600" dirty="0">
                <a:solidFill>
                  <a:schemeClr val="tx1">
                    <a:lumMod val="50000"/>
                  </a:schemeClr>
                </a:solidFill>
              </a:rPr>
              <a:t>Why CO has the largest number of breweries?</a:t>
            </a:r>
          </a:p>
          <a:p>
            <a:pPr marL="285750" indent="-285750">
              <a:buFont typeface="Arial" panose="020B0604020202020204" pitchFamily="34" charset="0"/>
              <a:buChar char="•"/>
            </a:pPr>
            <a:endParaRPr lang="en-US" sz="1600" dirty="0">
              <a:solidFill>
                <a:schemeClr val="tx1">
                  <a:lumMod val="50000"/>
                </a:schemeClr>
              </a:solidFill>
            </a:endParaRPr>
          </a:p>
          <a:p>
            <a:r>
              <a:rPr lang="en-US" sz="1500" dirty="0"/>
              <a:t>	</a:t>
            </a:r>
          </a:p>
        </p:txBody>
      </p:sp>
      <p:sp>
        <p:nvSpPr>
          <p:cNvPr id="15" name="TextBox 14">
            <a:extLst>
              <a:ext uri="{FF2B5EF4-FFF2-40B4-BE49-F238E27FC236}">
                <a16:creationId xmlns:a16="http://schemas.microsoft.com/office/drawing/2014/main" id="{7C614DF3-4D80-274A-9F6F-7FDED4162679}"/>
              </a:ext>
            </a:extLst>
          </p:cNvPr>
          <p:cNvSpPr txBox="1"/>
          <p:nvPr/>
        </p:nvSpPr>
        <p:spPr>
          <a:xfrm>
            <a:off x="4969869" y="2353144"/>
            <a:ext cx="4250331" cy="646331"/>
          </a:xfrm>
          <a:prstGeom prst="rect">
            <a:avLst/>
          </a:prstGeom>
          <a:noFill/>
        </p:spPr>
        <p:txBody>
          <a:bodyPr wrap="none" rtlCol="0">
            <a:spAutoFit/>
          </a:bodyPr>
          <a:lstStyle/>
          <a:p>
            <a:pPr marL="285750" indent="-285750">
              <a:buFont typeface="Wingdings" pitchFamily="2" charset="2"/>
              <a:buChar char="§"/>
            </a:pPr>
            <a:r>
              <a:rPr lang="en-US" sz="1200" dirty="0">
                <a:solidFill>
                  <a:schemeClr val="tx1">
                    <a:lumMod val="50000"/>
                  </a:schemeClr>
                </a:solidFill>
              </a:rPr>
              <a:t>Water is extremely well suited for brewing great tasting beer</a:t>
            </a:r>
          </a:p>
          <a:p>
            <a:pPr marL="285750" indent="-285750">
              <a:buFont typeface="Wingdings" pitchFamily="2" charset="2"/>
              <a:buChar char="§"/>
            </a:pPr>
            <a:r>
              <a:rPr lang="en-US" sz="1200" dirty="0">
                <a:solidFill>
                  <a:schemeClr val="tx1">
                    <a:lumMod val="50000"/>
                  </a:schemeClr>
                </a:solidFill>
              </a:rPr>
              <a:t>Regular water alone has 80-90% of water chemistry </a:t>
            </a:r>
          </a:p>
          <a:p>
            <a:pPr marL="285750" indent="-285750">
              <a:buFont typeface="Wingdings" pitchFamily="2" charset="2"/>
              <a:buChar char="§"/>
            </a:pPr>
            <a:endParaRPr lang="en-US" sz="1200" dirty="0"/>
          </a:p>
        </p:txBody>
      </p:sp>
      <p:sp>
        <p:nvSpPr>
          <p:cNvPr id="35" name="TextBox 34">
            <a:extLst>
              <a:ext uri="{FF2B5EF4-FFF2-40B4-BE49-F238E27FC236}">
                <a16:creationId xmlns:a16="http://schemas.microsoft.com/office/drawing/2014/main" id="{7540A7ED-25F1-B14A-9EB2-D57C54DF76FF}"/>
              </a:ext>
            </a:extLst>
          </p:cNvPr>
          <p:cNvSpPr txBox="1"/>
          <p:nvPr/>
        </p:nvSpPr>
        <p:spPr>
          <a:xfrm>
            <a:off x="4762328" y="2839655"/>
            <a:ext cx="3924472"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What’s in the water ?		 </a:t>
            </a:r>
            <a:endParaRPr lang="en-US" sz="1600" dirty="0"/>
          </a:p>
        </p:txBody>
      </p:sp>
      <p:sp>
        <p:nvSpPr>
          <p:cNvPr id="36" name="TextBox 35">
            <a:extLst>
              <a:ext uri="{FF2B5EF4-FFF2-40B4-BE49-F238E27FC236}">
                <a16:creationId xmlns:a16="http://schemas.microsoft.com/office/drawing/2014/main" id="{E10ECCF5-4809-7F48-8498-4038237FBEE8}"/>
              </a:ext>
            </a:extLst>
          </p:cNvPr>
          <p:cNvSpPr txBox="1"/>
          <p:nvPr/>
        </p:nvSpPr>
        <p:spPr>
          <a:xfrm>
            <a:off x="5046069" y="3120097"/>
            <a:ext cx="4250331" cy="646331"/>
          </a:xfrm>
          <a:prstGeom prst="rect">
            <a:avLst/>
          </a:prstGeom>
          <a:noFill/>
        </p:spPr>
        <p:txBody>
          <a:bodyPr wrap="square" rtlCol="0">
            <a:spAutoFit/>
          </a:bodyPr>
          <a:lstStyle/>
          <a:p>
            <a:pPr marL="285750" indent="-285750">
              <a:buFont typeface="Wingdings" pitchFamily="2" charset="2"/>
              <a:buChar char="§"/>
            </a:pPr>
            <a:r>
              <a:rPr lang="en-US" sz="1200" dirty="0">
                <a:solidFill>
                  <a:schemeClr val="tx1">
                    <a:lumMod val="50000"/>
                  </a:schemeClr>
                </a:solidFill>
              </a:rPr>
              <a:t>Perfect mix of magnesium, sodium, sulfates, bicarbonates and calcium which determines the water's hardness.</a:t>
            </a:r>
          </a:p>
          <a:p>
            <a:r>
              <a:rPr lang="en-US" sz="1200" dirty="0">
                <a:solidFill>
                  <a:schemeClr val="tx1">
                    <a:lumMod val="50000"/>
                  </a:schemeClr>
                </a:solidFill>
              </a:rPr>
              <a:t>         </a:t>
            </a:r>
            <a:endParaRPr lang="en-US" sz="1200" dirty="0"/>
          </a:p>
        </p:txBody>
      </p:sp>
      <p:sp>
        <p:nvSpPr>
          <p:cNvPr id="37" name="TextBox 36">
            <a:extLst>
              <a:ext uri="{FF2B5EF4-FFF2-40B4-BE49-F238E27FC236}">
                <a16:creationId xmlns:a16="http://schemas.microsoft.com/office/drawing/2014/main" id="{DFF5FFDB-91EE-4540-BA68-824C47C75430}"/>
              </a:ext>
            </a:extLst>
          </p:cNvPr>
          <p:cNvSpPr txBox="1"/>
          <p:nvPr/>
        </p:nvSpPr>
        <p:spPr>
          <a:xfrm>
            <a:off x="3099358" y="3720148"/>
            <a:ext cx="5421612"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A gold medal winner of  2017 Great American Beer Festival</a:t>
            </a:r>
          </a:p>
          <a:p>
            <a:endParaRPr lang="en-US" sz="1600" dirty="0"/>
          </a:p>
          <a:p>
            <a:endParaRPr lang="en-US" sz="1600" dirty="0"/>
          </a:p>
        </p:txBody>
      </p:sp>
      <p:sp>
        <p:nvSpPr>
          <p:cNvPr id="38" name="Rounded Rectangle 37">
            <a:extLst>
              <a:ext uri="{FF2B5EF4-FFF2-40B4-BE49-F238E27FC236}">
                <a16:creationId xmlns:a16="http://schemas.microsoft.com/office/drawing/2014/main" id="{B3C01DC2-F81F-4F49-922D-888F4B96608D}"/>
              </a:ext>
            </a:extLst>
          </p:cNvPr>
          <p:cNvSpPr/>
          <p:nvPr/>
        </p:nvSpPr>
        <p:spPr>
          <a:xfrm>
            <a:off x="6227080" y="844654"/>
            <a:ext cx="1545320" cy="438278"/>
          </a:xfrm>
          <a:prstGeom prst="roundRect">
            <a:avLst/>
          </a:prstGeom>
          <a:solidFill>
            <a:srgbClr val="FF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Colorado</a:t>
            </a:r>
          </a:p>
        </p:txBody>
      </p:sp>
      <p:sp>
        <p:nvSpPr>
          <p:cNvPr id="16" name="TextBox 15">
            <a:extLst>
              <a:ext uri="{FF2B5EF4-FFF2-40B4-BE49-F238E27FC236}">
                <a16:creationId xmlns:a16="http://schemas.microsoft.com/office/drawing/2014/main" id="{338B6BBA-7E67-4EC5-8E04-3CE0E4BC4D69}"/>
              </a:ext>
            </a:extLst>
          </p:cNvPr>
          <p:cNvSpPr txBox="1"/>
          <p:nvPr/>
        </p:nvSpPr>
        <p:spPr>
          <a:xfrm>
            <a:off x="1341120" y="1962150"/>
            <a:ext cx="640080" cy="45720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1760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heckerboard(across)">
                                      <p:cBhvr>
                                        <p:cTn id="10" dur="500"/>
                                        <p:tgtEl>
                                          <p:spTgt spid="16"/>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3"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
                                        <p:tgtEl>
                                          <p:spTgt spid="35"/>
                                        </p:tgtEl>
                                      </p:cBhvr>
                                    </p:animEffect>
                                    <p:anim calcmode="lin" valueType="num">
                                      <p:cBhvr>
                                        <p:cTn id="40" dur="400" fill="hold"/>
                                        <p:tgtEl>
                                          <p:spTgt spid="35"/>
                                        </p:tgtEl>
                                        <p:attrNameLst>
                                          <p:attrName>ppt_x</p:attrName>
                                        </p:attrNameLst>
                                      </p:cBhvr>
                                      <p:tavLst>
                                        <p:tav tm="0">
                                          <p:val>
                                            <p:strVal val="#ppt_x"/>
                                          </p:val>
                                        </p:tav>
                                        <p:tav tm="100000">
                                          <p:val>
                                            <p:strVal val="#ppt_x"/>
                                          </p:val>
                                        </p:tav>
                                      </p:tavLst>
                                    </p:anim>
                                    <p:anim calcmode="lin" valueType="num">
                                      <p:cBhvr>
                                        <p:cTn id="41" dur="400" fill="hold"/>
                                        <p:tgtEl>
                                          <p:spTgt spid="35"/>
                                        </p:tgtEl>
                                        <p:attrNameLst>
                                          <p:attrName>ppt_y</p:attrName>
                                        </p:attrNameLst>
                                      </p:cBhvr>
                                      <p:tavLst>
                                        <p:tav tm="0">
                                          <p:val>
                                            <p:strVal val="#ppt_y+0.31"/>
                                          </p:val>
                                        </p:tav>
                                        <p:tav tm="100000">
                                          <p:val>
                                            <p:strVal val="#ppt_y+0.31"/>
                                          </p:val>
                                        </p:tav>
                                      </p:tavLst>
                                    </p:anim>
                                    <p:anim calcmode="lin" valueType="num">
                                      <p:cBhvr>
                                        <p:cTn id="42"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3"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dissolve">
                                      <p:cBhvr>
                                        <p:cTn id="5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35" grpId="0"/>
      <p:bldP spid="36" grpId="0"/>
      <p:bldP spid="37" grpId="0"/>
      <p:bldP spid="38"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60DA-ACDA-0443-A9A3-59EFEF570929}"/>
              </a:ext>
            </a:extLst>
          </p:cNvPr>
          <p:cNvSpPr>
            <a:spLocks noGrp="1"/>
          </p:cNvSpPr>
          <p:nvPr>
            <p:ph type="title"/>
          </p:nvPr>
        </p:nvSpPr>
        <p:spPr>
          <a:xfrm>
            <a:off x="457200" y="235767"/>
            <a:ext cx="8229600" cy="759360"/>
          </a:xfrm>
        </p:spPr>
        <p:txBody>
          <a:bodyPr/>
          <a:lstStyle/>
          <a:p>
            <a:r>
              <a:rPr lang="en-US" dirty="0"/>
              <a:t>Breweries by State</a:t>
            </a:r>
          </a:p>
        </p:txBody>
      </p:sp>
      <p:pic>
        <p:nvPicPr>
          <p:cNvPr id="4" name="Picture 2">
            <a:extLst>
              <a:ext uri="{FF2B5EF4-FFF2-40B4-BE49-F238E27FC236}">
                <a16:creationId xmlns:a16="http://schemas.microsoft.com/office/drawing/2014/main" id="{9FA11CCD-F45A-A644-9BC4-DC0FD29010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89" y="888111"/>
            <a:ext cx="4948253" cy="3283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4726DE-3117-5648-8789-A5B9F1752D30}"/>
              </a:ext>
            </a:extLst>
          </p:cNvPr>
          <p:cNvSpPr txBox="1"/>
          <p:nvPr/>
        </p:nvSpPr>
        <p:spPr>
          <a:xfrm>
            <a:off x="1111664" y="1988477"/>
            <a:ext cx="412336"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1" name="TextBox 10">
            <a:extLst>
              <a:ext uri="{FF2B5EF4-FFF2-40B4-BE49-F238E27FC236}">
                <a16:creationId xmlns:a16="http://schemas.microsoft.com/office/drawing/2014/main" id="{25DA9F0E-DFDC-C242-89AB-8165C051F2A7}"/>
              </a:ext>
            </a:extLst>
          </p:cNvPr>
          <p:cNvSpPr txBox="1"/>
          <p:nvPr/>
        </p:nvSpPr>
        <p:spPr>
          <a:xfrm>
            <a:off x="4417221" y="1463040"/>
            <a:ext cx="309557"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5" name="TextBox 14">
            <a:extLst>
              <a:ext uri="{FF2B5EF4-FFF2-40B4-BE49-F238E27FC236}">
                <a16:creationId xmlns:a16="http://schemas.microsoft.com/office/drawing/2014/main" id="{8F146262-E45A-8C46-B3D6-D4CA154D5334}"/>
              </a:ext>
            </a:extLst>
          </p:cNvPr>
          <p:cNvSpPr txBox="1"/>
          <p:nvPr/>
        </p:nvSpPr>
        <p:spPr>
          <a:xfrm>
            <a:off x="5554980" y="1040130"/>
            <a:ext cx="184731" cy="369332"/>
          </a:xfrm>
          <a:prstGeom prst="rect">
            <a:avLst/>
          </a:prstGeom>
          <a:noFill/>
        </p:spPr>
        <p:txBody>
          <a:bodyPr wrap="none" rtlCol="0">
            <a:spAutoFit/>
          </a:bodyPr>
          <a:lstStyle/>
          <a:p>
            <a:endParaRPr lang="en-US" dirty="0"/>
          </a:p>
        </p:txBody>
      </p:sp>
      <p:sp>
        <p:nvSpPr>
          <p:cNvPr id="16" name="Rounded Rectangle 15">
            <a:extLst>
              <a:ext uri="{FF2B5EF4-FFF2-40B4-BE49-F238E27FC236}">
                <a16:creationId xmlns:a16="http://schemas.microsoft.com/office/drawing/2014/main" id="{567D1489-F98C-DB47-8270-9ACDC46412AE}"/>
              </a:ext>
            </a:extLst>
          </p:cNvPr>
          <p:cNvSpPr/>
          <p:nvPr/>
        </p:nvSpPr>
        <p:spPr>
          <a:xfrm>
            <a:off x="5663753" y="995084"/>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New Hampshire</a:t>
            </a:r>
          </a:p>
        </p:txBody>
      </p:sp>
      <p:sp>
        <p:nvSpPr>
          <p:cNvPr id="17" name="TextBox 16">
            <a:extLst>
              <a:ext uri="{FF2B5EF4-FFF2-40B4-BE49-F238E27FC236}">
                <a16:creationId xmlns:a16="http://schemas.microsoft.com/office/drawing/2014/main" id="{3E1B7C37-0B93-9B4C-BB04-B313A5C8A031}"/>
              </a:ext>
            </a:extLst>
          </p:cNvPr>
          <p:cNvSpPr txBox="1"/>
          <p:nvPr/>
        </p:nvSpPr>
        <p:spPr>
          <a:xfrm>
            <a:off x="5029200" y="1433006"/>
            <a:ext cx="2878096" cy="923330"/>
          </a:xfrm>
          <a:prstGeom prst="rect">
            <a:avLst/>
          </a:prstGeom>
          <a:noFill/>
        </p:spPr>
        <p:txBody>
          <a:bodyPr wrap="none" rtlCol="0">
            <a:spAutoFit/>
          </a:bodyPr>
          <a:lstStyle/>
          <a:p>
            <a:pPr marL="285750" indent="-285750">
              <a:buFont typeface="Arial" panose="020B0604020202020204" pitchFamily="34" charset="0"/>
              <a:buChar char="•"/>
            </a:pPr>
            <a:r>
              <a:rPr lang="en-US" dirty="0"/>
              <a:t>Highest beer consumer</a:t>
            </a:r>
          </a:p>
          <a:p>
            <a:pPr marL="285750" indent="-285750">
              <a:buFont typeface="Arial" panose="020B0604020202020204" pitchFamily="34" charset="0"/>
              <a:buChar char="•"/>
            </a:pPr>
            <a:r>
              <a:rPr lang="en-US" dirty="0"/>
              <a:t>No sales Tax</a:t>
            </a:r>
          </a:p>
          <a:p>
            <a:pPr marL="285750" indent="-285750">
              <a:buFont typeface="Arial" panose="020B0604020202020204" pitchFamily="34" charset="0"/>
              <a:buChar char="•"/>
            </a:pPr>
            <a:r>
              <a:rPr lang="en-US" dirty="0"/>
              <a:t>Only has three Breweries </a:t>
            </a:r>
          </a:p>
        </p:txBody>
      </p:sp>
      <p:sp>
        <p:nvSpPr>
          <p:cNvPr id="20" name="Rounded Rectangle 19">
            <a:extLst>
              <a:ext uri="{FF2B5EF4-FFF2-40B4-BE49-F238E27FC236}">
                <a16:creationId xmlns:a16="http://schemas.microsoft.com/office/drawing/2014/main" id="{B1E39143-FA61-924E-BE02-F37CD39AA1C1}"/>
              </a:ext>
            </a:extLst>
          </p:cNvPr>
          <p:cNvSpPr/>
          <p:nvPr/>
        </p:nvSpPr>
        <p:spPr>
          <a:xfrm>
            <a:off x="5702660" y="2407735"/>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Utah </a:t>
            </a:r>
          </a:p>
        </p:txBody>
      </p:sp>
      <p:sp>
        <p:nvSpPr>
          <p:cNvPr id="21" name="TextBox 20">
            <a:extLst>
              <a:ext uri="{FF2B5EF4-FFF2-40B4-BE49-F238E27FC236}">
                <a16:creationId xmlns:a16="http://schemas.microsoft.com/office/drawing/2014/main" id="{4DE6007A-56CE-C54F-8292-829873509A22}"/>
              </a:ext>
            </a:extLst>
          </p:cNvPr>
          <p:cNvSpPr txBox="1"/>
          <p:nvPr/>
        </p:nvSpPr>
        <p:spPr>
          <a:xfrm>
            <a:off x="5029200" y="2822057"/>
            <a:ext cx="4187237" cy="1200329"/>
          </a:xfrm>
          <a:prstGeom prst="rect">
            <a:avLst/>
          </a:prstGeom>
          <a:noFill/>
        </p:spPr>
        <p:txBody>
          <a:bodyPr wrap="none" rtlCol="0">
            <a:spAutoFit/>
          </a:bodyPr>
          <a:lstStyle/>
          <a:p>
            <a:pPr marL="285750" indent="-285750">
              <a:buFont typeface="Arial" panose="020B0604020202020204" pitchFamily="34" charset="0"/>
              <a:buChar char="•"/>
            </a:pPr>
            <a:r>
              <a:rPr lang="en-US" dirty="0"/>
              <a:t>Lowest beer consumer </a:t>
            </a:r>
          </a:p>
          <a:p>
            <a:pPr marL="285750" indent="-285750">
              <a:buFont typeface="Arial" panose="020B0604020202020204" pitchFamily="34" charset="0"/>
              <a:buChar char="•"/>
            </a:pPr>
            <a:r>
              <a:rPr lang="en-US" dirty="0"/>
              <a:t>Four  Breweries, mostly in Salt Lake City</a:t>
            </a:r>
          </a:p>
          <a:p>
            <a:pPr marL="285750" indent="-285750">
              <a:buFont typeface="Arial" panose="020B0604020202020204" pitchFamily="34" charset="0"/>
              <a:buChar char="•"/>
            </a:pPr>
            <a:r>
              <a:rPr lang="en-US" dirty="0"/>
              <a:t>Max allowed ABV &lt; 4%</a:t>
            </a:r>
          </a:p>
          <a:p>
            <a:pPr marL="285750" indent="-285750">
              <a:buFont typeface="Wingdings" pitchFamily="2" charset="2"/>
              <a:buChar char="§"/>
            </a:pPr>
            <a:endParaRPr lang="en-US" dirty="0"/>
          </a:p>
        </p:txBody>
      </p:sp>
      <p:sp>
        <p:nvSpPr>
          <p:cNvPr id="22" name="TextBox 21">
            <a:extLst>
              <a:ext uri="{FF2B5EF4-FFF2-40B4-BE49-F238E27FC236}">
                <a16:creationId xmlns:a16="http://schemas.microsoft.com/office/drawing/2014/main" id="{54EC6BCB-F939-AB4D-B765-F7283800EF43}"/>
              </a:ext>
            </a:extLst>
          </p:cNvPr>
          <p:cNvSpPr txBox="1"/>
          <p:nvPr/>
        </p:nvSpPr>
        <p:spPr>
          <a:xfrm>
            <a:off x="2373469" y="4095750"/>
            <a:ext cx="6313331" cy="369332"/>
          </a:xfrm>
          <a:prstGeom prst="rect">
            <a:avLst/>
          </a:prstGeom>
          <a:noFill/>
        </p:spPr>
        <p:txBody>
          <a:bodyPr wrap="none" rtlCol="0">
            <a:spAutoFit/>
          </a:bodyPr>
          <a:lstStyle/>
          <a:p>
            <a:pPr marL="285750" indent="-285750">
              <a:buFont typeface="Courier New" panose="02070309020205020404" pitchFamily="49" charset="0"/>
              <a:buChar char="o"/>
            </a:pPr>
            <a:r>
              <a:rPr lang="en-US" dirty="0"/>
              <a:t>The highest number of breweries - west of the Mississippi river</a:t>
            </a:r>
          </a:p>
        </p:txBody>
      </p:sp>
    </p:spTree>
    <p:extLst>
      <p:ext uri="{BB962C8B-B14F-4D97-AF65-F5344CB8AC3E}">
        <p14:creationId xmlns:p14="http://schemas.microsoft.com/office/powerpoint/2010/main" val="145644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Vertical)">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strips(downLeft)">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6" grpId="0" animBg="1"/>
      <p:bldP spid="17" grpId="0"/>
      <p:bldP spid="20"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A936-3E1B-F94B-9BEA-43B36DC9FD0B}"/>
              </a:ext>
            </a:extLst>
          </p:cNvPr>
          <p:cNvSpPr>
            <a:spLocks noGrp="1"/>
          </p:cNvSpPr>
          <p:nvPr>
            <p:ph type="title"/>
          </p:nvPr>
        </p:nvSpPr>
        <p:spPr/>
        <p:txBody>
          <a:bodyPr/>
          <a:lstStyle/>
          <a:p>
            <a:r>
              <a:rPr lang="en-US" dirty="0"/>
              <a:t>Breweries by State</a:t>
            </a:r>
          </a:p>
        </p:txBody>
      </p:sp>
      <p:pic>
        <p:nvPicPr>
          <p:cNvPr id="4" name="Picture 3">
            <a:extLst>
              <a:ext uri="{FF2B5EF4-FFF2-40B4-BE49-F238E27FC236}">
                <a16:creationId xmlns:a16="http://schemas.microsoft.com/office/drawing/2014/main" id="{F6442045-AB78-B440-9EFB-5569EAA1E2DF}"/>
              </a:ext>
            </a:extLst>
          </p:cNvPr>
          <p:cNvPicPr>
            <a:picLocks noChangeAspect="1"/>
          </p:cNvPicPr>
          <p:nvPr/>
        </p:nvPicPr>
        <p:blipFill>
          <a:blip r:embed="rId3"/>
          <a:stretch>
            <a:fillRect/>
          </a:stretch>
        </p:blipFill>
        <p:spPr>
          <a:xfrm>
            <a:off x="4092705" y="971550"/>
            <a:ext cx="4555995" cy="2960292"/>
          </a:xfrm>
          <a:prstGeom prst="rect">
            <a:avLst/>
          </a:prstGeom>
        </p:spPr>
      </p:pic>
      <p:sp>
        <p:nvSpPr>
          <p:cNvPr id="7" name="Rounded Rectangle 6">
            <a:extLst>
              <a:ext uri="{FF2B5EF4-FFF2-40B4-BE49-F238E27FC236}">
                <a16:creationId xmlns:a16="http://schemas.microsoft.com/office/drawing/2014/main" id="{E08E50E0-6789-754D-A7B6-0F394B286108}"/>
              </a:ext>
            </a:extLst>
          </p:cNvPr>
          <p:cNvSpPr/>
          <p:nvPr/>
        </p:nvSpPr>
        <p:spPr>
          <a:xfrm>
            <a:off x="609600" y="1098947"/>
            <a:ext cx="2590800" cy="337146"/>
          </a:xfrm>
          <a:prstGeom prst="roundRect">
            <a:avLst/>
          </a:prstGeom>
          <a:solidFill>
            <a:srgbClr val="852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and South Dakota </a:t>
            </a:r>
          </a:p>
        </p:txBody>
      </p:sp>
      <p:sp>
        <p:nvSpPr>
          <p:cNvPr id="9" name="TextBox 8">
            <a:extLst>
              <a:ext uri="{FF2B5EF4-FFF2-40B4-BE49-F238E27FC236}">
                <a16:creationId xmlns:a16="http://schemas.microsoft.com/office/drawing/2014/main" id="{E4E53C7C-E888-0848-9966-67059AD0CF43}"/>
              </a:ext>
            </a:extLst>
          </p:cNvPr>
          <p:cNvSpPr txBox="1"/>
          <p:nvPr/>
        </p:nvSpPr>
        <p:spPr>
          <a:xfrm>
            <a:off x="609601" y="1497265"/>
            <a:ext cx="3124200" cy="1815882"/>
          </a:xfrm>
          <a:prstGeom prst="rect">
            <a:avLst/>
          </a:prstGeom>
          <a:noFill/>
        </p:spPr>
        <p:txBody>
          <a:bodyPr wrap="square" rtlCol="0">
            <a:spAutoFit/>
          </a:bodyPr>
          <a:lstStyle/>
          <a:p>
            <a:r>
              <a:rPr lang="en-US" sz="1400" dirty="0"/>
              <a:t>The lowest # of breweries, but the 3rd &amp; 4th highest beer consumption per capita. </a:t>
            </a:r>
          </a:p>
          <a:p>
            <a:endParaRPr lang="en-US" sz="1400" dirty="0"/>
          </a:p>
          <a:p>
            <a:r>
              <a:rPr lang="en-US" sz="1400" dirty="0"/>
              <a:t>Budweiser should consider North and South Dakota as homes for new breweries</a:t>
            </a:r>
          </a:p>
          <a:p>
            <a:endParaRPr lang="en-US" sz="1400" dirty="0"/>
          </a:p>
        </p:txBody>
      </p:sp>
      <p:sp>
        <p:nvSpPr>
          <p:cNvPr id="8" name="TextBox 7">
            <a:extLst>
              <a:ext uri="{FF2B5EF4-FFF2-40B4-BE49-F238E27FC236}">
                <a16:creationId xmlns:a16="http://schemas.microsoft.com/office/drawing/2014/main" id="{2F08F0DC-FDB6-4C84-85FD-5168C719D7F7}"/>
              </a:ext>
            </a:extLst>
          </p:cNvPr>
          <p:cNvSpPr txBox="1"/>
          <p:nvPr/>
        </p:nvSpPr>
        <p:spPr>
          <a:xfrm>
            <a:off x="5852160" y="1245870"/>
            <a:ext cx="548640" cy="64008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90552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1143000" y="978495"/>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1143000" y="2634968"/>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2249286" y="2918859"/>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508749" y="3675499"/>
            <a:ext cx="6614160" cy="400110"/>
          </a:xfrm>
          <a:prstGeom prst="rect">
            <a:avLst/>
          </a:prstGeom>
          <a:noFill/>
        </p:spPr>
        <p:txBody>
          <a:bodyPr wrap="square" rtlCol="0">
            <a:spAutoFit/>
          </a:bodyPr>
          <a:lstStyle/>
          <a:p>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28" name="TextBox 27">
            <a:extLst>
              <a:ext uri="{FF2B5EF4-FFF2-40B4-BE49-F238E27FC236}">
                <a16:creationId xmlns:a16="http://schemas.microsoft.com/office/drawing/2014/main" id="{CD6104F6-D666-4D59-A5B9-B337F2AEBBDA}"/>
              </a:ext>
            </a:extLst>
          </p:cNvPr>
          <p:cNvSpPr txBox="1"/>
          <p:nvPr/>
        </p:nvSpPr>
        <p:spPr>
          <a:xfrm>
            <a:off x="1280149" y="1089297"/>
            <a:ext cx="457200" cy="640080"/>
          </a:xfrm>
          <a:prstGeom prst="rect">
            <a:avLst/>
          </a:prstGeom>
          <a:noFill/>
          <a:ln w="19050">
            <a:solidFill>
              <a:srgbClr val="00B050"/>
            </a:solidFill>
          </a:ln>
        </p:spPr>
        <p:txBody>
          <a:bodyPr wrap="square" rtlCol="0">
            <a:spAutoFit/>
          </a:bodyPr>
          <a:lstStyle/>
          <a:p>
            <a:r>
              <a:rPr lang="en-US" dirty="0"/>
              <a:t> </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6"/>
          <a:srcRect t="24516" r="52369" b="28774"/>
          <a:stretch/>
        </p:blipFill>
        <p:spPr>
          <a:xfrm>
            <a:off x="5638800" y="1611874"/>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5702274" y="1563451"/>
            <a:ext cx="457200" cy="100584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38492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heckerboard(across)">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blinds(horizontal)">
                                      <p:cBhvr>
                                        <p:cTn id="21" dur="500"/>
                                        <p:tgtEl>
                                          <p:spTgt spid="3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8"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10" name="TextBox 9">
            <a:extLst>
              <a:ext uri="{FF2B5EF4-FFF2-40B4-BE49-F238E27FC236}">
                <a16:creationId xmlns:a16="http://schemas.microsoft.com/office/drawing/2014/main" id="{A8F03582-42A0-5B47-B2AC-B31D27B0763E}"/>
              </a:ext>
            </a:extLst>
          </p:cNvPr>
          <p:cNvSpPr txBox="1"/>
          <p:nvPr/>
        </p:nvSpPr>
        <p:spPr>
          <a:xfrm>
            <a:off x="5594840" y="4894885"/>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900" decel="100000" fill="hold"/>
                                        <p:tgtEl>
                                          <p:spTgt spid="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animBg="1"/>
      <p:bldP spid="9" grpId="0" animBg="1"/>
      <p:bldP spid="10" grpId="0" animBg="1"/>
    </p:bldLst>
  </p:timing>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3100</TotalTime>
  <Words>2456</Words>
  <Application>Microsoft Macintosh PowerPoint</Application>
  <PresentationFormat>On-screen Show (16:9)</PresentationFormat>
  <Paragraphs>230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1985</vt:lpstr>
      <vt:lpstr>Case Study</vt:lpstr>
      <vt:lpstr>Scope</vt:lpstr>
      <vt:lpstr>Beers and Brewery Data</vt:lpstr>
      <vt:lpstr>Missing Values</vt:lpstr>
      <vt:lpstr>Breweries by State</vt:lpstr>
      <vt:lpstr>Breweries by State</vt:lpstr>
      <vt:lpstr>Breweries by State</vt:lpstr>
      <vt:lpstr>Breweries by State</vt:lpstr>
      <vt:lpstr>Median ABV and IBU</vt:lpstr>
      <vt:lpstr>Max IBU</vt:lpstr>
      <vt:lpstr>Max ABV</vt:lpstr>
      <vt:lpstr>ABV Stats and Distribution</vt:lpstr>
      <vt:lpstr>Relationship Between IBU and ABV</vt:lpstr>
      <vt:lpstr>KNN Classification</vt:lpstr>
      <vt:lpstr>ABV And Ounces By State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Ghimire, Gopi</cp:lastModifiedBy>
  <cp:revision>44</cp:revision>
  <dcterms:created xsi:type="dcterms:W3CDTF">2020-02-20T19:38:47Z</dcterms:created>
  <dcterms:modified xsi:type="dcterms:W3CDTF">2020-03-07T21:22:22Z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