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2" r:id="rId3"/>
    <p:sldId id="271" r:id="rId4"/>
    <p:sldId id="263" r:id="rId5"/>
    <p:sldId id="262" r:id="rId6"/>
    <p:sldId id="261" r:id="rId7"/>
    <p:sldId id="264" r:id="rId8"/>
    <p:sldId id="268" r:id="rId9"/>
    <p:sldId id="265" r:id="rId10"/>
    <p:sldId id="266" r:id="rId11"/>
    <p:sldId id="267" r:id="rId12"/>
    <p:sldId id="27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366" autoAdjust="0"/>
  </p:normalViewPr>
  <p:slideViewPr>
    <p:cSldViewPr>
      <p:cViewPr varScale="1">
        <p:scale>
          <a:sx n="128" d="100"/>
          <a:sy n="128" d="100"/>
        </p:scale>
        <p:origin x="1116"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The two </a:t>
            </a:r>
            <a:r>
              <a:rPr lang="en-US" dirty="0" err="1"/>
              <a:t>dataframes</a:t>
            </a:r>
            <a:r>
              <a:rPr lang="en-US" dirty="0"/>
              <a:t> were merged by </a:t>
            </a:r>
            <a:r>
              <a:rPr lang="en-US" dirty="0" err="1"/>
              <a:t>Brewery_id</a:t>
            </a:r>
            <a:r>
              <a:rPr lang="en-US" dirty="0"/>
              <a:t>, which is common field for joining. </a:t>
            </a:r>
          </a:p>
          <a:p>
            <a:r>
              <a:rPr lang="en-US" dirty="0"/>
              <a:t>Prior to the merge, changing the column names was required to perform the merge. </a:t>
            </a:r>
          </a:p>
          <a:p>
            <a:r>
              <a:rPr lang="en-US" dirty="0"/>
              <a:t>Two records in the merged dataset had cities that were the same but misspelled. Both of those records were cleaned up so the city names were consistent.</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302509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Colorado has 47 breweries which is 8 more than California which is second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a:t>
            </a:r>
          </a:p>
          <a:p>
            <a:r>
              <a:rPr lang="en-US" sz="1200" b="0" i="1" kern="1200" dirty="0">
                <a:solidFill>
                  <a:schemeClr val="tx1"/>
                </a:solidFill>
                <a:effectLst/>
                <a:latin typeface="+mn-lt"/>
                <a:ea typeface="+mn-ea"/>
                <a:cs typeface="+mn-cs"/>
              </a:rPr>
              <a:t>Kentucky has the highest median at 0.062 ABV and Utah has the lowest at 0.04 ABV. </a:t>
            </a: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Utah has the lowest at 6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63910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2/23/2020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3" name="Picture 2">
            <a:extLst>
              <a:ext uri="{FF2B5EF4-FFF2-40B4-BE49-F238E27FC236}">
                <a16:creationId xmlns:a16="http://schemas.microsoft.com/office/drawing/2014/main" id="{97515110-706C-47E2-88B3-AC0B994668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2050579-567E-467D-BA78-666F5E6A2BCC}"/>
              </a:ext>
            </a:extLst>
          </p:cNvPr>
          <p:cNvPicPr>
            <a:picLocks noChangeAspect="1"/>
          </p:cNvPicPr>
          <p:nvPr/>
        </p:nvPicPr>
        <p:blipFill rotWithShape="1">
          <a:blip r:embed="rId4"/>
          <a:srcRect l="2428"/>
          <a:stretch/>
        </p:blipFill>
        <p:spPr>
          <a:xfrm>
            <a:off x="3048000" y="1330778"/>
            <a:ext cx="3017520" cy="1908674"/>
          </a:xfrm>
          <a:prstGeom prst="rect">
            <a:avLst/>
          </a:prstGeom>
        </p:spPr>
      </p:pic>
      <p:pic>
        <p:nvPicPr>
          <p:cNvPr id="9" name="Picture 8">
            <a:extLst>
              <a:ext uri="{FF2B5EF4-FFF2-40B4-BE49-F238E27FC236}">
                <a16:creationId xmlns:a16="http://schemas.microsoft.com/office/drawing/2014/main" id="{CEF6DE8A-D187-45D0-B3BA-CA964FA58107}"/>
              </a:ext>
            </a:extLst>
          </p:cNvPr>
          <p:cNvPicPr>
            <a:picLocks noChangeAspect="1"/>
          </p:cNvPicPr>
          <p:nvPr/>
        </p:nvPicPr>
        <p:blipFill rotWithShape="1">
          <a:blip r:embed="rId5"/>
          <a:srcRect l="2428"/>
          <a:stretch/>
        </p:blipFill>
        <p:spPr>
          <a:xfrm>
            <a:off x="6123530" y="1330778"/>
            <a:ext cx="3017520" cy="1925576"/>
          </a:xfrm>
          <a:prstGeom prst="rect">
            <a:avLst/>
          </a:prstGeom>
        </p:spPr>
      </p:pic>
    </p:spTree>
    <p:extLst>
      <p:ext uri="{BB962C8B-B14F-4D97-AF65-F5344CB8AC3E}">
        <p14:creationId xmlns:p14="http://schemas.microsoft.com/office/powerpoint/2010/main" val="138732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7170" name="Picture 2">
            <a:extLst>
              <a:ext uri="{FF2B5EF4-FFF2-40B4-BE49-F238E27FC236}">
                <a16:creationId xmlns:a16="http://schemas.microsoft.com/office/drawing/2014/main" id="{D6BF28F4-4E5D-4BBC-8668-5BC49F61C8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6D0047-F4A1-4D2A-A497-54A8F7000D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536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4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B7032DA9-3084-428D-B16D-24511F6F7009}"/>
              </a:ext>
            </a:extLst>
          </p:cNvPr>
          <p:cNvSpPr>
            <a:spLocks noGrp="1"/>
          </p:cNvSpPr>
          <p:nvPr>
            <p:ph type="body" sz="quarter" idx="35"/>
          </p:nvPr>
        </p:nvSpPr>
        <p:spPr/>
        <p:txBody>
          <a:bodyPr/>
          <a:lstStyle/>
          <a:p>
            <a:r>
              <a:rPr lang="en-US" dirty="0"/>
              <a:t>&lt;SUMMARY&gt;</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r>
              <a:rPr lang="en-US" dirty="0"/>
              <a:t>Questions:</a:t>
            </a:r>
          </a:p>
          <a:p>
            <a:pPr marL="342900" indent="-342900">
              <a:buFont typeface="Arial" panose="020B0604020202020204" pitchFamily="34" charset="0"/>
              <a:buChar char="•"/>
            </a:pPr>
            <a:r>
              <a:rPr lang="en-US" dirty="0"/>
              <a:t>Breweries by state</a:t>
            </a:r>
          </a:p>
          <a:p>
            <a:pPr marL="342900" indent="-342900">
              <a:buFont typeface="Arial" panose="020B0604020202020204" pitchFamily="34" charset="0"/>
              <a:buChar char="•"/>
            </a:pPr>
            <a:r>
              <a:rPr lang="en-US" dirty="0"/>
              <a:t>Median ABV and IBU by state</a:t>
            </a:r>
          </a:p>
          <a:p>
            <a:pPr marL="342900" indent="-342900">
              <a:buFont typeface="Arial" panose="020B0604020202020204" pitchFamily="34" charset="0"/>
              <a:buChar char="•"/>
            </a:pPr>
            <a:r>
              <a:rPr lang="en-US" dirty="0"/>
              <a:t>Highest level of ABV and IBU by state</a:t>
            </a:r>
          </a:p>
          <a:p>
            <a:pPr marL="342900" indent="-342900">
              <a:buFont typeface="Arial" panose="020B0604020202020204" pitchFamily="34" charset="0"/>
              <a:buChar char="•"/>
            </a:pPr>
            <a:r>
              <a:rPr lang="en-US" dirty="0"/>
              <a:t>Understand detailed information related to ABV</a:t>
            </a:r>
          </a:p>
          <a:p>
            <a:pPr marL="342900" indent="-342900">
              <a:buFont typeface="Arial" panose="020B0604020202020204" pitchFamily="34" charset="0"/>
              <a:buChar char="•"/>
            </a:pPr>
            <a:r>
              <a:rPr lang="en-US" dirty="0"/>
              <a:t>Explain 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Case Study Data</a:t>
            </a:r>
          </a:p>
        </p:txBody>
      </p:sp>
      <p:sp>
        <p:nvSpPr>
          <p:cNvPr id="3" name="Text Placeholder 2">
            <a:extLst>
              <a:ext uri="{FF2B5EF4-FFF2-40B4-BE49-F238E27FC236}">
                <a16:creationId xmlns:a16="http://schemas.microsoft.com/office/drawing/2014/main" id="{B58960E6-62F2-4CE8-A634-98F979CAD2EC}"/>
              </a:ext>
            </a:extLst>
          </p:cNvPr>
          <p:cNvSpPr>
            <a:spLocks noGrp="1"/>
          </p:cNvSpPr>
          <p:nvPr>
            <p:ph type="body" sz="quarter" idx="39"/>
          </p:nvPr>
        </p:nvSpPr>
        <p:spPr>
          <a:xfrm>
            <a:off x="4067944" y="1746440"/>
            <a:ext cx="2258568" cy="505509"/>
          </a:xfrm>
        </p:spPr>
        <p:txBody>
          <a:bodyPr/>
          <a:lstStyle/>
          <a:p>
            <a:r>
              <a:rPr lang="en-US" dirty="0"/>
              <a:t>Beers</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067944" y="2459046"/>
            <a:ext cx="2256656" cy="2003544"/>
          </a:xfrm>
        </p:spPr>
        <p:txBody>
          <a:bodyPr/>
          <a:lstStyle/>
          <a:p>
            <a:pPr marL="342900" indent="-342900">
              <a:buFont typeface="Arial" panose="020B0604020202020204" pitchFamily="34" charset="0"/>
              <a:buChar char="•"/>
            </a:pPr>
            <a:r>
              <a:rPr lang="en-US" sz="1200" dirty="0"/>
              <a:t>2410 US craft beers</a:t>
            </a:r>
          </a:p>
          <a:p>
            <a:pPr marL="342900" indent="-342900">
              <a:buFont typeface="Arial" panose="020B0604020202020204" pitchFamily="34" charset="0"/>
              <a:buChar char="•"/>
            </a:pPr>
            <a:r>
              <a:rPr lang="en-US" sz="1200" dirty="0"/>
              <a:t>Beer ID</a:t>
            </a:r>
          </a:p>
          <a:p>
            <a:pPr marL="342900" indent="-342900">
              <a:buFont typeface="Arial" panose="020B0604020202020204" pitchFamily="34" charset="0"/>
              <a:buChar char="•"/>
            </a:pPr>
            <a:r>
              <a:rPr lang="en-US" sz="1200" dirty="0"/>
              <a:t>Beer names</a:t>
            </a:r>
          </a:p>
          <a:p>
            <a:pPr marL="342900" indent="-342900">
              <a:buFont typeface="Arial" panose="020B0604020202020204" pitchFamily="34" charset="0"/>
              <a:buChar char="•"/>
            </a:pPr>
            <a:r>
              <a:rPr lang="en-US" sz="1200" dirty="0"/>
              <a:t>Alcohol By Volume (ABV)</a:t>
            </a:r>
          </a:p>
          <a:p>
            <a:pPr marL="342900" indent="-342900">
              <a:buFont typeface="Arial" panose="020B0604020202020204" pitchFamily="34" charset="0"/>
              <a:buChar char="•"/>
            </a:pPr>
            <a:r>
              <a:rPr lang="en-US" sz="1200" dirty="0"/>
              <a:t>International Bitterness Units (IBU)</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Style</a:t>
            </a:r>
          </a:p>
          <a:p>
            <a:pPr marL="342900" indent="-342900">
              <a:buFont typeface="Arial" panose="020B0604020202020204" pitchFamily="34" charset="0"/>
              <a:buChar char="•"/>
            </a:pPr>
            <a:r>
              <a:rPr lang="en-US" sz="1200" dirty="0"/>
              <a:t>Ounces</a:t>
            </a:r>
          </a:p>
        </p:txBody>
      </p:sp>
      <p:sp>
        <p:nvSpPr>
          <p:cNvPr id="5" name="Text Placeholder 2">
            <a:extLst>
              <a:ext uri="{FF2B5EF4-FFF2-40B4-BE49-F238E27FC236}">
                <a16:creationId xmlns:a16="http://schemas.microsoft.com/office/drawing/2014/main" id="{5915C85E-29AE-47CD-89A4-B1323DFF0C60}"/>
              </a:ext>
            </a:extLst>
          </p:cNvPr>
          <p:cNvSpPr txBox="1">
            <a:spLocks/>
          </p:cNvSpPr>
          <p:nvPr/>
        </p:nvSpPr>
        <p:spPr>
          <a:xfrm>
            <a:off x="6629400" y="1759860"/>
            <a:ext cx="2258568" cy="505509"/>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anose="020B0604020202020204" pitchFamily="34" charset="0"/>
              <a:buNone/>
              <a:defRPr sz="2800" kern="1200">
                <a:solidFill>
                  <a:schemeClr val="accent3"/>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Breweries</a:t>
            </a:r>
          </a:p>
        </p:txBody>
      </p:sp>
      <p:sp>
        <p:nvSpPr>
          <p:cNvPr id="6" name="Text Placeholder 3">
            <a:extLst>
              <a:ext uri="{FF2B5EF4-FFF2-40B4-BE49-F238E27FC236}">
                <a16:creationId xmlns:a16="http://schemas.microsoft.com/office/drawing/2014/main" id="{F4756E6D-8370-4FE1-BB7E-D014C95F1E33}"/>
              </a:ext>
            </a:extLst>
          </p:cNvPr>
          <p:cNvSpPr txBox="1">
            <a:spLocks/>
          </p:cNvSpPr>
          <p:nvPr/>
        </p:nvSpPr>
        <p:spPr>
          <a:xfrm>
            <a:off x="6629400" y="2472466"/>
            <a:ext cx="2258568" cy="2003544"/>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200" dirty="0"/>
              <a:t>558 US breweries</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Brewery names</a:t>
            </a:r>
          </a:p>
          <a:p>
            <a:pPr marL="342900" indent="-342900">
              <a:buFont typeface="Arial" panose="020B0604020202020204" pitchFamily="34" charset="0"/>
              <a:buChar char="•"/>
            </a:pPr>
            <a:r>
              <a:rPr lang="en-US" sz="1200" dirty="0"/>
              <a:t>City</a:t>
            </a:r>
          </a:p>
          <a:p>
            <a:pPr marL="342900" indent="-342900">
              <a:buFont typeface="Arial" panose="020B0604020202020204" pitchFamily="34" charset="0"/>
              <a:buChar char="•"/>
            </a:pPr>
            <a:r>
              <a:rPr lang="en-US" sz="1200" dirty="0"/>
              <a:t>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778"/>
          <a:stretch/>
        </p:blipFill>
        <p:spPr bwMode="auto">
          <a:xfrm>
            <a:off x="152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980578-2894-40FA-84DA-A9854B43F14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2778"/>
          <a:stretch/>
        </p:blipFill>
        <p:spPr bwMode="auto">
          <a:xfrm>
            <a:off x="4724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648-CE36-4A2B-B3C3-9EBD346029FA}"/>
              </a:ext>
            </a:extLst>
          </p:cNvPr>
          <p:cNvSpPr>
            <a:spLocks noGrp="1"/>
          </p:cNvSpPr>
          <p:nvPr>
            <p:ph type="title"/>
          </p:nvPr>
        </p:nvSpPr>
        <p:spPr/>
        <p:txBody>
          <a:bodyPr/>
          <a:lstStyle/>
          <a:p>
            <a:r>
              <a:rPr lang="en-US" dirty="0"/>
              <a:t>Merge beer and Brewery</a:t>
            </a:r>
          </a:p>
        </p:txBody>
      </p:sp>
      <p:pic>
        <p:nvPicPr>
          <p:cNvPr id="4" name="Picture 3">
            <a:extLst>
              <a:ext uri="{FF2B5EF4-FFF2-40B4-BE49-F238E27FC236}">
                <a16:creationId xmlns:a16="http://schemas.microsoft.com/office/drawing/2014/main" id="{C230CC9A-AA53-4CB2-95F8-89DC600FCAFC}"/>
              </a:ext>
            </a:extLst>
          </p:cNvPr>
          <p:cNvPicPr>
            <a:picLocks noChangeAspect="1"/>
          </p:cNvPicPr>
          <p:nvPr/>
        </p:nvPicPr>
        <p:blipFill>
          <a:blip r:embed="rId3"/>
          <a:stretch>
            <a:fillRect/>
          </a:stretch>
        </p:blipFill>
        <p:spPr>
          <a:xfrm>
            <a:off x="152400" y="1063228"/>
            <a:ext cx="5787160" cy="1554480"/>
          </a:xfrm>
          <a:prstGeom prst="rect">
            <a:avLst/>
          </a:prstGeom>
        </p:spPr>
      </p:pic>
      <p:pic>
        <p:nvPicPr>
          <p:cNvPr id="5" name="Picture 4">
            <a:extLst>
              <a:ext uri="{FF2B5EF4-FFF2-40B4-BE49-F238E27FC236}">
                <a16:creationId xmlns:a16="http://schemas.microsoft.com/office/drawing/2014/main" id="{EEC5FDBD-EA7A-4924-8D84-94C46331C6D1}"/>
              </a:ext>
            </a:extLst>
          </p:cNvPr>
          <p:cNvPicPr>
            <a:picLocks noChangeAspect="1"/>
          </p:cNvPicPr>
          <p:nvPr/>
        </p:nvPicPr>
        <p:blipFill>
          <a:blip r:embed="rId4"/>
          <a:stretch>
            <a:fillRect/>
          </a:stretch>
        </p:blipFill>
        <p:spPr>
          <a:xfrm>
            <a:off x="4114800" y="1063228"/>
            <a:ext cx="5755946" cy="1554480"/>
          </a:xfrm>
          <a:prstGeom prst="rect">
            <a:avLst/>
          </a:prstGeom>
        </p:spPr>
      </p:pic>
      <p:pic>
        <p:nvPicPr>
          <p:cNvPr id="6" name="Picture 5">
            <a:extLst>
              <a:ext uri="{FF2B5EF4-FFF2-40B4-BE49-F238E27FC236}">
                <a16:creationId xmlns:a16="http://schemas.microsoft.com/office/drawing/2014/main" id="{99CA9CC8-D41E-4EC2-9AD9-88EAA1C3F8F8}"/>
              </a:ext>
            </a:extLst>
          </p:cNvPr>
          <p:cNvPicPr>
            <a:picLocks noChangeAspect="1"/>
          </p:cNvPicPr>
          <p:nvPr/>
        </p:nvPicPr>
        <p:blipFill>
          <a:blip r:embed="rId4"/>
          <a:stretch>
            <a:fillRect/>
          </a:stretch>
        </p:blipFill>
        <p:spPr>
          <a:xfrm>
            <a:off x="1905000" y="3028950"/>
            <a:ext cx="5755946" cy="1554480"/>
          </a:xfrm>
          <a:prstGeom prst="rect">
            <a:avLst/>
          </a:prstGeom>
        </p:spPr>
      </p:pic>
      <p:sp>
        <p:nvSpPr>
          <p:cNvPr id="9" name="TextBox 8">
            <a:extLst>
              <a:ext uri="{FF2B5EF4-FFF2-40B4-BE49-F238E27FC236}">
                <a16:creationId xmlns:a16="http://schemas.microsoft.com/office/drawing/2014/main" id="{9DAB8808-38A7-46F2-B73D-F269E6BEEAC4}"/>
              </a:ext>
            </a:extLst>
          </p:cNvPr>
          <p:cNvSpPr txBox="1"/>
          <p:nvPr/>
        </p:nvSpPr>
        <p:spPr>
          <a:xfrm>
            <a:off x="228600" y="2800350"/>
            <a:ext cx="1371600" cy="1477328"/>
          </a:xfrm>
          <a:prstGeom prst="rect">
            <a:avLst/>
          </a:prstGeom>
          <a:noFill/>
        </p:spPr>
        <p:txBody>
          <a:bodyPr wrap="square" rtlCol="0">
            <a:spAutoFit/>
          </a:bodyPr>
          <a:lstStyle/>
          <a:p>
            <a:r>
              <a:rPr lang="en-US" dirty="0"/>
              <a:t>Insert single joined arrow that simulates the merge</a:t>
            </a:r>
          </a:p>
        </p:txBody>
      </p:sp>
    </p:spTree>
    <p:extLst>
      <p:ext uri="{BB962C8B-B14F-4D97-AF65-F5344CB8AC3E}">
        <p14:creationId xmlns:p14="http://schemas.microsoft.com/office/powerpoint/2010/main" val="246091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304800" y="1063228"/>
            <a:ext cx="4454732" cy="295632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p:nvPr/>
        </p:nvGrpSpPr>
        <p:grpSpPr>
          <a:xfrm>
            <a:off x="0" y="3333750"/>
            <a:ext cx="1786328" cy="1155671"/>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5" y="3666696"/>
              <a:ext cx="342900" cy="215444"/>
            </a:xfrm>
            <a:prstGeom prst="rect">
              <a:avLst/>
            </a:prstGeom>
            <a:noFill/>
          </p:spPr>
          <p:txBody>
            <a:bodyPr wrap="square" rtlCol="0">
              <a:spAutoFit/>
            </a:bodyPr>
            <a:lstStyle/>
            <a:p>
              <a:r>
                <a:rPr lang="en-US" sz="800" dirty="0"/>
                <a:t>AK</a:t>
              </a:r>
            </a:p>
          </p:txBody>
        </p:sp>
      </p:grpSp>
      <p:grpSp>
        <p:nvGrpSpPr>
          <p:cNvPr id="8" name="Group 7">
            <a:extLst>
              <a:ext uri="{FF2B5EF4-FFF2-40B4-BE49-F238E27FC236}">
                <a16:creationId xmlns:a16="http://schemas.microsoft.com/office/drawing/2014/main" id="{099554DF-8A97-4F23-B719-E4DB7A7D15D0}"/>
              </a:ext>
            </a:extLst>
          </p:cNvPr>
          <p:cNvGrpSpPr/>
          <p:nvPr/>
        </p:nvGrpSpPr>
        <p:grpSpPr>
          <a:xfrm>
            <a:off x="1883451" y="3856822"/>
            <a:ext cx="956872" cy="632599"/>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342900" cy="215444"/>
            </a:xfrm>
            <a:prstGeom prst="rect">
              <a:avLst/>
            </a:prstGeom>
            <a:noFill/>
          </p:spPr>
          <p:txBody>
            <a:bodyPr wrap="square" rtlCol="0">
              <a:spAutoFit/>
            </a:bodyPr>
            <a:lstStyle/>
            <a:p>
              <a:r>
                <a:rPr lang="en-US" sz="800" dirty="0"/>
                <a:t>HI</a:t>
              </a:r>
            </a:p>
          </p:txBody>
        </p:sp>
      </p:grpSp>
      <p:pic>
        <p:nvPicPr>
          <p:cNvPr id="11" name="Picture 10" descr="A picture containing stationary, implement, pencil&#10;&#10;Description automatically generated">
            <a:extLst>
              <a:ext uri="{FF2B5EF4-FFF2-40B4-BE49-F238E27FC236}">
                <a16:creationId xmlns:a16="http://schemas.microsoft.com/office/drawing/2014/main" id="{8F2E8028-4874-4A2B-A74A-B44D2F2CF7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400" y="1027939"/>
            <a:ext cx="4364357" cy="2956322"/>
          </a:xfrm>
          <a:prstGeom prst="rect">
            <a:avLst/>
          </a:prstGeom>
        </p:spPr>
      </p:pic>
      <p:sp>
        <p:nvSpPr>
          <p:cNvPr id="12" name="TextBox 11">
            <a:extLst>
              <a:ext uri="{FF2B5EF4-FFF2-40B4-BE49-F238E27FC236}">
                <a16:creationId xmlns:a16="http://schemas.microsoft.com/office/drawing/2014/main" id="{E9C739FB-FCAC-4C35-A802-BA59270850A7}"/>
              </a:ext>
            </a:extLst>
          </p:cNvPr>
          <p:cNvSpPr txBox="1"/>
          <p:nvPr/>
        </p:nvSpPr>
        <p:spPr>
          <a:xfrm>
            <a:off x="2283527" y="2865971"/>
            <a:ext cx="274434" cy="200055"/>
          </a:xfrm>
          <a:prstGeom prst="rect">
            <a:avLst/>
          </a:prstGeom>
          <a:noFill/>
        </p:spPr>
        <p:txBody>
          <a:bodyPr wrap="none" rtlCol="0">
            <a:spAutoFit/>
          </a:bodyPr>
          <a:lstStyle/>
          <a:p>
            <a:r>
              <a:rPr lang="en-US" sz="700" dirty="0">
                <a:solidFill>
                  <a:srgbClr val="FF0000"/>
                </a:solidFill>
              </a:rPr>
              <a:t>28</a:t>
            </a:r>
          </a:p>
        </p:txBody>
      </p:sp>
      <p:sp>
        <p:nvSpPr>
          <p:cNvPr id="14" name="TextBox 13">
            <a:extLst>
              <a:ext uri="{FF2B5EF4-FFF2-40B4-BE49-F238E27FC236}">
                <a16:creationId xmlns:a16="http://schemas.microsoft.com/office/drawing/2014/main" id="{2F068543-6D36-4D1D-9D4E-0FD9E20F49DE}"/>
              </a:ext>
            </a:extLst>
          </p:cNvPr>
          <p:cNvSpPr txBox="1"/>
          <p:nvPr/>
        </p:nvSpPr>
        <p:spPr>
          <a:xfrm>
            <a:off x="760179" y="2416022"/>
            <a:ext cx="274434" cy="200055"/>
          </a:xfrm>
          <a:prstGeom prst="rect">
            <a:avLst/>
          </a:prstGeom>
          <a:noFill/>
        </p:spPr>
        <p:txBody>
          <a:bodyPr wrap="none" rtlCol="0">
            <a:spAutoFit/>
          </a:bodyPr>
          <a:lstStyle/>
          <a:p>
            <a:r>
              <a:rPr lang="en-US" sz="700" dirty="0">
                <a:solidFill>
                  <a:srgbClr val="FF0000"/>
                </a:solidFill>
              </a:rPr>
              <a:t>39</a:t>
            </a:r>
          </a:p>
        </p:txBody>
      </p:sp>
      <p:sp>
        <p:nvSpPr>
          <p:cNvPr id="15" name="TextBox 14">
            <a:extLst>
              <a:ext uri="{FF2B5EF4-FFF2-40B4-BE49-F238E27FC236}">
                <a16:creationId xmlns:a16="http://schemas.microsoft.com/office/drawing/2014/main" id="{3EB8C113-62EB-4383-BF2F-8E1274F9B96B}"/>
              </a:ext>
            </a:extLst>
          </p:cNvPr>
          <p:cNvSpPr txBox="1"/>
          <p:nvPr/>
        </p:nvSpPr>
        <p:spPr>
          <a:xfrm>
            <a:off x="1850374" y="2159520"/>
            <a:ext cx="274434" cy="200055"/>
          </a:xfrm>
          <a:prstGeom prst="rect">
            <a:avLst/>
          </a:prstGeom>
          <a:noFill/>
        </p:spPr>
        <p:txBody>
          <a:bodyPr wrap="none" rtlCol="0">
            <a:spAutoFit/>
          </a:bodyPr>
          <a:lstStyle/>
          <a:p>
            <a:r>
              <a:rPr lang="en-US" sz="700" dirty="0">
                <a:solidFill>
                  <a:srgbClr val="FF0000"/>
                </a:solidFill>
              </a:rPr>
              <a:t>47</a:t>
            </a:r>
            <a:endParaRPr lang="en-US" sz="600" dirty="0">
              <a:solidFill>
                <a:srgbClr val="FF0000"/>
              </a:solidFill>
            </a:endParaRPr>
          </a:p>
        </p:txBody>
      </p:sp>
    </p:spTree>
    <p:extLst>
      <p:ext uri="{BB962C8B-B14F-4D97-AF65-F5344CB8AC3E}">
        <p14:creationId xmlns:p14="http://schemas.microsoft.com/office/powerpoint/2010/main" val="384926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1371600" y="361950"/>
            <a:ext cx="3810000" cy="857250"/>
          </a:xfrm>
        </p:spPr>
        <p:txBody>
          <a:bodyPr>
            <a:normAutofit fontScale="90000"/>
          </a:bodyPr>
          <a:lstStyle/>
          <a:p>
            <a:r>
              <a:rPr lang="en-US" dirty="0"/>
              <a:t>Median ABV and IBU by State</a:t>
            </a:r>
          </a:p>
        </p:txBody>
      </p:sp>
      <p:pic>
        <p:nvPicPr>
          <p:cNvPr id="5" name="Picture 4">
            <a:extLst>
              <a:ext uri="{FF2B5EF4-FFF2-40B4-BE49-F238E27FC236}">
                <a16:creationId xmlns:a16="http://schemas.microsoft.com/office/drawing/2014/main" id="{6602F371-6279-4F6C-8C92-3AA295A079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6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IBU</a:t>
            </a:r>
          </a:p>
        </p:txBody>
      </p:sp>
      <p:pic>
        <p:nvPicPr>
          <p:cNvPr id="4" name="Picture 2">
            <a:extLst>
              <a:ext uri="{FF2B5EF4-FFF2-40B4-BE49-F238E27FC236}">
                <a16:creationId xmlns:a16="http://schemas.microsoft.com/office/drawing/2014/main" id="{CD3765AA-58E2-42FE-9E6E-A875BCB1D7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B18D85-1151-450B-8AFF-D3E3FCE62C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3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ABV</a:t>
            </a:r>
          </a:p>
        </p:txBody>
      </p:sp>
      <p:pic>
        <p:nvPicPr>
          <p:cNvPr id="5122" name="Picture 2">
            <a:extLst>
              <a:ext uri="{FF2B5EF4-FFF2-40B4-BE49-F238E27FC236}">
                <a16:creationId xmlns:a16="http://schemas.microsoft.com/office/drawing/2014/main" id="{E734F5E3-6122-4A2E-8281-C1C4D2757A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029"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3F5B074-1700-48C5-A864-2001055CE5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2960"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1016</TotalTime>
  <Words>944</Words>
  <Application>Microsoft Office PowerPoint</Application>
  <PresentationFormat>On-screen Show (16:9)</PresentationFormat>
  <Paragraphs>96</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1985</vt:lpstr>
      <vt:lpstr>Case Study</vt:lpstr>
      <vt:lpstr>Scope</vt:lpstr>
      <vt:lpstr>Case Study Data</vt:lpstr>
      <vt:lpstr>Missing Values</vt:lpstr>
      <vt:lpstr>Merge beer and Brewery</vt:lpstr>
      <vt:lpstr>Breweries by State</vt:lpstr>
      <vt:lpstr>Median ABV and IBU by State</vt:lpstr>
      <vt:lpstr>Top IBU</vt:lpstr>
      <vt:lpstr>Top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Rajesh Satluri</cp:lastModifiedBy>
  <cp:revision>13</cp:revision>
  <dcterms:created xsi:type="dcterms:W3CDTF">2020-02-20T19:38:47Z</dcterms:created>
  <dcterms:modified xsi:type="dcterms:W3CDTF">2020-02-23T19:19:44Z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