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2" r:id="rId3"/>
    <p:sldId id="271" r:id="rId4"/>
    <p:sldId id="274" r:id="rId5"/>
    <p:sldId id="261" r:id="rId6"/>
    <p:sldId id="264" r:id="rId7"/>
    <p:sldId id="268" r:id="rId8"/>
    <p:sldId id="265" r:id="rId9"/>
    <p:sldId id="266" r:id="rId10"/>
    <p:sldId id="267" r:id="rId11"/>
    <p:sldId id="27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E13B9-32D7-4A28-92D8-A92CE0D0E976}" v="103" dt="2020-02-28T23:44:39.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76849" autoAdjust="0"/>
  </p:normalViewPr>
  <p:slideViewPr>
    <p:cSldViewPr>
      <p:cViewPr varScale="1">
        <p:scale>
          <a:sx n="125" d="100"/>
          <a:sy n="125" d="100"/>
        </p:scale>
        <p:origin x="1216" y="16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2/28/20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visualcapitalist.com/united-states-of-be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endParaRPr lang="en-US" dirty="0"/>
          </a:p>
          <a:p>
            <a:r>
              <a:rPr lang="en-US" dirty="0"/>
              <a:t>Firstly, Mr. CEO, we would like to thank for giving this opportunity to study your Beers and Breweries business and</a:t>
            </a:r>
            <a:r>
              <a:rPr lang="en-US" sz="1200" b="0" i="1" kern="1200" dirty="0">
                <a:solidFill>
                  <a:schemeClr val="tx1"/>
                </a:solidFill>
                <a:effectLst/>
                <a:latin typeface="+mn-lt"/>
                <a:ea typeface="+mn-ea"/>
                <a:cs typeface="+mn-cs"/>
              </a:rPr>
              <a:t> taking the time from your busy schedule to listen to our presentation.</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The primary focus of this presentation is to address some of the key questions.</a:t>
            </a:r>
          </a:p>
          <a:p>
            <a:r>
              <a:rPr lang="en-US" dirty="0"/>
              <a:t>How many Breweries are there by state</a:t>
            </a:r>
          </a:p>
          <a:p>
            <a:r>
              <a:rPr lang="en-US" dirty="0"/>
              <a:t>Median Alcohol by Volume (ABV) and </a:t>
            </a:r>
            <a:r>
              <a:rPr lang="en-US" sz="1200" b="0" i="0" kern="1200" dirty="0">
                <a:solidFill>
                  <a:schemeClr val="tx1"/>
                </a:solidFill>
                <a:effectLst/>
                <a:latin typeface="+mn-lt"/>
                <a:ea typeface="+mn-ea"/>
                <a:cs typeface="+mn-cs"/>
              </a:rPr>
              <a:t> beer bitterness (IBU) by state </a:t>
            </a:r>
          </a:p>
          <a:p>
            <a:r>
              <a:rPr lang="en-US" sz="1200" b="0" i="0" kern="1200" dirty="0">
                <a:solidFill>
                  <a:schemeClr val="tx1"/>
                </a:solidFill>
                <a:effectLst/>
                <a:latin typeface="+mn-lt"/>
                <a:ea typeface="+mn-ea"/>
                <a:cs typeface="+mn-cs"/>
              </a:rPr>
              <a:t>Which states has beers with highest level of alcohol by volume and bitterness </a:t>
            </a:r>
          </a:p>
          <a:p>
            <a:r>
              <a:rPr lang="en-US" sz="1200" b="0" i="0" kern="1200" dirty="0">
                <a:solidFill>
                  <a:schemeClr val="tx1"/>
                </a:solidFill>
                <a:effectLst/>
                <a:latin typeface="+mn-lt"/>
                <a:ea typeface="+mn-ea"/>
                <a:cs typeface="+mn-cs"/>
              </a:rPr>
              <a:t>We will also present detailed information related to alcohol by volume and will also address the relation between alcohol by volume and bitterness</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Our analysis is based upon the two datasets, beers and breweries, which is provided by Budweiser</a:t>
            </a:r>
          </a:p>
          <a:p>
            <a:endParaRPr lang="en-US" dirty="0"/>
          </a:p>
          <a:p>
            <a:r>
              <a:rPr lang="en-US" sz="1200" b="0" i="1" kern="1200" dirty="0">
                <a:solidFill>
                  <a:schemeClr val="tx1"/>
                </a:solidFill>
                <a:effectLst/>
                <a:latin typeface="+mn-lt"/>
                <a:ea typeface="+mn-ea"/>
                <a:cs typeface="+mn-cs"/>
              </a:rPr>
              <a:t>There are 62 (2.57%) observations where both ABV and IBU are empty, 943 (41.7%) observations where only IBU is empty. </a:t>
            </a:r>
          </a:p>
          <a:p>
            <a:r>
              <a:rPr lang="en-US" sz="1200" b="0" i="1" kern="1200" dirty="0">
                <a:solidFill>
                  <a:schemeClr val="tx1"/>
                </a:solidFill>
                <a:effectLst/>
                <a:latin typeface="+mn-lt"/>
                <a:ea typeface="+mn-ea"/>
                <a:cs typeface="+mn-cs"/>
              </a:rPr>
              <a:t>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This is how we addressed missing values, there are 2.6% of observations where both ABV and IBU are empty and 41.7% of total observations just IBU, which are empty. We made some realistic assumption that, a beer can exist without bitterness but probably not without alcohol. So, we have excluded all the ABV observations with NA’s and replaced IBU NA’s with zeros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106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p>
          <a:p>
            <a:r>
              <a:rPr lang="en-US" dirty="0"/>
              <a:t>The top 5 breweries make up 31.3% of the breweries in the US.</a:t>
            </a:r>
          </a:p>
          <a:p>
            <a:endParaRPr lang="en-US" dirty="0"/>
          </a:p>
          <a:p>
            <a:r>
              <a:rPr lang="en-US" dirty="0"/>
              <a:t>Colorado has 47 breweries which is 8 more than California which is second with 39 breweries. </a:t>
            </a:r>
          </a:p>
          <a:p>
            <a:endParaRPr lang="en-US" dirty="0"/>
          </a:p>
          <a:p>
            <a:r>
              <a:rPr lang="en-US" sz="1200" dirty="0">
                <a:solidFill>
                  <a:schemeClr val="tx1">
                    <a:lumMod val="50000"/>
                  </a:schemeClr>
                </a:solidFill>
              </a:rPr>
              <a:t>Within Colorado most of the breweries seems to cluster around two major cites </a:t>
            </a:r>
            <a:r>
              <a:rPr lang="en-US" sz="1200" dirty="0" err="1">
                <a:solidFill>
                  <a:schemeClr val="tx1">
                    <a:lumMod val="50000"/>
                  </a:schemeClr>
                </a:solidFill>
              </a:rPr>
              <a:t>Denvere</a:t>
            </a:r>
            <a:r>
              <a:rPr lang="en-US" sz="1200" dirty="0">
                <a:solidFill>
                  <a:schemeClr val="tx1">
                    <a:lumMod val="50000"/>
                  </a:schemeClr>
                </a:solidFill>
              </a:rPr>
              <a:t> and </a:t>
            </a:r>
          </a:p>
          <a:p>
            <a:r>
              <a:rPr lang="en-US" sz="1200" dirty="0">
                <a:solidFill>
                  <a:schemeClr val="tx1">
                    <a:lumMod val="50000"/>
                  </a:schemeClr>
                </a:solidFill>
              </a:rPr>
              <a:t># Boulder. Within Boulder a breweries company call Avery Brewing alone holds </a:t>
            </a:r>
          </a:p>
          <a:p>
            <a:r>
              <a:rPr lang="en-US" sz="1200" dirty="0">
                <a:solidFill>
                  <a:schemeClr val="tx1">
                    <a:lumMod val="50000"/>
                  </a:schemeClr>
                </a:solidFill>
              </a:rPr>
              <a:t># nearly three times the average number of  Colorado breweries</a:t>
            </a:r>
          </a:p>
          <a:p>
            <a:r>
              <a:rPr lang="en-US" sz="1200" dirty="0">
                <a:solidFill>
                  <a:schemeClr val="tx1">
                    <a:lumMod val="50000"/>
                  </a:schemeClr>
                </a:solidFill>
              </a:rPr>
              <a:t># Many of these breweries offers free samples just for stepping inside.</a:t>
            </a:r>
          </a:p>
          <a:p>
            <a:r>
              <a:rPr lang="en-US" sz="1200" dirty="0">
                <a:solidFill>
                  <a:schemeClr val="tx1">
                    <a:lumMod val="50000"/>
                  </a:schemeClr>
                </a:solidFill>
              </a:rPr>
              <a:t># And this is what I found most interesting about why CO has the largest number of </a:t>
            </a:r>
          </a:p>
          <a:p>
            <a:r>
              <a:rPr lang="en-US" sz="1200" dirty="0">
                <a:solidFill>
                  <a:schemeClr val="tx1">
                    <a:lumMod val="50000"/>
                  </a:schemeClr>
                </a:solidFill>
              </a:rPr>
              <a:t># breweries.</a:t>
            </a:r>
          </a:p>
          <a:p>
            <a:r>
              <a:rPr lang="en-US" sz="1200" dirty="0">
                <a:solidFill>
                  <a:schemeClr val="tx1">
                    <a:lumMod val="50000"/>
                  </a:schemeClr>
                </a:solidFill>
              </a:rPr>
              <a:t>#It is because Colorado’s water is extremely well suited for brewing great tasting beer,</a:t>
            </a:r>
          </a:p>
          <a:p>
            <a:r>
              <a:rPr lang="en-US" sz="1200" dirty="0">
                <a:solidFill>
                  <a:schemeClr val="tx1">
                    <a:lumMod val="50000"/>
                  </a:schemeClr>
                </a:solidFill>
              </a:rPr>
              <a:t># just the slight </a:t>
            </a:r>
            <a:r>
              <a:rPr lang="en-US" sz="1200" dirty="0" err="1">
                <a:solidFill>
                  <a:schemeClr val="tx1">
                    <a:lumMod val="50000"/>
                  </a:schemeClr>
                </a:solidFill>
              </a:rPr>
              <a:t>mineeral</a:t>
            </a:r>
            <a:r>
              <a:rPr lang="en-US" sz="1200" dirty="0">
                <a:solidFill>
                  <a:schemeClr val="tx1">
                    <a:lumMod val="50000"/>
                  </a:schemeClr>
                </a:solidFill>
              </a:rPr>
              <a:t> adjustment and </a:t>
            </a:r>
            <a:r>
              <a:rPr lang="en-US" sz="1200" dirty="0" err="1">
                <a:solidFill>
                  <a:schemeClr val="tx1">
                    <a:lumMod val="50000"/>
                  </a:schemeClr>
                </a:solidFill>
              </a:rPr>
              <a:t>simpale</a:t>
            </a:r>
            <a:r>
              <a:rPr lang="en-US" sz="1200" dirty="0">
                <a:solidFill>
                  <a:schemeClr val="tx1">
                    <a:lumMod val="50000"/>
                  </a:schemeClr>
                </a:solidFill>
              </a:rPr>
              <a:t> </a:t>
            </a:r>
            <a:r>
              <a:rPr lang="en-US" sz="1200" dirty="0" err="1">
                <a:solidFill>
                  <a:schemeClr val="tx1">
                    <a:lumMod val="50000"/>
                  </a:schemeClr>
                </a:solidFill>
              </a:rPr>
              <a:t>filteration</a:t>
            </a:r>
            <a:r>
              <a:rPr lang="en-US" sz="1200" dirty="0">
                <a:solidFill>
                  <a:schemeClr val="tx1">
                    <a:lumMod val="50000"/>
                  </a:schemeClr>
                </a:solidFill>
              </a:rPr>
              <a:t> with very </a:t>
            </a:r>
            <a:r>
              <a:rPr lang="en-US" sz="1200" dirty="0" err="1">
                <a:solidFill>
                  <a:schemeClr val="tx1">
                    <a:lumMod val="50000"/>
                  </a:schemeClr>
                </a:solidFill>
              </a:rPr>
              <a:t>mininal</a:t>
            </a:r>
            <a:r>
              <a:rPr lang="en-US" sz="1200" dirty="0">
                <a:solidFill>
                  <a:schemeClr val="tx1">
                    <a:lumMod val="50000"/>
                  </a:schemeClr>
                </a:solidFill>
              </a:rPr>
              <a:t> treatment produces</a:t>
            </a:r>
          </a:p>
          <a:p>
            <a:r>
              <a:rPr lang="en-US" sz="1200" dirty="0">
                <a:solidFill>
                  <a:schemeClr val="tx1">
                    <a:lumMod val="50000"/>
                  </a:schemeClr>
                </a:solidFill>
              </a:rPr>
              <a:t># the best beer in the whole country. Which mean with just very little investment, you can produce </a:t>
            </a:r>
          </a:p>
          <a:p>
            <a:r>
              <a:rPr lang="en-US" sz="1200" dirty="0">
                <a:solidFill>
                  <a:schemeClr val="tx1">
                    <a:lumMod val="50000"/>
                  </a:schemeClr>
                </a:solidFill>
              </a:rPr>
              <a:t># best-in class beers with wide variety. </a:t>
            </a:r>
          </a:p>
          <a:p>
            <a:r>
              <a:rPr lang="en-US" sz="1200" dirty="0">
                <a:solidFill>
                  <a:schemeClr val="tx1">
                    <a:lumMod val="50000"/>
                  </a:schemeClr>
                </a:solidFill>
              </a:rPr>
              <a:t># Just the regular water along has 80-90% of water chemistry required to make Beer which is very fascinating.</a:t>
            </a:r>
          </a:p>
          <a:p>
            <a:r>
              <a:rPr lang="en-US" sz="1200" dirty="0">
                <a:solidFill>
                  <a:schemeClr val="tx1">
                    <a:lumMod val="50000"/>
                  </a:schemeClr>
                </a:solidFill>
              </a:rPr>
              <a:t># So what is there in CO water that </a:t>
            </a:r>
            <a:r>
              <a:rPr lang="en-US" sz="1200" dirty="0" err="1">
                <a:solidFill>
                  <a:schemeClr val="tx1">
                    <a:lumMod val="50000"/>
                  </a:schemeClr>
                </a:solidFill>
              </a:rPr>
              <a:t>maskes</a:t>
            </a:r>
            <a:r>
              <a:rPr lang="en-US" sz="1200" dirty="0">
                <a:solidFill>
                  <a:schemeClr val="tx1">
                    <a:lumMod val="50000"/>
                  </a:schemeClr>
                </a:solidFill>
              </a:rPr>
              <a:t> it the best for </a:t>
            </a:r>
            <a:r>
              <a:rPr lang="en-US" sz="1200" dirty="0" err="1">
                <a:solidFill>
                  <a:schemeClr val="tx1">
                    <a:lumMod val="50000"/>
                  </a:schemeClr>
                </a:solidFill>
              </a:rPr>
              <a:t>brewering</a:t>
            </a:r>
            <a:r>
              <a:rPr lang="en-US" sz="1200" dirty="0">
                <a:solidFill>
                  <a:schemeClr val="tx1">
                    <a:lumMod val="50000"/>
                  </a:schemeClr>
                </a:solidFill>
              </a:rPr>
              <a:t> ? </a:t>
            </a:r>
          </a:p>
          <a:p>
            <a:r>
              <a:rPr lang="en-US" sz="1200" dirty="0">
                <a:solidFill>
                  <a:schemeClr val="tx1">
                    <a:lumMod val="50000"/>
                  </a:schemeClr>
                </a:solidFill>
              </a:rPr>
              <a:t># Co water has the perfect mix of magnesium, sodium, sulfates, bicarbonates and calcium which</a:t>
            </a:r>
          </a:p>
          <a:p>
            <a:r>
              <a:rPr lang="en-US" sz="1200" dirty="0">
                <a:solidFill>
                  <a:schemeClr val="tx1">
                    <a:lumMod val="50000"/>
                  </a:schemeClr>
                </a:solidFill>
              </a:rPr>
              <a:t># determines the water's hardness and ultimately its suitability for brewing and great test.</a:t>
            </a:r>
          </a:p>
          <a:p>
            <a:r>
              <a:rPr lang="en-US" sz="1200" dirty="0">
                <a:solidFill>
                  <a:schemeClr val="tx1">
                    <a:lumMod val="50000"/>
                  </a:schemeClr>
                </a:solidFill>
              </a:rPr>
              <a:t># Hence water chemistry is a major reason why Colorado has so many breweries excelling in different styles of beer from around the world</a:t>
            </a:r>
          </a:p>
          <a:p>
            <a:r>
              <a:rPr lang="en-US" sz="1200" dirty="0">
                <a:solidFill>
                  <a:schemeClr val="tx1">
                    <a:lumMod val="50000"/>
                  </a:schemeClr>
                </a:solidFill>
              </a:rPr>
              <a:t># Lone Tree won a gold medal at the 2017 Great American Beer Festival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4 states (DC, N Dakota, S Dakota, and West Virginia) only had 1 brewery</a:t>
            </a:r>
          </a:p>
          <a:p>
            <a:r>
              <a:rPr lang="en-US" dirty="0"/>
              <a:t> and 4 more states (Arkansas, Delaware, Mississippi, and Nevada) only have two breweries. </a:t>
            </a:r>
          </a:p>
          <a:p>
            <a:r>
              <a:rPr lang="en-US" dirty="0"/>
              <a:t>Nevada was a shock due to it being the home of Las Vegas. The highest number of breweries appears to be west of the Mississippi river. However, the northeast united states has its fair share.</a:t>
            </a:r>
          </a:p>
          <a:p>
            <a:endParaRPr lang="en-US" dirty="0"/>
          </a:p>
          <a:p>
            <a:r>
              <a:rPr lang="en-US" dirty="0"/>
              <a:t>Beer Consumption Per Capita comes from </a:t>
            </a:r>
            <a:r>
              <a:rPr lang="en-US" dirty="0">
                <a:hlinkClick r:id="rId3"/>
              </a:rPr>
              <a:t>https://www.visualcapitalist.com/united-states-of-beer/</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average ABV is 6%. The middle 50% of the data fall between 5% and 6.7%. You may want to target this range during production. </a:t>
            </a:r>
            <a:endParaRPr lang="en-US" dirty="0"/>
          </a:p>
          <a:p>
            <a:endParaRPr lang="en-US" dirty="0"/>
          </a:p>
          <a:p>
            <a:r>
              <a:rPr lang="en-US" dirty="0"/>
              <a:t>Speaker: Kris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if you exclude the states with zero ABV.</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Nevada has the highest median at 0.0669 ABV and Utah has the lowest at 0.051 ABV. </a:t>
            </a: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The median IBU per state appears to vary considerably between states with an overall IBU median of 37. </a:t>
            </a:r>
          </a:p>
          <a:p>
            <a:r>
              <a:rPr lang="en-US" sz="1200" b="0" i="1" kern="1200" dirty="0">
                <a:solidFill>
                  <a:schemeClr val="tx1"/>
                </a:solidFill>
                <a:effectLst/>
                <a:latin typeface="+mn-lt"/>
                <a:ea typeface="+mn-ea"/>
                <a:cs typeface="+mn-cs"/>
              </a:rPr>
              <a:t>West Virginia has the highest median at 57.5 IBU and Arkansas has the lowest at 7.8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63910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question why for each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38672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2/28/20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2/28/20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2/28/20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2/28/20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5" name="Picture 2">
            <a:extLst>
              <a:ext uri="{FF2B5EF4-FFF2-40B4-BE49-F238E27FC236}">
                <a16:creationId xmlns:a16="http://schemas.microsoft.com/office/drawing/2014/main" id="{0D3A44EB-288C-4A2A-A28F-B9140C1999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3713F0D-C928-47F7-AF3B-9421268BEF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9265" y="1063228"/>
            <a:ext cx="32004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31521C-8D09-4634-A177-CE683FD68DFA}"/>
              </a:ext>
            </a:extLst>
          </p:cNvPr>
          <p:cNvSpPr txBox="1"/>
          <p:nvPr/>
        </p:nvSpPr>
        <p:spPr>
          <a:xfrm>
            <a:off x="3276600" y="1068348"/>
            <a:ext cx="2362200" cy="1107996"/>
          </a:xfrm>
          <a:prstGeom prst="rect">
            <a:avLst/>
          </a:prstGeom>
          <a:noFill/>
        </p:spPr>
        <p:txBody>
          <a:bodyPr wrap="square" rtlCol="0">
            <a:spAutoFit/>
          </a:bodyPr>
          <a:lstStyle/>
          <a:p>
            <a:pPr marL="285750" indent="-285750">
              <a:buFont typeface="Arial" panose="020B0604020202020204" pitchFamily="34" charset="0"/>
              <a:buChar char="•"/>
            </a:pPr>
            <a:r>
              <a:rPr lang="en-US" sz="1200" dirty="0"/>
              <a:t>Bitterness generally rises with alcohol content, however they are not clearly dependent on one another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364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pPr marL="342900" indent="-342900">
              <a:buFont typeface="Arial" panose="020B0604020202020204" pitchFamily="34" charset="0"/>
              <a:buChar char="•"/>
            </a:pPr>
            <a:r>
              <a:rPr lang="en-US" dirty="0"/>
              <a:t>Brewery and beer summary</a:t>
            </a:r>
          </a:p>
          <a:p>
            <a:pPr marL="342900" indent="-342900">
              <a:buFont typeface="Arial" panose="020B0604020202020204" pitchFamily="34" charset="0"/>
              <a:buChar char="•"/>
            </a:pPr>
            <a:r>
              <a:rPr lang="en-US" dirty="0"/>
              <a:t>Facts about ABV and IBU</a:t>
            </a:r>
          </a:p>
          <a:p>
            <a:pPr marL="342900" indent="-342900">
              <a:buFont typeface="Arial" panose="020B0604020202020204" pitchFamily="34" charset="0"/>
              <a:buChar char="•"/>
            </a:pPr>
            <a:r>
              <a:rPr lang="en-US" dirty="0"/>
              <a:t>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Beers and Brewery Data</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343400" y="1569978"/>
            <a:ext cx="3886200" cy="2003544"/>
          </a:xfrm>
        </p:spPr>
        <p:txBody>
          <a:bodyPr/>
          <a:lstStyle/>
          <a:p>
            <a:pPr marL="342900" indent="-182880">
              <a:buFont typeface="Arial" panose="020B0604020202020204" pitchFamily="34" charset="0"/>
              <a:buChar char="•"/>
            </a:pPr>
            <a:r>
              <a:rPr lang="en-US" sz="1200" dirty="0"/>
              <a:t>Two sources of data (beers and breweries)</a:t>
            </a:r>
          </a:p>
          <a:p>
            <a:pPr marL="342900" indent="-182880">
              <a:buFont typeface="Arial" panose="020B0604020202020204" pitchFamily="34" charset="0"/>
              <a:buChar char="•"/>
            </a:pPr>
            <a:r>
              <a:rPr lang="en-US" sz="1200" dirty="0"/>
              <a:t>2410 US craft beers</a:t>
            </a:r>
          </a:p>
          <a:p>
            <a:pPr marL="731520" lvl="1" indent="-182880">
              <a:buFont typeface="Arial" panose="020B0604020202020204" pitchFamily="34" charset="0"/>
              <a:buChar char="•"/>
            </a:pPr>
            <a:r>
              <a:rPr lang="en-US" sz="1200" dirty="0"/>
              <a:t>Beer names</a:t>
            </a:r>
          </a:p>
          <a:p>
            <a:pPr marL="731520" lvl="1" indent="-182880">
              <a:buFont typeface="Arial" panose="020B0604020202020204" pitchFamily="34" charset="0"/>
              <a:buChar char="•"/>
            </a:pPr>
            <a:r>
              <a:rPr lang="en-US" sz="1200" dirty="0"/>
              <a:t>Style</a:t>
            </a:r>
          </a:p>
          <a:p>
            <a:pPr marL="731520" lvl="1" indent="-182880">
              <a:buFont typeface="Arial" panose="020B0604020202020204" pitchFamily="34" charset="0"/>
              <a:buChar char="•"/>
            </a:pPr>
            <a:r>
              <a:rPr lang="en-US" sz="1200" dirty="0"/>
              <a:t>Sizes (Ounces)</a:t>
            </a:r>
          </a:p>
          <a:p>
            <a:pPr marL="731520" lvl="1" indent="-182880">
              <a:buFont typeface="Arial" panose="020B0604020202020204" pitchFamily="34" charset="0"/>
              <a:buChar char="•"/>
            </a:pPr>
            <a:r>
              <a:rPr lang="en-US" sz="1200" dirty="0"/>
              <a:t>Alcohol By Volume (ABV)</a:t>
            </a:r>
          </a:p>
          <a:p>
            <a:pPr marL="731520" lvl="1" indent="-182880">
              <a:buFont typeface="Arial" panose="020B0604020202020204" pitchFamily="34" charset="0"/>
              <a:buChar char="•"/>
            </a:pPr>
            <a:r>
              <a:rPr lang="en-US" sz="1200" dirty="0"/>
              <a:t>International Bitterness Units (IBU)</a:t>
            </a:r>
          </a:p>
          <a:p>
            <a:pPr marL="342900" indent="-182880">
              <a:buFont typeface="Arial" panose="020B0604020202020204" pitchFamily="34" charset="0"/>
              <a:buChar char="•"/>
            </a:pPr>
            <a:r>
              <a:rPr lang="en-US" sz="1200" dirty="0"/>
              <a:t>558 US breweries</a:t>
            </a:r>
          </a:p>
          <a:p>
            <a:pPr marL="731520" lvl="1" indent="-182880">
              <a:buFont typeface="Arial" panose="020B0604020202020204" pitchFamily="34" charset="0"/>
              <a:buChar char="•"/>
            </a:pPr>
            <a:r>
              <a:rPr lang="en-US" sz="1200" dirty="0"/>
              <a:t>Brewery names</a:t>
            </a:r>
          </a:p>
          <a:p>
            <a:pPr marL="731520" lvl="1" indent="-182880">
              <a:buFont typeface="Arial" panose="020B0604020202020204" pitchFamily="34" charset="0"/>
              <a:buChar char="•"/>
            </a:pPr>
            <a:r>
              <a:rPr lang="en-US" sz="1200" dirty="0"/>
              <a:t>Location (City &amp; 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a:xfrm>
            <a:off x="1066800" y="235430"/>
            <a:ext cx="6829002" cy="857250"/>
          </a:xfrm>
        </p:spPr>
        <p:txBody>
          <a:bodyPr/>
          <a:lstStyle/>
          <a:p>
            <a:r>
              <a:rPr lang="en-US" dirty="0"/>
              <a:t>Sanitizing Data</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pic>
        <p:nvPicPr>
          <p:cNvPr id="10" name="Picture 9">
            <a:extLst>
              <a:ext uri="{FF2B5EF4-FFF2-40B4-BE49-F238E27FC236}">
                <a16:creationId xmlns:a16="http://schemas.microsoft.com/office/drawing/2014/main" id="{A56117B1-9819-42E5-AEFC-9AD2D125A6E9}"/>
              </a:ext>
            </a:extLst>
          </p:cNvPr>
          <p:cNvPicPr>
            <a:picLocks noChangeAspect="1"/>
          </p:cNvPicPr>
          <p:nvPr/>
        </p:nvPicPr>
        <p:blipFill>
          <a:blip r:embed="rId3"/>
          <a:stretch>
            <a:fillRect/>
          </a:stretch>
        </p:blipFill>
        <p:spPr>
          <a:xfrm>
            <a:off x="1600200" y="1428750"/>
            <a:ext cx="3108960" cy="1596973"/>
          </a:xfrm>
          <a:prstGeom prst="rect">
            <a:avLst/>
          </a:prstGeom>
        </p:spPr>
      </p:pic>
      <p:sp>
        <p:nvSpPr>
          <p:cNvPr id="9" name="Text Placeholder 3">
            <a:extLst>
              <a:ext uri="{FF2B5EF4-FFF2-40B4-BE49-F238E27FC236}">
                <a16:creationId xmlns:a16="http://schemas.microsoft.com/office/drawing/2014/main" id="{05646316-BE79-49C8-A6AC-F807345DB376}"/>
              </a:ext>
            </a:extLst>
          </p:cNvPr>
          <p:cNvSpPr txBox="1">
            <a:spLocks/>
          </p:cNvSpPr>
          <p:nvPr/>
        </p:nvSpPr>
        <p:spPr>
          <a:xfrm>
            <a:off x="4876800" y="1428750"/>
            <a:ext cx="4114800" cy="200354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182880"/>
            <a:r>
              <a:rPr lang="en-US" sz="1200" dirty="0"/>
              <a:t>62 (2.57%) observations both ABV and IBU were empty</a:t>
            </a:r>
          </a:p>
          <a:p>
            <a:pPr indent="-182880"/>
            <a:r>
              <a:rPr lang="en-US" sz="1200" dirty="0"/>
              <a:t>943 (41.7%) observations only IBU is empty</a:t>
            </a:r>
          </a:p>
          <a:p>
            <a:pPr indent="-182880"/>
            <a:r>
              <a:rPr lang="en-US" sz="1200" b="1"/>
              <a:t>Factoid</a:t>
            </a:r>
            <a:r>
              <a:rPr lang="en-US" sz="1200"/>
              <a:t>: </a:t>
            </a:r>
            <a:r>
              <a:rPr lang="en-US" sz="1200" dirty="0"/>
              <a:t>Budweiser Prohibition Brew is the only non-alcoholic beer, and which is not part of the dataset</a:t>
            </a:r>
          </a:p>
          <a:p>
            <a:pPr indent="-182880"/>
            <a:r>
              <a:rPr lang="en-US" sz="1200" dirty="0"/>
              <a:t>We made some realistic assumption that, a beer can exist without bitterness but probably not without alcohol. </a:t>
            </a:r>
          </a:p>
          <a:p>
            <a:pPr indent="-182880"/>
            <a:r>
              <a:rPr lang="en-US" sz="1200" dirty="0"/>
              <a:t>We excluded all the ABV observations with NA’s and replace IBU NA’s with zero’s</a:t>
            </a:r>
          </a:p>
        </p:txBody>
      </p:sp>
    </p:spTree>
    <p:extLst>
      <p:ext uri="{BB962C8B-B14F-4D97-AF65-F5344CB8AC3E}">
        <p14:creationId xmlns:p14="http://schemas.microsoft.com/office/powerpoint/2010/main" val="142056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pic>
        <p:nvPicPr>
          <p:cNvPr id="4" name="Picture 2">
            <a:extLst>
              <a:ext uri="{FF2B5EF4-FFF2-40B4-BE49-F238E27FC236}">
                <a16:creationId xmlns:a16="http://schemas.microsoft.com/office/drawing/2014/main" id="{EDA0E03F-363B-4503-A343-80113864BC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923" t="6410" r="8462"/>
          <a:stretch/>
        </p:blipFill>
        <p:spPr bwMode="auto">
          <a:xfrm>
            <a:off x="77090" y="934224"/>
            <a:ext cx="3749040" cy="2487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EBE66353-2D02-44C7-8798-C93B9385FBD6}"/>
              </a:ext>
            </a:extLst>
          </p:cNvPr>
          <p:cNvGrpSpPr>
            <a:grpSpLocks noChangeAspect="1"/>
          </p:cNvGrpSpPr>
          <p:nvPr/>
        </p:nvGrpSpPr>
        <p:grpSpPr>
          <a:xfrm>
            <a:off x="77090" y="2590697"/>
            <a:ext cx="1057046" cy="621792"/>
            <a:chOff x="463758" y="3304304"/>
            <a:chExt cx="1786328" cy="1155671"/>
          </a:xfrm>
        </p:grpSpPr>
        <p:pic>
          <p:nvPicPr>
            <p:cNvPr id="6" name="Picture 5" descr="A picture containing drawing, food&#10;&#10;Description automatically generated">
              <a:extLst>
                <a:ext uri="{FF2B5EF4-FFF2-40B4-BE49-F238E27FC236}">
                  <a16:creationId xmlns:a16="http://schemas.microsoft.com/office/drawing/2014/main" id="{4AC0E741-C84A-4726-BCB9-86F5E4C011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758" y="3304304"/>
              <a:ext cx="1786328" cy="1155671"/>
            </a:xfrm>
            <a:prstGeom prst="rect">
              <a:avLst/>
            </a:prstGeom>
          </p:spPr>
        </p:pic>
        <p:sp>
          <p:nvSpPr>
            <p:cNvPr id="7" name="TextBox 6">
              <a:extLst>
                <a:ext uri="{FF2B5EF4-FFF2-40B4-BE49-F238E27FC236}">
                  <a16:creationId xmlns:a16="http://schemas.microsoft.com/office/drawing/2014/main" id="{A3483700-B4AE-4D36-BA36-1DE8B1794718}"/>
                </a:ext>
              </a:extLst>
            </p:cNvPr>
            <p:cNvSpPr txBox="1"/>
            <p:nvPr/>
          </p:nvSpPr>
          <p:spPr>
            <a:xfrm>
              <a:off x="1339744" y="3666696"/>
              <a:ext cx="538991" cy="400427"/>
            </a:xfrm>
            <a:prstGeom prst="rect">
              <a:avLst/>
            </a:prstGeom>
            <a:noFill/>
          </p:spPr>
          <p:txBody>
            <a:bodyPr wrap="square" rtlCol="0">
              <a:spAutoFit/>
            </a:bodyPr>
            <a:lstStyle/>
            <a:p>
              <a:r>
                <a:rPr lang="en-US" sz="800" dirty="0"/>
                <a:t>AK</a:t>
              </a:r>
            </a:p>
          </p:txBody>
        </p:sp>
      </p:grpSp>
      <p:pic>
        <p:nvPicPr>
          <p:cNvPr id="3" name="Picture 2">
            <a:extLst>
              <a:ext uri="{FF2B5EF4-FFF2-40B4-BE49-F238E27FC236}">
                <a16:creationId xmlns:a16="http://schemas.microsoft.com/office/drawing/2014/main" id="{871AE67E-71D0-41FB-A391-78FAA0B99D90}"/>
              </a:ext>
            </a:extLst>
          </p:cNvPr>
          <p:cNvPicPr>
            <a:picLocks noChangeAspect="1"/>
          </p:cNvPicPr>
          <p:nvPr/>
        </p:nvPicPr>
        <p:blipFill>
          <a:blip r:embed="rId5"/>
          <a:stretch>
            <a:fillRect/>
          </a:stretch>
        </p:blipFill>
        <p:spPr>
          <a:xfrm>
            <a:off x="5181600" y="895350"/>
            <a:ext cx="3566160" cy="2317139"/>
          </a:xfrm>
          <a:prstGeom prst="rect">
            <a:avLst/>
          </a:prstGeom>
        </p:spPr>
      </p:pic>
      <p:grpSp>
        <p:nvGrpSpPr>
          <p:cNvPr id="8" name="Group 7">
            <a:extLst>
              <a:ext uri="{FF2B5EF4-FFF2-40B4-BE49-F238E27FC236}">
                <a16:creationId xmlns:a16="http://schemas.microsoft.com/office/drawing/2014/main" id="{099554DF-8A97-4F23-B719-E4DB7A7D15D0}"/>
              </a:ext>
            </a:extLst>
          </p:cNvPr>
          <p:cNvGrpSpPr>
            <a:grpSpLocks noChangeAspect="1"/>
          </p:cNvGrpSpPr>
          <p:nvPr/>
        </p:nvGrpSpPr>
        <p:grpSpPr>
          <a:xfrm>
            <a:off x="1183376" y="2874588"/>
            <a:ext cx="688948" cy="455472"/>
            <a:chOff x="2377815" y="3751637"/>
            <a:chExt cx="956872" cy="632599"/>
          </a:xfrm>
        </p:grpSpPr>
        <p:pic>
          <p:nvPicPr>
            <p:cNvPr id="9" name="Picture 8" descr="A picture containing drawing, food&#10;&#10;Description automatically generated">
              <a:extLst>
                <a:ext uri="{FF2B5EF4-FFF2-40B4-BE49-F238E27FC236}">
                  <a16:creationId xmlns:a16="http://schemas.microsoft.com/office/drawing/2014/main" id="{66146DFE-8544-41E8-B596-4D3C898188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77815" y="3751637"/>
              <a:ext cx="956872" cy="632599"/>
            </a:xfrm>
            <a:prstGeom prst="rect">
              <a:avLst/>
            </a:prstGeom>
          </p:spPr>
        </p:pic>
        <p:sp>
          <p:nvSpPr>
            <p:cNvPr id="10" name="TextBox 9">
              <a:extLst>
                <a:ext uri="{FF2B5EF4-FFF2-40B4-BE49-F238E27FC236}">
                  <a16:creationId xmlns:a16="http://schemas.microsoft.com/office/drawing/2014/main" id="{DE0C415E-776F-46E4-9821-0880206D3FF2}"/>
                </a:ext>
              </a:extLst>
            </p:cNvPr>
            <p:cNvSpPr txBox="1"/>
            <p:nvPr/>
          </p:nvSpPr>
          <p:spPr>
            <a:xfrm>
              <a:off x="2884045" y="3960214"/>
              <a:ext cx="450642" cy="299227"/>
            </a:xfrm>
            <a:prstGeom prst="rect">
              <a:avLst/>
            </a:prstGeom>
            <a:noFill/>
          </p:spPr>
          <p:txBody>
            <a:bodyPr wrap="square" rtlCol="0">
              <a:spAutoFit/>
            </a:bodyPr>
            <a:lstStyle/>
            <a:p>
              <a:r>
                <a:rPr lang="en-US" sz="800" dirty="0"/>
                <a:t>HI</a:t>
              </a:r>
            </a:p>
          </p:txBody>
        </p:sp>
      </p:grpSp>
      <p:sp>
        <p:nvSpPr>
          <p:cNvPr id="13" name="TextBox 12">
            <a:extLst>
              <a:ext uri="{FF2B5EF4-FFF2-40B4-BE49-F238E27FC236}">
                <a16:creationId xmlns:a16="http://schemas.microsoft.com/office/drawing/2014/main" id="{3AEE4A84-F268-4FBB-BBBF-E08ACC13DA49}"/>
              </a:ext>
            </a:extLst>
          </p:cNvPr>
          <p:cNvSpPr txBox="1"/>
          <p:nvPr/>
        </p:nvSpPr>
        <p:spPr>
          <a:xfrm>
            <a:off x="1264920" y="3383752"/>
            <a:ext cx="6614160" cy="1015663"/>
          </a:xfrm>
          <a:prstGeom prst="rect">
            <a:avLst/>
          </a:prstGeom>
          <a:noFill/>
        </p:spPr>
        <p:txBody>
          <a:bodyPr wrap="square" rtlCol="0">
            <a:spAutoFit/>
          </a:bodyPr>
          <a:lstStyle/>
          <a:p>
            <a:pPr marL="285750" indent="-285750">
              <a:buFont typeface="+mj-lt"/>
              <a:buAutoNum type="arabicPeriod"/>
            </a:pPr>
            <a:r>
              <a:rPr lang="en-US" sz="1000" dirty="0"/>
              <a:t>South and North Dakota had the lowest # of breweries, but the 3</a:t>
            </a:r>
            <a:r>
              <a:rPr lang="en-US" sz="1000" baseline="30000" dirty="0"/>
              <a:t>rd</a:t>
            </a:r>
            <a:r>
              <a:rPr lang="en-US" sz="1000" dirty="0"/>
              <a:t> &amp; 4</a:t>
            </a:r>
            <a:r>
              <a:rPr lang="en-US" sz="1000" baseline="30000" dirty="0"/>
              <a:t>th</a:t>
            </a:r>
            <a:r>
              <a:rPr lang="en-US" sz="1000" dirty="0"/>
              <a:t> highest beer consumption per capita. </a:t>
            </a:r>
          </a:p>
          <a:p>
            <a:pPr marL="285750" indent="-285750">
              <a:buFont typeface="+mj-lt"/>
              <a:buAutoNum type="arabicPeriod"/>
            </a:pPr>
            <a:r>
              <a:rPr lang="en-US" sz="1000" dirty="0"/>
              <a:t>New Hampshire has the highest consumption, but only 3 breweries. NH has no sales tax on beer, so the consumption also includes people that come from Vermont, Massachusetts, and Maine</a:t>
            </a:r>
          </a:p>
          <a:p>
            <a:pPr marL="285750" indent="-285750">
              <a:buFont typeface="+mj-lt"/>
              <a:buAutoNum type="arabicPeriod"/>
            </a:pPr>
            <a:r>
              <a:rPr lang="en-US" sz="1000" dirty="0"/>
              <a:t>Utah has 4 breweries, but the lowest beer consumption. The biggest city in Utah, Salt Lak City, only allows &lt; 4.0% ABV</a:t>
            </a:r>
          </a:p>
          <a:p>
            <a:pPr marL="285750" indent="-285750">
              <a:buFont typeface="+mj-lt"/>
              <a:buAutoNum type="arabicPeriod"/>
            </a:pPr>
            <a:r>
              <a:rPr lang="en-US" sz="1000" dirty="0"/>
              <a:t>With the popularity of craft beers and breweries. The pacific northwest is gaining on CA and CO for # of breweries. Beer consumption for Oregon is 14</a:t>
            </a:r>
            <a:r>
              <a:rPr lang="en-US" sz="1000" baseline="30000" dirty="0"/>
              <a:t>th</a:t>
            </a:r>
            <a:r>
              <a:rPr lang="en-US" sz="1000" dirty="0"/>
              <a:t> and Washington 37</a:t>
            </a:r>
            <a:r>
              <a:rPr lang="en-US" sz="1000" baseline="30000" dirty="0"/>
              <a:t>th</a:t>
            </a:r>
            <a:r>
              <a:rPr lang="en-US" sz="1000" dirty="0"/>
              <a:t>. Both have increased consumption by 9% in last 5 years.</a:t>
            </a:r>
          </a:p>
        </p:txBody>
      </p:sp>
      <p:sp>
        <p:nvSpPr>
          <p:cNvPr id="16" name="TextBox 15">
            <a:extLst>
              <a:ext uri="{FF2B5EF4-FFF2-40B4-BE49-F238E27FC236}">
                <a16:creationId xmlns:a16="http://schemas.microsoft.com/office/drawing/2014/main" id="{E5B29420-36CD-4AE9-A3B2-EA6E175E7AAC}"/>
              </a:ext>
            </a:extLst>
          </p:cNvPr>
          <p:cNvSpPr txBox="1"/>
          <p:nvPr/>
        </p:nvSpPr>
        <p:spPr>
          <a:xfrm>
            <a:off x="6598920" y="1137587"/>
            <a:ext cx="365760" cy="457200"/>
          </a:xfrm>
          <a:prstGeom prst="rect">
            <a:avLst/>
          </a:prstGeom>
          <a:noFill/>
          <a:ln w="19050">
            <a:solidFill>
              <a:srgbClr val="00B050"/>
            </a:solidFill>
          </a:ln>
        </p:spPr>
        <p:txBody>
          <a:bodyPr wrap="square" rtlCol="0">
            <a:spAutoFit/>
          </a:bodyPr>
          <a:lstStyle/>
          <a:p>
            <a:r>
              <a:rPr lang="en-US" dirty="0"/>
              <a:t> </a:t>
            </a:r>
          </a:p>
        </p:txBody>
      </p:sp>
      <p:sp>
        <p:nvSpPr>
          <p:cNvPr id="17" name="TextBox 16">
            <a:extLst>
              <a:ext uri="{FF2B5EF4-FFF2-40B4-BE49-F238E27FC236}">
                <a16:creationId xmlns:a16="http://schemas.microsoft.com/office/drawing/2014/main" id="{4839EAC9-E90A-4357-9CF5-11C2C00D9FCD}"/>
              </a:ext>
            </a:extLst>
          </p:cNvPr>
          <p:cNvSpPr txBox="1"/>
          <p:nvPr/>
        </p:nvSpPr>
        <p:spPr>
          <a:xfrm>
            <a:off x="1494410" y="1063228"/>
            <a:ext cx="457200" cy="548640"/>
          </a:xfrm>
          <a:prstGeom prst="rect">
            <a:avLst/>
          </a:prstGeom>
          <a:noFill/>
          <a:ln w="19050">
            <a:solidFill>
              <a:srgbClr val="00B050"/>
            </a:solidFill>
          </a:ln>
        </p:spPr>
        <p:txBody>
          <a:bodyPr wrap="square" rtlCol="0">
            <a:spAutoFit/>
          </a:bodyPr>
          <a:lstStyle/>
          <a:p>
            <a:r>
              <a:rPr lang="en-US" dirty="0"/>
              <a:t> </a:t>
            </a:r>
          </a:p>
        </p:txBody>
      </p:sp>
      <p:sp>
        <p:nvSpPr>
          <p:cNvPr id="18" name="TextBox 17">
            <a:extLst>
              <a:ext uri="{FF2B5EF4-FFF2-40B4-BE49-F238E27FC236}">
                <a16:creationId xmlns:a16="http://schemas.microsoft.com/office/drawing/2014/main" id="{C24B47A4-83D7-4CBD-9D14-001484753A9B}"/>
              </a:ext>
            </a:extLst>
          </p:cNvPr>
          <p:cNvSpPr txBox="1"/>
          <p:nvPr/>
        </p:nvSpPr>
        <p:spPr>
          <a:xfrm>
            <a:off x="790222" y="1707804"/>
            <a:ext cx="457200" cy="369332"/>
          </a:xfrm>
          <a:prstGeom prst="rect">
            <a:avLst/>
          </a:prstGeom>
          <a:noFill/>
          <a:ln w="19050">
            <a:solidFill>
              <a:srgbClr val="00B050"/>
            </a:solidFill>
          </a:ln>
        </p:spPr>
        <p:txBody>
          <a:bodyPr wrap="square" rtlCol="0">
            <a:spAutoFit/>
          </a:bodyPr>
          <a:lstStyle/>
          <a:p>
            <a:r>
              <a:rPr lang="en-US" dirty="0"/>
              <a:t> </a:t>
            </a:r>
          </a:p>
        </p:txBody>
      </p:sp>
      <p:sp>
        <p:nvSpPr>
          <p:cNvPr id="19" name="TextBox 18">
            <a:extLst>
              <a:ext uri="{FF2B5EF4-FFF2-40B4-BE49-F238E27FC236}">
                <a16:creationId xmlns:a16="http://schemas.microsoft.com/office/drawing/2014/main" id="{AE4833B9-D6C1-44B5-8608-77C3A7B2C4BE}"/>
              </a:ext>
            </a:extLst>
          </p:cNvPr>
          <p:cNvSpPr txBox="1"/>
          <p:nvPr/>
        </p:nvSpPr>
        <p:spPr>
          <a:xfrm>
            <a:off x="5943600" y="1611868"/>
            <a:ext cx="365760" cy="369332"/>
          </a:xfrm>
          <a:prstGeom prst="rect">
            <a:avLst/>
          </a:prstGeom>
          <a:noFill/>
          <a:ln w="19050">
            <a:solidFill>
              <a:srgbClr val="00B050"/>
            </a:solidFill>
          </a:ln>
        </p:spPr>
        <p:txBody>
          <a:bodyPr wrap="square" rtlCol="0">
            <a:spAutoFit/>
          </a:bodyPr>
          <a:lstStyle/>
          <a:p>
            <a:r>
              <a:rPr lang="en-US" dirty="0"/>
              <a:t> </a:t>
            </a:r>
          </a:p>
        </p:txBody>
      </p:sp>
      <p:sp>
        <p:nvSpPr>
          <p:cNvPr id="20" name="TextBox 19">
            <a:extLst>
              <a:ext uri="{FF2B5EF4-FFF2-40B4-BE49-F238E27FC236}">
                <a16:creationId xmlns:a16="http://schemas.microsoft.com/office/drawing/2014/main" id="{9708238A-1348-412D-B837-5F852B79610D}"/>
              </a:ext>
            </a:extLst>
          </p:cNvPr>
          <p:cNvSpPr txBox="1"/>
          <p:nvPr/>
        </p:nvSpPr>
        <p:spPr>
          <a:xfrm>
            <a:off x="6333110" y="968216"/>
            <a:ext cx="258190" cy="369332"/>
          </a:xfrm>
          <a:prstGeom prst="rect">
            <a:avLst/>
          </a:prstGeom>
          <a:noFill/>
        </p:spPr>
        <p:txBody>
          <a:bodyPr wrap="square" rtlCol="0">
            <a:spAutoFit/>
          </a:bodyPr>
          <a:lstStyle/>
          <a:p>
            <a:r>
              <a:rPr lang="en-US" dirty="0">
                <a:solidFill>
                  <a:srgbClr val="00B050"/>
                </a:solidFill>
              </a:rPr>
              <a:t>1</a:t>
            </a:r>
          </a:p>
        </p:txBody>
      </p:sp>
      <p:sp>
        <p:nvSpPr>
          <p:cNvPr id="21" name="TextBox 20">
            <a:extLst>
              <a:ext uri="{FF2B5EF4-FFF2-40B4-BE49-F238E27FC236}">
                <a16:creationId xmlns:a16="http://schemas.microsoft.com/office/drawing/2014/main" id="{89A547CA-7700-45BD-9FA5-EFB39A34132E}"/>
              </a:ext>
            </a:extLst>
          </p:cNvPr>
          <p:cNvSpPr txBox="1"/>
          <p:nvPr/>
        </p:nvSpPr>
        <p:spPr>
          <a:xfrm>
            <a:off x="1247422" y="853079"/>
            <a:ext cx="258190" cy="369332"/>
          </a:xfrm>
          <a:prstGeom prst="rect">
            <a:avLst/>
          </a:prstGeom>
          <a:noFill/>
        </p:spPr>
        <p:txBody>
          <a:bodyPr wrap="square" rtlCol="0">
            <a:spAutoFit/>
          </a:bodyPr>
          <a:lstStyle/>
          <a:p>
            <a:r>
              <a:rPr lang="en-US" dirty="0">
                <a:solidFill>
                  <a:srgbClr val="00B050"/>
                </a:solidFill>
              </a:rPr>
              <a:t>1</a:t>
            </a:r>
          </a:p>
        </p:txBody>
      </p:sp>
      <p:sp>
        <p:nvSpPr>
          <p:cNvPr id="22" name="TextBox 21">
            <a:extLst>
              <a:ext uri="{FF2B5EF4-FFF2-40B4-BE49-F238E27FC236}">
                <a16:creationId xmlns:a16="http://schemas.microsoft.com/office/drawing/2014/main" id="{0E8A1BBB-ECCC-44F7-A7E2-04FD74C820DB}"/>
              </a:ext>
            </a:extLst>
          </p:cNvPr>
          <p:cNvSpPr txBox="1"/>
          <p:nvPr/>
        </p:nvSpPr>
        <p:spPr>
          <a:xfrm>
            <a:off x="6082985" y="1311830"/>
            <a:ext cx="258190" cy="369332"/>
          </a:xfrm>
          <a:prstGeom prst="rect">
            <a:avLst/>
          </a:prstGeom>
          <a:noFill/>
        </p:spPr>
        <p:txBody>
          <a:bodyPr wrap="square" rtlCol="0">
            <a:spAutoFit/>
          </a:bodyPr>
          <a:lstStyle/>
          <a:p>
            <a:r>
              <a:rPr lang="en-US" dirty="0">
                <a:solidFill>
                  <a:srgbClr val="00B050"/>
                </a:solidFill>
              </a:rPr>
              <a:t>3</a:t>
            </a:r>
          </a:p>
        </p:txBody>
      </p:sp>
      <p:sp>
        <p:nvSpPr>
          <p:cNvPr id="23" name="TextBox 22">
            <a:extLst>
              <a:ext uri="{FF2B5EF4-FFF2-40B4-BE49-F238E27FC236}">
                <a16:creationId xmlns:a16="http://schemas.microsoft.com/office/drawing/2014/main" id="{F12E0BBD-889A-4E9B-85FE-D263F1B0C273}"/>
              </a:ext>
            </a:extLst>
          </p:cNvPr>
          <p:cNvSpPr txBox="1"/>
          <p:nvPr/>
        </p:nvSpPr>
        <p:spPr>
          <a:xfrm>
            <a:off x="635119" y="1421725"/>
            <a:ext cx="258190" cy="369332"/>
          </a:xfrm>
          <a:prstGeom prst="rect">
            <a:avLst/>
          </a:prstGeom>
          <a:noFill/>
        </p:spPr>
        <p:txBody>
          <a:bodyPr wrap="square" rtlCol="0">
            <a:spAutoFit/>
          </a:bodyPr>
          <a:lstStyle/>
          <a:p>
            <a:r>
              <a:rPr lang="en-US" dirty="0">
                <a:solidFill>
                  <a:srgbClr val="00B050"/>
                </a:solidFill>
              </a:rPr>
              <a:t>3</a:t>
            </a:r>
          </a:p>
        </p:txBody>
      </p:sp>
      <p:sp>
        <p:nvSpPr>
          <p:cNvPr id="24" name="TextBox 23">
            <a:extLst>
              <a:ext uri="{FF2B5EF4-FFF2-40B4-BE49-F238E27FC236}">
                <a16:creationId xmlns:a16="http://schemas.microsoft.com/office/drawing/2014/main" id="{163AFA49-870D-4198-80A0-081DFCEB351E}"/>
              </a:ext>
            </a:extLst>
          </p:cNvPr>
          <p:cNvSpPr txBox="1"/>
          <p:nvPr/>
        </p:nvSpPr>
        <p:spPr>
          <a:xfrm>
            <a:off x="8153400" y="1159073"/>
            <a:ext cx="182880" cy="274320"/>
          </a:xfrm>
          <a:prstGeom prst="rect">
            <a:avLst/>
          </a:prstGeom>
          <a:noFill/>
          <a:ln w="19050">
            <a:solidFill>
              <a:srgbClr val="00B050"/>
            </a:solidFill>
          </a:ln>
        </p:spPr>
        <p:txBody>
          <a:bodyPr wrap="square" rtlCol="0">
            <a:spAutoFit/>
          </a:bodyPr>
          <a:lstStyle/>
          <a:p>
            <a:r>
              <a:rPr lang="en-US" dirty="0"/>
              <a:t> </a:t>
            </a:r>
          </a:p>
        </p:txBody>
      </p:sp>
      <p:sp>
        <p:nvSpPr>
          <p:cNvPr id="25" name="TextBox 24">
            <a:extLst>
              <a:ext uri="{FF2B5EF4-FFF2-40B4-BE49-F238E27FC236}">
                <a16:creationId xmlns:a16="http://schemas.microsoft.com/office/drawing/2014/main" id="{4EE4CE1B-E1BE-4EFD-A996-9A3F40D2677F}"/>
              </a:ext>
            </a:extLst>
          </p:cNvPr>
          <p:cNvSpPr txBox="1"/>
          <p:nvPr/>
        </p:nvSpPr>
        <p:spPr>
          <a:xfrm>
            <a:off x="7848600" y="935871"/>
            <a:ext cx="258190" cy="369332"/>
          </a:xfrm>
          <a:prstGeom prst="rect">
            <a:avLst/>
          </a:prstGeom>
          <a:noFill/>
        </p:spPr>
        <p:txBody>
          <a:bodyPr wrap="square" rtlCol="0">
            <a:spAutoFit/>
          </a:bodyPr>
          <a:lstStyle/>
          <a:p>
            <a:r>
              <a:rPr lang="en-US" dirty="0">
                <a:solidFill>
                  <a:srgbClr val="00B050"/>
                </a:solidFill>
              </a:rPr>
              <a:t>2</a:t>
            </a:r>
          </a:p>
        </p:txBody>
      </p:sp>
      <p:sp>
        <p:nvSpPr>
          <p:cNvPr id="26" name="TextBox 25">
            <a:extLst>
              <a:ext uri="{FF2B5EF4-FFF2-40B4-BE49-F238E27FC236}">
                <a16:creationId xmlns:a16="http://schemas.microsoft.com/office/drawing/2014/main" id="{27F5396A-F657-43DF-8D76-9D09BAD6B777}"/>
              </a:ext>
            </a:extLst>
          </p:cNvPr>
          <p:cNvSpPr txBox="1"/>
          <p:nvPr/>
        </p:nvSpPr>
        <p:spPr>
          <a:xfrm>
            <a:off x="3376105" y="1354931"/>
            <a:ext cx="258190" cy="274320"/>
          </a:xfrm>
          <a:prstGeom prst="rect">
            <a:avLst/>
          </a:prstGeom>
          <a:noFill/>
          <a:ln w="19050">
            <a:solidFill>
              <a:srgbClr val="00B050"/>
            </a:solidFill>
          </a:ln>
        </p:spPr>
        <p:txBody>
          <a:bodyPr wrap="square" rtlCol="0">
            <a:spAutoFit/>
          </a:bodyPr>
          <a:lstStyle/>
          <a:p>
            <a:r>
              <a:rPr lang="en-US" dirty="0"/>
              <a:t> </a:t>
            </a:r>
          </a:p>
        </p:txBody>
      </p:sp>
      <p:sp>
        <p:nvSpPr>
          <p:cNvPr id="27" name="TextBox 26">
            <a:extLst>
              <a:ext uri="{FF2B5EF4-FFF2-40B4-BE49-F238E27FC236}">
                <a16:creationId xmlns:a16="http://schemas.microsoft.com/office/drawing/2014/main" id="{DA52C59D-414A-4C78-A3F8-9B0CCAC74CB4}"/>
              </a:ext>
            </a:extLst>
          </p:cNvPr>
          <p:cNvSpPr txBox="1"/>
          <p:nvPr/>
        </p:nvSpPr>
        <p:spPr>
          <a:xfrm>
            <a:off x="3124200" y="1134061"/>
            <a:ext cx="258190" cy="369332"/>
          </a:xfrm>
          <a:prstGeom prst="rect">
            <a:avLst/>
          </a:prstGeom>
          <a:noFill/>
        </p:spPr>
        <p:txBody>
          <a:bodyPr wrap="square" rtlCol="0">
            <a:spAutoFit/>
          </a:bodyPr>
          <a:lstStyle/>
          <a:p>
            <a:r>
              <a:rPr lang="en-US" dirty="0">
                <a:solidFill>
                  <a:srgbClr val="00B050"/>
                </a:solidFill>
              </a:rPr>
              <a:t>2</a:t>
            </a:r>
          </a:p>
        </p:txBody>
      </p:sp>
      <p:sp>
        <p:nvSpPr>
          <p:cNvPr id="28" name="TextBox 27">
            <a:extLst>
              <a:ext uri="{FF2B5EF4-FFF2-40B4-BE49-F238E27FC236}">
                <a16:creationId xmlns:a16="http://schemas.microsoft.com/office/drawing/2014/main" id="{CD6104F6-D666-4D59-A5B9-B337F2AEBBDA}"/>
              </a:ext>
            </a:extLst>
          </p:cNvPr>
          <p:cNvSpPr txBox="1"/>
          <p:nvPr/>
        </p:nvSpPr>
        <p:spPr>
          <a:xfrm>
            <a:off x="214239" y="1045026"/>
            <a:ext cx="457200" cy="640080"/>
          </a:xfrm>
          <a:prstGeom prst="rect">
            <a:avLst/>
          </a:prstGeom>
          <a:noFill/>
          <a:ln w="19050">
            <a:solidFill>
              <a:srgbClr val="00B050"/>
            </a:solidFill>
          </a:ln>
        </p:spPr>
        <p:txBody>
          <a:bodyPr wrap="square" rtlCol="0">
            <a:spAutoFit/>
          </a:bodyPr>
          <a:lstStyle/>
          <a:p>
            <a:r>
              <a:rPr lang="en-US" dirty="0"/>
              <a:t> </a:t>
            </a:r>
          </a:p>
        </p:txBody>
      </p:sp>
      <p:sp>
        <p:nvSpPr>
          <p:cNvPr id="29" name="TextBox 28">
            <a:extLst>
              <a:ext uri="{FF2B5EF4-FFF2-40B4-BE49-F238E27FC236}">
                <a16:creationId xmlns:a16="http://schemas.microsoft.com/office/drawing/2014/main" id="{2F81B23F-9B1C-41BA-BAFB-365749B47E72}"/>
              </a:ext>
            </a:extLst>
          </p:cNvPr>
          <p:cNvSpPr txBox="1"/>
          <p:nvPr/>
        </p:nvSpPr>
        <p:spPr>
          <a:xfrm>
            <a:off x="-17498" y="829313"/>
            <a:ext cx="258190" cy="369332"/>
          </a:xfrm>
          <a:prstGeom prst="rect">
            <a:avLst/>
          </a:prstGeom>
          <a:noFill/>
        </p:spPr>
        <p:txBody>
          <a:bodyPr wrap="square" rtlCol="0">
            <a:spAutoFit/>
          </a:bodyPr>
          <a:lstStyle/>
          <a:p>
            <a:r>
              <a:rPr lang="en-US" dirty="0">
                <a:solidFill>
                  <a:srgbClr val="00B050"/>
                </a:solidFill>
              </a:rPr>
              <a:t>4</a:t>
            </a:r>
          </a:p>
        </p:txBody>
      </p:sp>
      <p:sp>
        <p:nvSpPr>
          <p:cNvPr id="30" name="TextBox 29">
            <a:extLst>
              <a:ext uri="{FF2B5EF4-FFF2-40B4-BE49-F238E27FC236}">
                <a16:creationId xmlns:a16="http://schemas.microsoft.com/office/drawing/2014/main" id="{B431DC8C-8582-4EB1-9006-90FD4AC388F9}"/>
              </a:ext>
            </a:extLst>
          </p:cNvPr>
          <p:cNvSpPr txBox="1"/>
          <p:nvPr/>
        </p:nvSpPr>
        <p:spPr>
          <a:xfrm>
            <a:off x="5456810" y="985163"/>
            <a:ext cx="457200" cy="640080"/>
          </a:xfrm>
          <a:prstGeom prst="rect">
            <a:avLst/>
          </a:prstGeom>
          <a:noFill/>
          <a:ln w="19050">
            <a:solidFill>
              <a:srgbClr val="00B050"/>
            </a:solidFill>
          </a:ln>
        </p:spPr>
        <p:txBody>
          <a:bodyPr wrap="square" rtlCol="0">
            <a:spAutoFit/>
          </a:bodyPr>
          <a:lstStyle/>
          <a:p>
            <a:r>
              <a:rPr lang="en-US" dirty="0"/>
              <a:t> </a:t>
            </a:r>
          </a:p>
        </p:txBody>
      </p:sp>
      <p:sp>
        <p:nvSpPr>
          <p:cNvPr id="31" name="TextBox 30">
            <a:extLst>
              <a:ext uri="{FF2B5EF4-FFF2-40B4-BE49-F238E27FC236}">
                <a16:creationId xmlns:a16="http://schemas.microsoft.com/office/drawing/2014/main" id="{19FE87C2-AAE5-4E16-AD1A-F98A63E06407}"/>
              </a:ext>
            </a:extLst>
          </p:cNvPr>
          <p:cNvSpPr txBox="1"/>
          <p:nvPr/>
        </p:nvSpPr>
        <p:spPr>
          <a:xfrm>
            <a:off x="5225073" y="769450"/>
            <a:ext cx="258190" cy="369332"/>
          </a:xfrm>
          <a:prstGeom prst="rect">
            <a:avLst/>
          </a:prstGeom>
          <a:noFill/>
        </p:spPr>
        <p:txBody>
          <a:bodyPr wrap="square" rtlCol="0">
            <a:spAutoFit/>
          </a:bodyPr>
          <a:lstStyle/>
          <a:p>
            <a:r>
              <a:rPr lang="en-US" dirty="0">
                <a:solidFill>
                  <a:srgbClr val="00B050"/>
                </a:solidFill>
              </a:rPr>
              <a:t>4</a:t>
            </a:r>
          </a:p>
        </p:txBody>
      </p:sp>
      <p:pic>
        <p:nvPicPr>
          <p:cNvPr id="32" name="Picture 31">
            <a:extLst>
              <a:ext uri="{FF2B5EF4-FFF2-40B4-BE49-F238E27FC236}">
                <a16:creationId xmlns:a16="http://schemas.microsoft.com/office/drawing/2014/main" id="{D8348F65-9783-433D-8845-1AB57C814A79}"/>
              </a:ext>
            </a:extLst>
          </p:cNvPr>
          <p:cNvPicPr>
            <a:picLocks noChangeAspect="1"/>
          </p:cNvPicPr>
          <p:nvPr/>
        </p:nvPicPr>
        <p:blipFill rotWithShape="1">
          <a:blip r:embed="rId7"/>
          <a:srcRect t="24516" r="52369" b="28774"/>
          <a:stretch/>
        </p:blipFill>
        <p:spPr>
          <a:xfrm>
            <a:off x="3299460" y="2252613"/>
            <a:ext cx="1920240" cy="959876"/>
          </a:xfrm>
          <a:prstGeom prst="rect">
            <a:avLst/>
          </a:prstGeom>
        </p:spPr>
      </p:pic>
      <p:sp>
        <p:nvSpPr>
          <p:cNvPr id="33" name="TextBox 32">
            <a:extLst>
              <a:ext uri="{FF2B5EF4-FFF2-40B4-BE49-F238E27FC236}">
                <a16:creationId xmlns:a16="http://schemas.microsoft.com/office/drawing/2014/main" id="{3B5514CC-B342-484B-B4C3-307C7ED89E56}"/>
              </a:ext>
            </a:extLst>
          </p:cNvPr>
          <p:cNvSpPr txBox="1"/>
          <p:nvPr/>
        </p:nvSpPr>
        <p:spPr>
          <a:xfrm>
            <a:off x="3362934" y="2204190"/>
            <a:ext cx="457200" cy="1005840"/>
          </a:xfrm>
          <a:prstGeom prst="rect">
            <a:avLst/>
          </a:prstGeom>
          <a:noFill/>
          <a:ln w="19050">
            <a:solidFill>
              <a:srgbClr val="00B050"/>
            </a:solidFill>
          </a:ln>
        </p:spPr>
        <p:txBody>
          <a:bodyPr wrap="square" rtlCol="0">
            <a:spAutoFit/>
          </a:bodyPr>
          <a:lstStyle/>
          <a:p>
            <a:r>
              <a:rPr lang="en-US" dirty="0"/>
              <a:t> </a:t>
            </a:r>
          </a:p>
        </p:txBody>
      </p:sp>
      <p:sp>
        <p:nvSpPr>
          <p:cNvPr id="34" name="TextBox 33">
            <a:extLst>
              <a:ext uri="{FF2B5EF4-FFF2-40B4-BE49-F238E27FC236}">
                <a16:creationId xmlns:a16="http://schemas.microsoft.com/office/drawing/2014/main" id="{0627BCC2-5CCE-4713-83E3-2B9538750BC3}"/>
              </a:ext>
            </a:extLst>
          </p:cNvPr>
          <p:cNvSpPr txBox="1"/>
          <p:nvPr/>
        </p:nvSpPr>
        <p:spPr>
          <a:xfrm>
            <a:off x="3131197" y="1988477"/>
            <a:ext cx="258190" cy="369332"/>
          </a:xfrm>
          <a:prstGeom prst="rect">
            <a:avLst/>
          </a:prstGeom>
          <a:noFill/>
        </p:spPr>
        <p:txBody>
          <a:bodyPr wrap="square" rtlCol="0">
            <a:spAutoFit/>
          </a:bodyPr>
          <a:lstStyle/>
          <a:p>
            <a:r>
              <a:rPr lang="en-US" dirty="0">
                <a:solidFill>
                  <a:srgbClr val="00B050"/>
                </a:solidFill>
              </a:rPr>
              <a:t>4</a:t>
            </a:r>
          </a:p>
        </p:txBody>
      </p:sp>
    </p:spTree>
    <p:extLst>
      <p:ext uri="{BB962C8B-B14F-4D97-AF65-F5344CB8AC3E}">
        <p14:creationId xmlns:p14="http://schemas.microsoft.com/office/powerpoint/2010/main" val="384926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6925CE4-416A-4DC9-8FF4-3CF120BD9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990600" y="0"/>
            <a:ext cx="4267200" cy="857250"/>
          </a:xfrm>
        </p:spPr>
        <p:txBody>
          <a:bodyPr>
            <a:normAutofit fontScale="90000"/>
          </a:bodyPr>
          <a:lstStyle/>
          <a:p>
            <a:r>
              <a:rPr lang="en-US" dirty="0"/>
              <a:t>Median ABV and IBU</a:t>
            </a:r>
          </a:p>
        </p:txBody>
      </p:sp>
      <p:sp>
        <p:nvSpPr>
          <p:cNvPr id="5" name="TextBox 4">
            <a:extLst>
              <a:ext uri="{FF2B5EF4-FFF2-40B4-BE49-F238E27FC236}">
                <a16:creationId xmlns:a16="http://schemas.microsoft.com/office/drawing/2014/main" id="{2C90659F-55B5-4268-93E8-9FE2ADD9FE80}"/>
              </a:ext>
            </a:extLst>
          </p:cNvPr>
          <p:cNvSpPr txBox="1"/>
          <p:nvPr/>
        </p:nvSpPr>
        <p:spPr>
          <a:xfrm>
            <a:off x="5585460" y="4827270"/>
            <a:ext cx="1645920" cy="182880"/>
          </a:xfrm>
          <a:prstGeom prst="rect">
            <a:avLst/>
          </a:prstGeom>
          <a:noFill/>
          <a:ln w="19050">
            <a:solidFill>
              <a:srgbClr val="00B050"/>
            </a:solidFill>
          </a:ln>
        </p:spPr>
        <p:txBody>
          <a:bodyPr wrap="square" rtlCol="0">
            <a:spAutoFit/>
          </a:bodyPr>
          <a:lstStyle/>
          <a:p>
            <a:r>
              <a:rPr lang="en-US" dirty="0"/>
              <a:t> </a:t>
            </a:r>
          </a:p>
        </p:txBody>
      </p:sp>
      <p:sp>
        <p:nvSpPr>
          <p:cNvPr id="3" name="TextBox 2">
            <a:extLst>
              <a:ext uri="{FF2B5EF4-FFF2-40B4-BE49-F238E27FC236}">
                <a16:creationId xmlns:a16="http://schemas.microsoft.com/office/drawing/2014/main" id="{74882E81-5526-42AC-A6FF-41F41DF63B40}"/>
              </a:ext>
            </a:extLst>
          </p:cNvPr>
          <p:cNvSpPr txBox="1"/>
          <p:nvPr/>
        </p:nvSpPr>
        <p:spPr>
          <a:xfrm>
            <a:off x="1295400" y="971550"/>
            <a:ext cx="4114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IBU range is 57.5 (WV) to 7.8 (AR)</a:t>
            </a:r>
          </a:p>
          <a:p>
            <a:pPr marL="285750" indent="-285750">
              <a:buFont typeface="Arial" panose="020B0604020202020204" pitchFamily="34" charset="0"/>
              <a:buChar char="•"/>
            </a:pPr>
            <a:r>
              <a:rPr lang="en-US" dirty="0"/>
              <a:t>IPA’s tend to have the biggest impact on IBU</a:t>
            </a:r>
          </a:p>
          <a:p>
            <a:pPr marL="285750" indent="-285750">
              <a:buFont typeface="Arial" panose="020B0604020202020204" pitchFamily="34" charset="0"/>
              <a:buChar char="•"/>
            </a:pPr>
            <a:r>
              <a:rPr lang="en-US" dirty="0"/>
              <a:t>ABV median range is 6.7% (NV) to 5.19% (UT)</a:t>
            </a:r>
          </a:p>
        </p:txBody>
      </p:sp>
      <p:sp>
        <p:nvSpPr>
          <p:cNvPr id="7" name="TextBox 6">
            <a:extLst>
              <a:ext uri="{FF2B5EF4-FFF2-40B4-BE49-F238E27FC236}">
                <a16:creationId xmlns:a16="http://schemas.microsoft.com/office/drawing/2014/main" id="{8096F17D-6248-417E-A780-BE3D7A4F4E55}"/>
              </a:ext>
            </a:extLst>
          </p:cNvPr>
          <p:cNvSpPr txBox="1"/>
          <p:nvPr/>
        </p:nvSpPr>
        <p:spPr>
          <a:xfrm>
            <a:off x="7391400" y="4857750"/>
            <a:ext cx="1554480" cy="182880"/>
          </a:xfrm>
          <a:prstGeom prst="rect">
            <a:avLst/>
          </a:prstGeom>
          <a:noFill/>
          <a:ln w="19050">
            <a:solidFill>
              <a:srgbClr val="00B050"/>
            </a:solidFill>
          </a:ln>
        </p:spPr>
        <p:txBody>
          <a:bodyPr wrap="square" rtlCol="0">
            <a:spAutoFit/>
          </a:bodyPr>
          <a:lstStyle/>
          <a:p>
            <a:r>
              <a:rPr lang="en-US" dirty="0"/>
              <a:t> </a:t>
            </a:r>
          </a:p>
        </p:txBody>
      </p:sp>
      <p:sp>
        <p:nvSpPr>
          <p:cNvPr id="8" name="TextBox 7">
            <a:extLst>
              <a:ext uri="{FF2B5EF4-FFF2-40B4-BE49-F238E27FC236}">
                <a16:creationId xmlns:a16="http://schemas.microsoft.com/office/drawing/2014/main" id="{612B8AB7-AF78-4751-955A-0A095D0B171F}"/>
              </a:ext>
            </a:extLst>
          </p:cNvPr>
          <p:cNvSpPr txBox="1"/>
          <p:nvPr/>
        </p:nvSpPr>
        <p:spPr>
          <a:xfrm>
            <a:off x="5577840" y="133350"/>
            <a:ext cx="1737360" cy="182880"/>
          </a:xfrm>
          <a:prstGeom prst="rect">
            <a:avLst/>
          </a:prstGeom>
          <a:noFill/>
          <a:ln w="19050">
            <a:solidFill>
              <a:srgbClr val="00B050"/>
            </a:solidFill>
          </a:ln>
        </p:spPr>
        <p:txBody>
          <a:bodyPr wrap="square" rtlCol="0">
            <a:spAutoFit/>
          </a:bodyPr>
          <a:lstStyle/>
          <a:p>
            <a:r>
              <a:rPr lang="en-US" dirty="0"/>
              <a:t> </a:t>
            </a:r>
          </a:p>
        </p:txBody>
      </p:sp>
      <p:sp>
        <p:nvSpPr>
          <p:cNvPr id="9" name="TextBox 8">
            <a:extLst>
              <a:ext uri="{FF2B5EF4-FFF2-40B4-BE49-F238E27FC236}">
                <a16:creationId xmlns:a16="http://schemas.microsoft.com/office/drawing/2014/main" id="{E37FECA1-0D5F-42F0-BCAA-F29A29D6596F}"/>
              </a:ext>
            </a:extLst>
          </p:cNvPr>
          <p:cNvSpPr txBox="1"/>
          <p:nvPr/>
        </p:nvSpPr>
        <p:spPr>
          <a:xfrm>
            <a:off x="7391400" y="133350"/>
            <a:ext cx="1737360" cy="182880"/>
          </a:xfrm>
          <a:prstGeom prst="rect">
            <a:avLst/>
          </a:prstGeom>
          <a:noFill/>
          <a:ln w="19050">
            <a:solidFill>
              <a:srgbClr val="00B050"/>
            </a:solidFill>
          </a:ln>
        </p:spPr>
        <p:txBody>
          <a:bodyPr wrap="square" rtlCol="0">
            <a:spAutoFit/>
          </a:bodyPr>
          <a:lstStyle/>
          <a:p>
            <a:r>
              <a:rPr lang="en-US" dirty="0"/>
              <a:t> </a:t>
            </a:r>
          </a:p>
        </p:txBody>
      </p:sp>
    </p:spTree>
    <p:extLst>
      <p:ext uri="{BB962C8B-B14F-4D97-AF65-F5344CB8AC3E}">
        <p14:creationId xmlns:p14="http://schemas.microsoft.com/office/powerpoint/2010/main" val="2663868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IBU</a:t>
            </a:r>
          </a:p>
        </p:txBody>
      </p:sp>
      <p:pic>
        <p:nvPicPr>
          <p:cNvPr id="6" name="Picture 4">
            <a:extLst>
              <a:ext uri="{FF2B5EF4-FFF2-40B4-BE49-F238E27FC236}">
                <a16:creationId xmlns:a16="http://schemas.microsoft.com/office/drawing/2014/main" id="{373817C9-89CA-46E9-AB0D-999F923AEB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9180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1CB0376-FE9D-4869-8DFA-36E7B01214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921860"/>
            <a:ext cx="3200400"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F3F279-2AC6-4FC8-AE6A-1D976E15B713}"/>
              </a:ext>
            </a:extLst>
          </p:cNvPr>
          <p:cNvSpPr txBox="1"/>
          <p:nvPr/>
        </p:nvSpPr>
        <p:spPr>
          <a:xfrm>
            <a:off x="2419350" y="3315957"/>
            <a:ext cx="43053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IBU max ranges from 138 (OR - Bitter Bitch Imperial IPA) to 0 (SD – 7 different beers)</a:t>
            </a:r>
          </a:p>
          <a:p>
            <a:pPr marL="285750" indent="-285750">
              <a:buFont typeface="Arial" panose="020B0604020202020204" pitchFamily="34" charset="0"/>
              <a:buChar char="•"/>
            </a:pPr>
            <a:r>
              <a:rPr lang="en-US" sz="1200" dirty="0"/>
              <a:t>AR (39) has the lowest non-zero IBU</a:t>
            </a:r>
          </a:p>
          <a:p>
            <a:pPr marL="285750" indent="-285750">
              <a:buFont typeface="Arial" panose="020B0604020202020204" pitchFamily="34" charset="0"/>
              <a:buChar char="•"/>
            </a:pPr>
            <a:r>
              <a:rPr lang="en-US" sz="1200" dirty="0"/>
              <a:t>Dogs Day Summer Ale (PA – 28) has the lowest non-zero IBU</a:t>
            </a:r>
          </a:p>
          <a:p>
            <a:pPr marL="285750" indent="-285750">
              <a:buFont typeface="Arial" panose="020B0604020202020204" pitchFamily="34" charset="0"/>
              <a:buChar char="•"/>
            </a:pPr>
            <a:r>
              <a:rPr lang="en-US" sz="1200" dirty="0"/>
              <a:t>90 IBU is the median max</a:t>
            </a:r>
          </a:p>
          <a:p>
            <a:pPr marL="285750" indent="-285750">
              <a:buFont typeface="Arial" panose="020B0604020202020204" pitchFamily="34" charset="0"/>
              <a:buChar char="•"/>
            </a:pPr>
            <a:r>
              <a:rPr lang="en-US" sz="1200" dirty="0"/>
              <a:t>26 states have a max IBU =&gt;90</a:t>
            </a:r>
          </a:p>
        </p:txBody>
      </p:sp>
    </p:spTree>
    <p:extLst>
      <p:ext uri="{BB962C8B-B14F-4D97-AF65-F5344CB8AC3E}">
        <p14:creationId xmlns:p14="http://schemas.microsoft.com/office/powerpoint/2010/main" val="200533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Max ABV</a:t>
            </a:r>
          </a:p>
        </p:txBody>
      </p:sp>
      <p:sp>
        <p:nvSpPr>
          <p:cNvPr id="7" name="TextBox 6">
            <a:extLst>
              <a:ext uri="{FF2B5EF4-FFF2-40B4-BE49-F238E27FC236}">
                <a16:creationId xmlns:a16="http://schemas.microsoft.com/office/drawing/2014/main" id="{E0FA0565-B86C-447A-930A-4F644DA70F73}"/>
              </a:ext>
            </a:extLst>
          </p:cNvPr>
          <p:cNvSpPr txBox="1"/>
          <p:nvPr/>
        </p:nvSpPr>
        <p:spPr>
          <a:xfrm>
            <a:off x="1295400" y="3409950"/>
            <a:ext cx="6553200"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national range is 12.8% (CO - Lee Hill Series Vol. 5 - Belgian Style Quadruple Ale) to 4.5% (SD – Easy </a:t>
            </a:r>
            <a:r>
              <a:rPr lang="en-US" sz="1200" dirty="0" err="1"/>
              <a:t>Livin</a:t>
            </a:r>
            <a:r>
              <a:rPr lang="en-US" sz="1200" dirty="0"/>
              <a:t>’ Summer Ale)</a:t>
            </a:r>
          </a:p>
          <a:p>
            <a:pPr marL="285750" indent="-285750">
              <a:buFont typeface="Arial" panose="020B0604020202020204" pitchFamily="34" charset="0"/>
              <a:buChar char="•"/>
            </a:pPr>
            <a:r>
              <a:rPr lang="en-US" sz="1200" dirty="0"/>
              <a:t>Max median by state is 5.87%</a:t>
            </a:r>
          </a:p>
          <a:p>
            <a:pPr marL="285750" indent="-285750">
              <a:buFont typeface="Arial" panose="020B0604020202020204" pitchFamily="34" charset="0"/>
              <a:buChar char="•"/>
            </a:pPr>
            <a:r>
              <a:rPr lang="en-US" sz="1200" dirty="0" err="1"/>
              <a:t>Deleware</a:t>
            </a:r>
            <a:r>
              <a:rPr lang="en-US" sz="1200" dirty="0"/>
              <a:t> has the lowest max median (5.5%) </a:t>
            </a:r>
          </a:p>
          <a:p>
            <a:pPr marL="285750" indent="-285750">
              <a:buFont typeface="Arial" panose="020B0604020202020204" pitchFamily="34" charset="0"/>
              <a:buChar char="•"/>
            </a:pPr>
            <a:r>
              <a:rPr lang="en-US" sz="1200" dirty="0"/>
              <a:t>In Utah beer sold in a grocery store has to be &lt;5.0% ABV, if &gt;5.0% ABV then beer is sold in state-controlled stores</a:t>
            </a:r>
          </a:p>
        </p:txBody>
      </p:sp>
      <p:pic>
        <p:nvPicPr>
          <p:cNvPr id="2050" name="Picture 2">
            <a:extLst>
              <a:ext uri="{FF2B5EF4-FFF2-40B4-BE49-F238E27FC236}">
                <a16:creationId xmlns:a16="http://schemas.microsoft.com/office/drawing/2014/main" id="{E68324F2-06F6-44DF-A810-517B2049B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FEAA06-4EA4-4AA6-8893-E43263412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71550"/>
            <a:ext cx="32004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6" name="Picture 5">
            <a:extLst>
              <a:ext uri="{FF2B5EF4-FFF2-40B4-BE49-F238E27FC236}">
                <a16:creationId xmlns:a16="http://schemas.microsoft.com/office/drawing/2014/main" id="{090D33B6-0848-4237-B9CA-8ADFF14732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4657B4-E1A7-4229-972C-F2708B657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75564B22-3450-4DFB-88DD-C98D4A009E0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971550"/>
            <a:ext cx="3017520" cy="2155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7C587C-DA10-4965-BD51-C25071B901C4}"/>
              </a:ext>
            </a:extLst>
          </p:cNvPr>
          <p:cNvSpPr txBox="1"/>
          <p:nvPr/>
        </p:nvSpPr>
        <p:spPr>
          <a:xfrm>
            <a:off x="2057400" y="3409950"/>
            <a:ext cx="5638800"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t>19.2 ounces is the new 12 ounce. Beers are packaged in 4 packs at 16.9 ounces or greater. 12-ounce beers generally are bought in 6-packs</a:t>
            </a:r>
          </a:p>
          <a:p>
            <a:pPr marL="285750" indent="-285750">
              <a:buFont typeface="Arial" panose="020B0604020202020204" pitchFamily="34" charset="0"/>
              <a:buChar char="•"/>
            </a:pPr>
            <a:r>
              <a:rPr lang="en-US" sz="1200" dirty="0"/>
              <a:t>In AL, beer containers may not exceed 25.4 ounces</a:t>
            </a:r>
          </a:p>
          <a:p>
            <a:pPr marL="285750" indent="-285750">
              <a:buFont typeface="Arial" panose="020B0604020202020204" pitchFamily="34" charset="0"/>
              <a:buChar char="•"/>
            </a:pPr>
            <a:r>
              <a:rPr lang="en-US" sz="1200" dirty="0"/>
              <a:t>IPA’s have more ABV than Ale’s and other beers</a:t>
            </a:r>
          </a:p>
        </p:txBody>
      </p:sp>
    </p:spTree>
    <p:extLst>
      <p:ext uri="{BB962C8B-B14F-4D97-AF65-F5344CB8AC3E}">
        <p14:creationId xmlns:p14="http://schemas.microsoft.com/office/powerpoint/2010/main" val="1387322310"/>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1617</TotalTime>
  <Words>1801</Words>
  <Application>Microsoft Macintosh PowerPoint</Application>
  <PresentationFormat>On-screen Show (16:9)</PresentationFormat>
  <Paragraphs>171</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Case Study</vt:lpstr>
      <vt:lpstr>Scope</vt:lpstr>
      <vt:lpstr>Beers and Brewery Data</vt:lpstr>
      <vt:lpstr>Sanitizing Data</vt:lpstr>
      <vt:lpstr>Breweries by State</vt:lpstr>
      <vt:lpstr>Median ABV and IBU</vt:lpstr>
      <vt:lpstr>Max IBU</vt:lpstr>
      <vt:lpstr>Max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Ghimire, Gopi</cp:lastModifiedBy>
  <cp:revision>15</cp:revision>
  <dcterms:created xsi:type="dcterms:W3CDTF">2020-02-20T19:38:47Z</dcterms:created>
  <dcterms:modified xsi:type="dcterms:W3CDTF">2020-02-29T03:22:49Z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