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Lexend"/>
      <p:regular r:id="rId31"/>
      <p:bold r:id="rId32"/>
    </p:embeddedFont>
    <p:embeddedFont>
      <p:font typeface="Recursive"/>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26B66F-A6AC-4FAE-A8C9-0A70471A27BF}">
  <a:tblStyle styleId="{2D26B66F-A6AC-4FAE-A8C9-0A70471A27B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exend-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Recursive-regular.fntdata"/><Relationship Id="rId10" Type="http://schemas.openxmlformats.org/officeDocument/2006/relationships/slide" Target="slides/slide4.xml"/><Relationship Id="rId32" Type="http://schemas.openxmlformats.org/officeDocument/2006/relationships/font" Target="fonts/Lexend-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ecursive-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Presentación del grupo (que grupo somos, quienes somos), presentación del pechakucha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ae128e63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ae128e63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b2a2938e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b2a2938e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ae128e63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0ae128e63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Representa la probabilidad de que un dato pertenezca a uno u otro conjunto, se clasifique de x o y forma, …</a:t>
            </a:r>
            <a:br>
              <a:rPr lang="es"/>
            </a:br>
            <a:r>
              <a:rPr lang="es"/>
              <a:t>en base a un conjunto de variables predictoras (las características de cada cliente)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b2a2938e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b2a2938e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ae128e63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ae128e63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crea un árbol de decisiones que abarca todos los casos, avanza indefinidamente si no se le establece un límite</a:t>
            </a:r>
            <a:br>
              <a:rPr lang="es"/>
            </a:br>
            <a:r>
              <a:rPr lang="es"/>
              <a:t>Precisión perfecta, pero sobreajuste, etc…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0ae128e63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0ae128e63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Oh wow 10/10 en todos, será el mejor no? spoiler no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ae128e63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ae128e63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Señalar lo bueno de la Knn 5 (F1) y el modelo lineal (MCC)</a:t>
            </a:r>
            <a:endParaRPr/>
          </a:p>
          <a:p>
            <a:pPr indent="-298450" lvl="0" marL="457200" rtl="0" algn="l">
              <a:spcBef>
                <a:spcPts val="0"/>
              </a:spcBef>
              <a:spcAft>
                <a:spcPts val="0"/>
              </a:spcAft>
              <a:buSzPts val="1100"/>
              <a:buChar char="-"/>
            </a:pPr>
            <a:r>
              <a:rPr lang="es"/>
              <a:t>Concluir con que el elegido </a:t>
            </a:r>
            <a:r>
              <a:rPr lang="es"/>
              <a:t>será</a:t>
            </a:r>
            <a:r>
              <a:rPr lang="es"/>
              <a:t> el Modelo Lineal -&gt; Compensar desbalance del conjunto de entrenamiento (Mayor MCC)</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t>
            </a:r>
            <a:endParaRPr/>
          </a:p>
          <a:p>
            <a:pPr indent="0" lvl="0" marL="0" rtl="0" algn="l">
              <a:spcBef>
                <a:spcPts val="0"/>
              </a:spcBef>
              <a:spcAft>
                <a:spcPts val="0"/>
              </a:spcAft>
              <a:buNone/>
            </a:pPr>
            <a:r>
              <a:rPr lang="es"/>
              <a:t>Ahora entramos en la fase de testeo. Fijandonos en las </a:t>
            </a:r>
            <a:r>
              <a:rPr lang="es"/>
              <a:t>métricas</a:t>
            </a:r>
            <a:r>
              <a:rPr lang="es"/>
              <a:t> exactitud, F1 y MCC para valorar la calidad predictiva de nuestros modelos podemos ver que destacan:</a:t>
            </a:r>
            <a:endParaRPr/>
          </a:p>
          <a:p>
            <a:pPr indent="-298450" lvl="0" marL="457200" rtl="0" algn="l">
              <a:spcBef>
                <a:spcPts val="0"/>
              </a:spcBef>
              <a:spcAft>
                <a:spcPts val="0"/>
              </a:spcAft>
              <a:buSzPts val="1100"/>
              <a:buChar char="-"/>
            </a:pPr>
            <a:r>
              <a:rPr lang="es"/>
              <a:t>Knn 5 : con un 0.8 de F1</a:t>
            </a:r>
            <a:endParaRPr/>
          </a:p>
          <a:p>
            <a:pPr indent="-298450" lvl="0" marL="457200" rtl="0" algn="l">
              <a:spcBef>
                <a:spcPts val="0"/>
              </a:spcBef>
              <a:spcAft>
                <a:spcPts val="0"/>
              </a:spcAft>
              <a:buSzPts val="1100"/>
              <a:buChar char="-"/>
            </a:pPr>
            <a:r>
              <a:rPr lang="es"/>
              <a:t>Modelo lineal : con un 0.32 de MCC </a:t>
            </a:r>
            <a:endParaRPr/>
          </a:p>
          <a:p>
            <a:pPr indent="-298450" lvl="0" marL="457200" rtl="0" algn="l">
              <a:spcBef>
                <a:spcPts val="0"/>
              </a:spcBef>
              <a:spcAft>
                <a:spcPts val="0"/>
              </a:spcAft>
              <a:buSzPts val="1100"/>
              <a:buChar char="-"/>
            </a:pPr>
            <a:r>
              <a:rPr lang="es"/>
              <a:t>(Ambos con la misma </a:t>
            </a:r>
            <a:r>
              <a:rPr lang="es"/>
              <a:t>exactitud</a:t>
            </a:r>
            <a:r>
              <a:rPr lang="es"/>
              <a:t>)</a:t>
            </a:r>
            <a:endParaRPr/>
          </a:p>
          <a:p>
            <a:pPr indent="0" lvl="0" marL="0" rtl="0" algn="l">
              <a:spcBef>
                <a:spcPts val="0"/>
              </a:spcBef>
              <a:spcAft>
                <a:spcPts val="0"/>
              </a:spcAft>
              <a:buNone/>
            </a:pPr>
            <a:r>
              <a:rPr lang="es"/>
              <a:t>Si bien </a:t>
            </a:r>
            <a:r>
              <a:rPr lang="es"/>
              <a:t>podríamos</a:t>
            </a:r>
            <a:r>
              <a:rPr lang="es"/>
              <a:t> buscar un modelo que fuera lo mejor posible en todo como sugiere el enunciado (para este caso podemos observar como las </a:t>
            </a:r>
            <a:r>
              <a:rPr lang="es"/>
              <a:t>métricas</a:t>
            </a:r>
            <a:r>
              <a:rPr lang="es"/>
              <a:t> del Knn 10 generalmente </a:t>
            </a:r>
            <a:r>
              <a:rPr lang="es"/>
              <a:t>están</a:t>
            </a:r>
            <a:r>
              <a:rPr lang="es"/>
              <a:t> </a:t>
            </a:r>
            <a:r>
              <a:rPr lang="es"/>
              <a:t>más</a:t>
            </a:r>
            <a:r>
              <a:rPr lang="es"/>
              <a:t> balanceadas que el resto, justo </a:t>
            </a:r>
            <a:r>
              <a:rPr lang="es"/>
              <a:t>está</a:t>
            </a:r>
            <a:r>
              <a:rPr lang="es"/>
              <a:t> entre el knn5 y el lineal), escogemos como mejor modelo el lineal ya que al tener un MCC mayor, es menos sensible a ante clases desbalanceadas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ae128e63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ae128e63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 el planteamiento del ejercicio 6, el coste de un falso positivo queda multiplicado por 4 por lo que debemos de reducir todo lo posible los falsos positivos. Por ello escogeremos el modelo que presente una mayor especificidad ya que esta </a:t>
            </a:r>
            <a:r>
              <a:rPr lang="es"/>
              <a:t>métrica</a:t>
            </a:r>
            <a:r>
              <a:rPr lang="es"/>
              <a:t> es crucial para casos donde se deben evitar estos falsos positivos.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ae128e63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0ae128e63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Aquí</a:t>
            </a:r>
            <a:r>
              <a:rPr lang="es"/>
              <a:t> podemos ver 3 gráficos muy bien colocados, con un gradiente de azules bien bonito, muy azul todo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0b13af736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0b13af736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que presentan mejor especificidad son el modelo lineal y el </a:t>
            </a:r>
            <a:r>
              <a:rPr lang="es"/>
              <a:t>árbol</a:t>
            </a:r>
            <a:r>
              <a:rPr lang="es"/>
              <a:t>. Debido al gran problema que presenta el </a:t>
            </a:r>
            <a:r>
              <a:rPr lang="es"/>
              <a:t>árbol</a:t>
            </a:r>
            <a:r>
              <a:rPr lang="es"/>
              <a:t> de </a:t>
            </a:r>
            <a:r>
              <a:rPr lang="es"/>
              <a:t>decisión</a:t>
            </a:r>
            <a:r>
              <a:rPr lang="es"/>
              <a:t> con su sobreajuste y que además se puede ver que el resto de </a:t>
            </a:r>
            <a:r>
              <a:rPr lang="es"/>
              <a:t>métricas</a:t>
            </a:r>
            <a:r>
              <a:rPr lang="es"/>
              <a:t> son peores, nos quedamos para la propuesta planteada del ejercicio 6 con el modelo lineal.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ae128e63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ae128e63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práctica</a:t>
            </a:r>
            <a:r>
              <a:rPr lang="es"/>
              <a:t> consiste en, basándonos en los conceptos de Aprendizaje Analógico, crear un modelo capaz de determinar si el solicitante de un crédito debe recibirlo o no </a:t>
            </a:r>
            <a:r>
              <a:rPr lang="es"/>
              <a:t>basándose</a:t>
            </a:r>
            <a:r>
              <a:rPr lang="es"/>
              <a:t> en resultados anteriores, y los datos que llevaron a tomar esa decisión.</a:t>
            </a:r>
            <a:endParaRPr/>
          </a:p>
          <a:p>
            <a:pPr indent="0" lvl="0" marL="0" rtl="0" algn="l">
              <a:spcBef>
                <a:spcPts val="0"/>
              </a:spcBef>
              <a:spcAft>
                <a:spcPts val="0"/>
              </a:spcAft>
              <a:buClr>
                <a:schemeClr val="dk1"/>
              </a:buClr>
              <a:buSzPts val="1100"/>
              <a:buFont typeface="Arial"/>
              <a:buNone/>
            </a:pPr>
            <a:r>
              <a:rPr lang="es"/>
              <a:t>Se emplearán 20 variables predictivas y una variable de respuesta cuyo valor es 1(devuelto) y 0 (no devuelto).</a:t>
            </a:r>
            <a:endParaRPr/>
          </a:p>
          <a:p>
            <a:pPr indent="0" lvl="0" marL="0" rtl="0" algn="l">
              <a:spcBef>
                <a:spcPts val="0"/>
              </a:spcBef>
              <a:spcAft>
                <a:spcPts val="0"/>
              </a:spcAft>
              <a:buNone/>
            </a:pPr>
            <a:r>
              <a:rPr lang="es"/>
              <a:t>Las predicciones que obtengamos como resultado se contrastarán con los valores reales por medio de una matriz de confusión, cuyos valores nos permiten calcular estadísticas como la precisión o sensibilidad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0ae128e63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0ae128e63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conclusión, teniendo en cuenta los resultados de todos los modelos probados, nos vamos a quedar con el modelo que actúa mejor según el coeficiente de Mathews (más robusto para desbalanceados), ya que F1 ignora los TN, que son parte importante de nuestro modelo, queremos clasificar bien tanto positivos como negativos, así como el que tiene una de las dos mejores exactitudes, pero mayor especificidad y precisión:</a:t>
            </a:r>
            <a:br>
              <a:rPr lang="es"/>
            </a:br>
            <a:r>
              <a:rPr lang="es"/>
              <a:t>El modelo de regresión lineal.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b2a2938e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b2a2938e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cuanto a la base de datos usada, contamos con 1000 casos documentados, en los que 700 clientes han devuelto el crédito y 300 no.</a:t>
            </a:r>
            <a:br>
              <a:rPr lang="es"/>
            </a:br>
            <a:r>
              <a:rPr lang="es"/>
              <a:t>Dividimos el conjunto en dos, la mitad de cada caso, para diferenciar conjunto de entrenamiento y conjunto de prueba.</a:t>
            </a:r>
            <a:br>
              <a:rPr lang="es"/>
            </a:br>
            <a:r>
              <a:rPr lang="es"/>
              <a:t>Podemos apreciar que los datos se encuentran algo desbalanceados, hay más del doble de datos positivos que negativos, y eso tendrá consecuencias en nuestro modelo.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ae128e63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ae128e63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matriz de confusión se crea a partir de los predichos vs los reales, como ya hemos dicho.</a:t>
            </a:r>
            <a:br>
              <a:rPr lang="es"/>
            </a:br>
            <a:r>
              <a:rPr lang="es"/>
              <a:t>A partir de ellos podemos averiguar, qué número de datos se ha clasificado correctamente y cuántos no.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Como sólo tenemos dos etiquetas en la base, positivos / negativos, encontramos 4 posibles casos: TP, FP, TN, FN.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b2a2938e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b2a2938e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Dado que contamos con valores desbalanceados, vamos a intentar poner los resultados en perspectiva.</a:t>
            </a:r>
            <a:br>
              <a:rPr lang="es"/>
            </a:br>
            <a:r>
              <a:rPr lang="es"/>
              <a:t>Aquí tenemos los valores en porcentajes, con respecto a cada predicción, y vemos que desde este punto de vista,</a:t>
            </a:r>
            <a:endParaRPr/>
          </a:p>
          <a:p>
            <a:pPr indent="0" lvl="0" marL="0" rtl="0" algn="l">
              <a:spcBef>
                <a:spcPts val="0"/>
              </a:spcBef>
              <a:spcAft>
                <a:spcPts val="0"/>
              </a:spcAft>
              <a:buNone/>
            </a:pPr>
            <a:r>
              <a:rPr lang="es"/>
              <a:t>las predicciones son relativamente equilibradas, en la proporción entre aciertos y fallos.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ae128e63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ae128e63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Pero si realizamos este mismo procedimiento desde el punto de vista de los datos reales, sobre los que hemos</a:t>
            </a:r>
            <a:endParaRPr/>
          </a:p>
          <a:p>
            <a:pPr indent="0" lvl="0" marL="0" rtl="0" algn="l">
              <a:spcBef>
                <a:spcPts val="0"/>
              </a:spcBef>
              <a:spcAft>
                <a:spcPts val="0"/>
              </a:spcAft>
              <a:buNone/>
            </a:pPr>
            <a:r>
              <a:rPr lang="es"/>
              <a:t>entrenado, resulta que los 150 negativos se han clasificado de manera muy pobre, rozando la </a:t>
            </a:r>
            <a:r>
              <a:rPr lang="es"/>
              <a:t>aleatoriedad</a:t>
            </a:r>
            <a:r>
              <a:rPr lang="es"/>
              <a:t> (50/50),</a:t>
            </a:r>
            <a:endParaRPr/>
          </a:p>
          <a:p>
            <a:pPr indent="0" lvl="0" marL="0" rtl="0" algn="l">
              <a:spcBef>
                <a:spcPts val="0"/>
              </a:spcBef>
              <a:spcAft>
                <a:spcPts val="0"/>
              </a:spcAft>
              <a:buNone/>
            </a:pPr>
            <a:r>
              <a:rPr lang="es"/>
              <a:t>mientras que los 350 positivos se clasifican con una precisión muy notable.</a:t>
            </a:r>
            <a:br>
              <a:rPr lang="es"/>
            </a:br>
            <a:br>
              <a:rPr lang="es"/>
            </a:br>
            <a:r>
              <a:rPr lang="es"/>
              <a:t>Vemos aquí las consecuencias del </a:t>
            </a:r>
            <a:r>
              <a:rPr lang="es"/>
              <a:t>desbalance</a:t>
            </a:r>
            <a:r>
              <a:rPr lang="es"/>
              <a:t> de datos, un mayor </a:t>
            </a:r>
            <a:r>
              <a:rPr lang="es"/>
              <a:t>número</a:t>
            </a:r>
            <a:r>
              <a:rPr lang="es"/>
              <a:t> de datos positivos de entrenamiento refuerza la precisión con los datos positivos, pero causa un aumento en falsos positivos también.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ae128e63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ae128e63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ae128e63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ae128e63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ae128e63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ae128e63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latin typeface="Lexend"/>
                <a:ea typeface="Lexend"/>
                <a:cs typeface="Lexend"/>
                <a:sym typeface="Lexend"/>
              </a:rPr>
              <a:t>INTELIG</a:t>
            </a:r>
            <a:r>
              <a:rPr lang="es">
                <a:latin typeface="Lexend"/>
                <a:ea typeface="Lexend"/>
                <a:cs typeface="Lexend"/>
                <a:sym typeface="Lexend"/>
              </a:rPr>
              <a:t>ENCIA ARTIFICIAL</a:t>
            </a:r>
            <a:endParaRPr>
              <a:latin typeface="Lexend"/>
              <a:ea typeface="Lexend"/>
              <a:cs typeface="Lexend"/>
              <a:sym typeface="Lexend"/>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latin typeface="Recursive"/>
                <a:ea typeface="Recursive"/>
                <a:cs typeface="Recursive"/>
                <a:sym typeface="Recursive"/>
              </a:rPr>
              <a:t>PRÁCTICA 1</a:t>
            </a:r>
            <a:endParaRPr>
              <a:latin typeface="Recursive"/>
              <a:ea typeface="Recursive"/>
              <a:cs typeface="Recursive"/>
              <a:sym typeface="Recursiv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Lexend"/>
                <a:ea typeface="Lexend"/>
                <a:cs typeface="Lexend"/>
                <a:sym typeface="Lexend"/>
              </a:rPr>
              <a:t>              Matriz de confusión del</a:t>
            </a:r>
            <a:r>
              <a:rPr lang="es">
                <a:latin typeface="Lexend"/>
                <a:ea typeface="Lexend"/>
                <a:cs typeface="Lexend"/>
                <a:sym typeface="Lexend"/>
              </a:rPr>
              <a:t> modelo lineal </a:t>
            </a:r>
            <a:endParaRPr>
              <a:latin typeface="Lexend"/>
              <a:ea typeface="Lexend"/>
              <a:cs typeface="Lexend"/>
              <a:sym typeface="Lexend"/>
            </a:endParaRPr>
          </a:p>
        </p:txBody>
      </p:sp>
      <p:pic>
        <p:nvPicPr>
          <p:cNvPr id="180" name="Google Shape;180;p22"/>
          <p:cNvPicPr preferRelativeResize="0"/>
          <p:nvPr/>
        </p:nvPicPr>
        <p:blipFill>
          <a:blip r:embed="rId3">
            <a:alphaModFix/>
          </a:blip>
          <a:stretch>
            <a:fillRect/>
          </a:stretch>
        </p:blipFill>
        <p:spPr>
          <a:xfrm>
            <a:off x="1283375" y="1148400"/>
            <a:ext cx="4420800" cy="3723809"/>
          </a:xfrm>
          <a:prstGeom prst="rect">
            <a:avLst/>
          </a:prstGeom>
          <a:noFill/>
          <a:ln>
            <a:noFill/>
          </a:ln>
        </p:spPr>
      </p:pic>
      <p:sp>
        <p:nvSpPr>
          <p:cNvPr id="181" name="Google Shape;181;p22"/>
          <p:cNvSpPr/>
          <p:nvPr/>
        </p:nvSpPr>
        <p:spPr>
          <a:xfrm>
            <a:off x="7769775" y="2924500"/>
            <a:ext cx="167700" cy="1716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2" name="Google Shape;182;p22"/>
          <p:cNvSpPr/>
          <p:nvPr/>
        </p:nvSpPr>
        <p:spPr>
          <a:xfrm>
            <a:off x="7695625" y="3130350"/>
            <a:ext cx="167700" cy="1716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83" name="Google Shape;183;p22"/>
          <p:cNvSpPr/>
          <p:nvPr/>
        </p:nvSpPr>
        <p:spPr>
          <a:xfrm>
            <a:off x="7368925" y="3237125"/>
            <a:ext cx="167700" cy="1716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84" name="Google Shape;184;p22"/>
          <p:cNvSpPr/>
          <p:nvPr/>
        </p:nvSpPr>
        <p:spPr>
          <a:xfrm>
            <a:off x="7368925" y="2649900"/>
            <a:ext cx="167700" cy="1716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5" name="Google Shape;185;p22"/>
          <p:cNvSpPr/>
          <p:nvPr/>
        </p:nvSpPr>
        <p:spPr>
          <a:xfrm>
            <a:off x="7235450" y="2849775"/>
            <a:ext cx="167700" cy="1716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86" name="Google Shape;186;p22"/>
          <p:cNvSpPr/>
          <p:nvPr/>
        </p:nvSpPr>
        <p:spPr>
          <a:xfrm>
            <a:off x="6897350" y="2678175"/>
            <a:ext cx="167700" cy="1716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87" name="Google Shape;187;p22"/>
          <p:cNvSpPr/>
          <p:nvPr/>
        </p:nvSpPr>
        <p:spPr>
          <a:xfrm>
            <a:off x="7632875" y="2363538"/>
            <a:ext cx="167700" cy="1716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88" name="Google Shape;188;p22"/>
          <p:cNvSpPr/>
          <p:nvPr/>
        </p:nvSpPr>
        <p:spPr>
          <a:xfrm>
            <a:off x="8074375" y="2849775"/>
            <a:ext cx="167700" cy="1716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89" name="Google Shape;189;p22"/>
          <p:cNvSpPr/>
          <p:nvPr/>
        </p:nvSpPr>
        <p:spPr>
          <a:xfrm>
            <a:off x="7235450" y="3504075"/>
            <a:ext cx="167700" cy="1716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90" name="Google Shape;190;p22"/>
          <p:cNvSpPr/>
          <p:nvPr/>
        </p:nvSpPr>
        <p:spPr>
          <a:xfrm>
            <a:off x="7124800" y="2478300"/>
            <a:ext cx="167700" cy="1716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cxnSp>
        <p:nvCxnSpPr>
          <p:cNvPr id="191" name="Google Shape;191;p22"/>
          <p:cNvCxnSpPr/>
          <p:nvPr/>
        </p:nvCxnSpPr>
        <p:spPr>
          <a:xfrm flipH="1">
            <a:off x="6783500" y="2315550"/>
            <a:ext cx="1493400" cy="1386000"/>
          </a:xfrm>
          <a:prstGeom prst="straightConnector1">
            <a:avLst/>
          </a:prstGeom>
          <a:noFill/>
          <a:ln cap="flat" cmpd="sng" w="38100">
            <a:solidFill>
              <a:schemeClr val="dk2"/>
            </a:solidFill>
            <a:prstDash val="solid"/>
            <a:round/>
            <a:headEnd len="med" w="med" type="none"/>
            <a:tailEnd len="med" w="med" type="none"/>
          </a:ln>
        </p:spPr>
      </p:cxnSp>
      <p:sp>
        <p:nvSpPr>
          <p:cNvPr id="192" name="Google Shape;192;p22"/>
          <p:cNvSpPr txBox="1"/>
          <p:nvPr/>
        </p:nvSpPr>
        <p:spPr>
          <a:xfrm>
            <a:off x="6600375" y="1695675"/>
            <a:ext cx="19206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1"/>
                </a:solidFill>
                <a:latin typeface="Roboto"/>
                <a:ea typeface="Roboto"/>
                <a:cs typeface="Roboto"/>
                <a:sym typeface="Roboto"/>
              </a:rPr>
              <a:t>Modelo lineal</a:t>
            </a:r>
            <a:endParaRPr sz="18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3"/>
          <p:cNvPicPr preferRelativeResize="0"/>
          <p:nvPr/>
        </p:nvPicPr>
        <p:blipFill>
          <a:blip r:embed="rId3">
            <a:alphaModFix/>
          </a:blip>
          <a:stretch>
            <a:fillRect/>
          </a:stretch>
        </p:blipFill>
        <p:spPr>
          <a:xfrm>
            <a:off x="1252801" y="374025"/>
            <a:ext cx="6638400" cy="43954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500">
                <a:latin typeface="Lexend"/>
                <a:ea typeface="Lexend"/>
                <a:cs typeface="Lexend"/>
                <a:sym typeface="Lexend"/>
              </a:rPr>
              <a:t>Matriz de confusión del modelo de regresión logística</a:t>
            </a:r>
            <a:endParaRPr sz="2500">
              <a:latin typeface="Lexend"/>
              <a:ea typeface="Lexend"/>
              <a:cs typeface="Lexend"/>
              <a:sym typeface="Lexend"/>
            </a:endParaRPr>
          </a:p>
        </p:txBody>
      </p:sp>
      <p:pic>
        <p:nvPicPr>
          <p:cNvPr id="203" name="Google Shape;203;p24"/>
          <p:cNvPicPr preferRelativeResize="0"/>
          <p:nvPr/>
        </p:nvPicPr>
        <p:blipFill>
          <a:blip r:embed="rId3">
            <a:alphaModFix/>
          </a:blip>
          <a:stretch>
            <a:fillRect/>
          </a:stretch>
        </p:blipFill>
        <p:spPr>
          <a:xfrm>
            <a:off x="1330675" y="1150401"/>
            <a:ext cx="4420800" cy="3719793"/>
          </a:xfrm>
          <a:prstGeom prst="rect">
            <a:avLst/>
          </a:prstGeom>
          <a:noFill/>
          <a:ln>
            <a:noFill/>
          </a:ln>
        </p:spPr>
      </p:pic>
      <p:sp>
        <p:nvSpPr>
          <p:cNvPr id="204" name="Google Shape;204;p24"/>
          <p:cNvSpPr/>
          <p:nvPr/>
        </p:nvSpPr>
        <p:spPr>
          <a:xfrm>
            <a:off x="7302713" y="3944813"/>
            <a:ext cx="167700" cy="1716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5" name="Google Shape;205;p24"/>
          <p:cNvSpPr/>
          <p:nvPr/>
        </p:nvSpPr>
        <p:spPr>
          <a:xfrm>
            <a:off x="6957100" y="3944825"/>
            <a:ext cx="167700" cy="1716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206" name="Google Shape;206;p24"/>
          <p:cNvSpPr/>
          <p:nvPr/>
        </p:nvSpPr>
        <p:spPr>
          <a:xfrm>
            <a:off x="7536625" y="2478300"/>
            <a:ext cx="167700" cy="1716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7" name="Google Shape;207;p24"/>
          <p:cNvSpPr/>
          <p:nvPr/>
        </p:nvSpPr>
        <p:spPr>
          <a:xfrm>
            <a:off x="8022300" y="2478300"/>
            <a:ext cx="167700" cy="1716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208" name="Google Shape;208;p24"/>
          <p:cNvSpPr/>
          <p:nvPr/>
        </p:nvSpPr>
        <p:spPr>
          <a:xfrm>
            <a:off x="7948450" y="2485950"/>
            <a:ext cx="167700" cy="1716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209" name="Google Shape;209;p24"/>
          <p:cNvSpPr/>
          <p:nvPr/>
        </p:nvSpPr>
        <p:spPr>
          <a:xfrm>
            <a:off x="7742538" y="2478288"/>
            <a:ext cx="167700" cy="1716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210" name="Google Shape;210;p24"/>
          <p:cNvSpPr/>
          <p:nvPr/>
        </p:nvSpPr>
        <p:spPr>
          <a:xfrm>
            <a:off x="6270438" y="3944825"/>
            <a:ext cx="167700" cy="1716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211" name="Google Shape;211;p24"/>
          <p:cNvSpPr/>
          <p:nvPr/>
        </p:nvSpPr>
        <p:spPr>
          <a:xfrm>
            <a:off x="6611475" y="3944825"/>
            <a:ext cx="167700" cy="1716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212" name="Google Shape;212;p24"/>
          <p:cNvSpPr/>
          <p:nvPr/>
        </p:nvSpPr>
        <p:spPr>
          <a:xfrm>
            <a:off x="7124800" y="2478300"/>
            <a:ext cx="167700" cy="1716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213" name="Google Shape;213;p24"/>
          <p:cNvSpPr txBox="1"/>
          <p:nvPr/>
        </p:nvSpPr>
        <p:spPr>
          <a:xfrm>
            <a:off x="6392875" y="1694388"/>
            <a:ext cx="21198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1"/>
                </a:solidFill>
                <a:latin typeface="Roboto"/>
                <a:ea typeface="Roboto"/>
                <a:cs typeface="Roboto"/>
                <a:sym typeface="Roboto"/>
              </a:rPr>
              <a:t>Regresión logística</a:t>
            </a:r>
            <a:endParaRPr sz="1800">
              <a:solidFill>
                <a:schemeClr val="dk1"/>
              </a:solidFill>
              <a:latin typeface="Roboto"/>
              <a:ea typeface="Roboto"/>
              <a:cs typeface="Roboto"/>
              <a:sym typeface="Roboto"/>
            </a:endParaRPr>
          </a:p>
        </p:txBody>
      </p:sp>
      <p:sp>
        <p:nvSpPr>
          <p:cNvPr id="214" name="Google Shape;214;p24"/>
          <p:cNvSpPr/>
          <p:nvPr/>
        </p:nvSpPr>
        <p:spPr>
          <a:xfrm>
            <a:off x="6443775" y="3944825"/>
            <a:ext cx="167700" cy="1716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cxnSp>
        <p:nvCxnSpPr>
          <p:cNvPr id="215" name="Google Shape;215;p24"/>
          <p:cNvCxnSpPr/>
          <p:nvPr/>
        </p:nvCxnSpPr>
        <p:spPr>
          <a:xfrm flipH="1" rot="10800000">
            <a:off x="6609025" y="2748775"/>
            <a:ext cx="1336800" cy="1086300"/>
          </a:xfrm>
          <a:prstGeom prst="curvedConnector3">
            <a:avLst>
              <a:gd fmla="val 50000" name="adj1"/>
            </a:avLst>
          </a:prstGeom>
          <a:noFill/>
          <a:ln cap="flat" cmpd="sng" w="38100">
            <a:solidFill>
              <a:schemeClr val="dk2"/>
            </a:solidFill>
            <a:prstDash val="solid"/>
            <a:round/>
            <a:headEnd len="med" w="med" type="none"/>
            <a:tailEnd len="med" w="med" type="none"/>
          </a:ln>
        </p:spPr>
      </p:cxnSp>
      <p:cxnSp>
        <p:nvCxnSpPr>
          <p:cNvPr id="216" name="Google Shape;216;p24"/>
          <p:cNvCxnSpPr/>
          <p:nvPr/>
        </p:nvCxnSpPr>
        <p:spPr>
          <a:xfrm flipH="1">
            <a:off x="6110375" y="3835075"/>
            <a:ext cx="507000" cy="4800"/>
          </a:xfrm>
          <a:prstGeom prst="straightConnector1">
            <a:avLst/>
          </a:prstGeom>
          <a:noFill/>
          <a:ln cap="flat" cmpd="sng" w="38100">
            <a:solidFill>
              <a:schemeClr val="dk2"/>
            </a:solidFill>
            <a:prstDash val="solid"/>
            <a:round/>
            <a:headEnd len="med" w="med" type="none"/>
            <a:tailEnd len="med" w="med" type="none"/>
          </a:ln>
        </p:spPr>
      </p:cxnSp>
      <p:cxnSp>
        <p:nvCxnSpPr>
          <p:cNvPr id="217" name="Google Shape;217;p24"/>
          <p:cNvCxnSpPr/>
          <p:nvPr/>
        </p:nvCxnSpPr>
        <p:spPr>
          <a:xfrm flipH="1">
            <a:off x="7928750" y="2743975"/>
            <a:ext cx="507000" cy="48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5"/>
          <p:cNvPicPr preferRelativeResize="0"/>
          <p:nvPr/>
        </p:nvPicPr>
        <p:blipFill>
          <a:blip r:embed="rId3">
            <a:alphaModFix/>
          </a:blip>
          <a:stretch>
            <a:fillRect/>
          </a:stretch>
        </p:blipFill>
        <p:spPr>
          <a:xfrm>
            <a:off x="1252800" y="381075"/>
            <a:ext cx="6638400" cy="43813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Lexend"/>
                <a:ea typeface="Lexend"/>
                <a:cs typeface="Lexend"/>
                <a:sym typeface="Lexend"/>
              </a:rPr>
              <a:t>Modelo de Árbol  </a:t>
            </a:r>
            <a:endParaRPr>
              <a:latin typeface="Lexend"/>
              <a:ea typeface="Lexend"/>
              <a:cs typeface="Lexend"/>
              <a:sym typeface="Lexend"/>
            </a:endParaRPr>
          </a:p>
        </p:txBody>
      </p:sp>
      <p:pic>
        <p:nvPicPr>
          <p:cNvPr id="228" name="Google Shape;228;p26"/>
          <p:cNvPicPr preferRelativeResize="0"/>
          <p:nvPr/>
        </p:nvPicPr>
        <p:blipFill>
          <a:blip r:embed="rId3">
            <a:alphaModFix/>
          </a:blip>
          <a:stretch>
            <a:fillRect/>
          </a:stretch>
        </p:blipFill>
        <p:spPr>
          <a:xfrm>
            <a:off x="1013450" y="1164325"/>
            <a:ext cx="4420800" cy="3725551"/>
          </a:xfrm>
          <a:prstGeom prst="rect">
            <a:avLst/>
          </a:prstGeom>
          <a:noFill/>
          <a:ln>
            <a:noFill/>
          </a:ln>
        </p:spPr>
      </p:pic>
      <p:sp>
        <p:nvSpPr>
          <p:cNvPr id="229" name="Google Shape;229;p26"/>
          <p:cNvSpPr/>
          <p:nvPr/>
        </p:nvSpPr>
        <p:spPr>
          <a:xfrm>
            <a:off x="6875200" y="891400"/>
            <a:ext cx="744900" cy="769200"/>
          </a:xfrm>
          <a:prstGeom prst="flowChartConnec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600">
                <a:latin typeface="Roboto"/>
                <a:ea typeface="Roboto"/>
                <a:cs typeface="Roboto"/>
                <a:sym typeface="Roboto"/>
              </a:rPr>
              <a:t>x&gt;0</a:t>
            </a:r>
            <a:endParaRPr sz="1600">
              <a:latin typeface="Roboto"/>
              <a:ea typeface="Roboto"/>
              <a:cs typeface="Roboto"/>
              <a:sym typeface="Roboto"/>
            </a:endParaRPr>
          </a:p>
        </p:txBody>
      </p:sp>
      <p:sp>
        <p:nvSpPr>
          <p:cNvPr id="230" name="Google Shape;230;p26"/>
          <p:cNvSpPr/>
          <p:nvPr/>
        </p:nvSpPr>
        <p:spPr>
          <a:xfrm>
            <a:off x="6392625" y="1739850"/>
            <a:ext cx="744900" cy="769200"/>
          </a:xfrm>
          <a:prstGeom prst="flowChartConnec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latin typeface="Roboto"/>
                <a:ea typeface="Roboto"/>
                <a:cs typeface="Roboto"/>
                <a:sym typeface="Roboto"/>
              </a:rPr>
              <a:t>y==2</a:t>
            </a:r>
            <a:endParaRPr sz="1200">
              <a:latin typeface="Roboto"/>
              <a:ea typeface="Roboto"/>
              <a:cs typeface="Roboto"/>
              <a:sym typeface="Roboto"/>
            </a:endParaRPr>
          </a:p>
        </p:txBody>
      </p:sp>
      <p:sp>
        <p:nvSpPr>
          <p:cNvPr id="231" name="Google Shape;231;p26"/>
          <p:cNvSpPr/>
          <p:nvPr/>
        </p:nvSpPr>
        <p:spPr>
          <a:xfrm>
            <a:off x="7369525" y="1739850"/>
            <a:ext cx="744900" cy="769200"/>
          </a:xfrm>
          <a:prstGeom prst="flowChartConnec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600">
                <a:latin typeface="Roboto"/>
                <a:ea typeface="Roboto"/>
                <a:cs typeface="Roboto"/>
                <a:sym typeface="Roboto"/>
              </a:rPr>
              <a:t>y&lt;9</a:t>
            </a:r>
            <a:endParaRPr sz="1600">
              <a:latin typeface="Roboto"/>
              <a:ea typeface="Roboto"/>
              <a:cs typeface="Roboto"/>
              <a:sym typeface="Roboto"/>
            </a:endParaRPr>
          </a:p>
        </p:txBody>
      </p:sp>
      <p:cxnSp>
        <p:nvCxnSpPr>
          <p:cNvPr id="232" name="Google Shape;232;p26"/>
          <p:cNvCxnSpPr>
            <a:stCxn id="229" idx="3"/>
            <a:endCxn id="230" idx="0"/>
          </p:cNvCxnSpPr>
          <p:nvPr/>
        </p:nvCxnSpPr>
        <p:spPr>
          <a:xfrm flipH="1">
            <a:off x="6764988" y="1547953"/>
            <a:ext cx="219300" cy="192000"/>
          </a:xfrm>
          <a:prstGeom prst="straightConnector1">
            <a:avLst/>
          </a:prstGeom>
          <a:noFill/>
          <a:ln cap="flat" cmpd="sng" w="38100">
            <a:solidFill>
              <a:schemeClr val="dk2"/>
            </a:solidFill>
            <a:prstDash val="solid"/>
            <a:round/>
            <a:headEnd len="med" w="med" type="none"/>
            <a:tailEnd len="med" w="med" type="none"/>
          </a:ln>
        </p:spPr>
      </p:cxnSp>
      <p:cxnSp>
        <p:nvCxnSpPr>
          <p:cNvPr id="233" name="Google Shape;233;p26"/>
          <p:cNvCxnSpPr>
            <a:endCxn id="231" idx="0"/>
          </p:cNvCxnSpPr>
          <p:nvPr/>
        </p:nvCxnSpPr>
        <p:spPr>
          <a:xfrm>
            <a:off x="7510975" y="1547850"/>
            <a:ext cx="231000" cy="192000"/>
          </a:xfrm>
          <a:prstGeom prst="straightConnector1">
            <a:avLst/>
          </a:prstGeom>
          <a:noFill/>
          <a:ln cap="flat" cmpd="sng" w="38100">
            <a:solidFill>
              <a:schemeClr val="dk2"/>
            </a:solidFill>
            <a:prstDash val="solid"/>
            <a:round/>
            <a:headEnd len="med" w="med" type="none"/>
            <a:tailEnd len="med" w="med" type="none"/>
          </a:ln>
        </p:spPr>
      </p:cxnSp>
      <p:sp>
        <p:nvSpPr>
          <p:cNvPr id="234" name="Google Shape;234;p26"/>
          <p:cNvSpPr/>
          <p:nvPr/>
        </p:nvSpPr>
        <p:spPr>
          <a:xfrm>
            <a:off x="5904175" y="2588300"/>
            <a:ext cx="744900" cy="769200"/>
          </a:xfrm>
          <a:prstGeom prst="flowChartConnec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latin typeface="Roboto"/>
                <a:ea typeface="Roboto"/>
                <a:cs typeface="Roboto"/>
                <a:sym typeface="Roboto"/>
              </a:rPr>
              <a:t>y==2</a:t>
            </a:r>
            <a:endParaRPr sz="1200">
              <a:latin typeface="Roboto"/>
              <a:ea typeface="Roboto"/>
              <a:cs typeface="Roboto"/>
              <a:sym typeface="Roboto"/>
            </a:endParaRPr>
          </a:p>
        </p:txBody>
      </p:sp>
      <p:sp>
        <p:nvSpPr>
          <p:cNvPr id="235" name="Google Shape;235;p26"/>
          <p:cNvSpPr/>
          <p:nvPr/>
        </p:nvSpPr>
        <p:spPr>
          <a:xfrm>
            <a:off x="6881075" y="2588300"/>
            <a:ext cx="744900" cy="769200"/>
          </a:xfrm>
          <a:prstGeom prst="flowChartConnec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600">
                <a:latin typeface="Roboto"/>
                <a:ea typeface="Roboto"/>
                <a:cs typeface="Roboto"/>
                <a:sym typeface="Roboto"/>
              </a:rPr>
              <a:t>y&lt;9</a:t>
            </a:r>
            <a:endParaRPr sz="1600">
              <a:latin typeface="Roboto"/>
              <a:ea typeface="Roboto"/>
              <a:cs typeface="Roboto"/>
              <a:sym typeface="Roboto"/>
            </a:endParaRPr>
          </a:p>
        </p:txBody>
      </p:sp>
      <p:cxnSp>
        <p:nvCxnSpPr>
          <p:cNvPr id="236" name="Google Shape;236;p26"/>
          <p:cNvCxnSpPr>
            <a:stCxn id="230" idx="3"/>
            <a:endCxn id="234" idx="0"/>
          </p:cNvCxnSpPr>
          <p:nvPr/>
        </p:nvCxnSpPr>
        <p:spPr>
          <a:xfrm flipH="1">
            <a:off x="6276713" y="2396403"/>
            <a:ext cx="225000" cy="192000"/>
          </a:xfrm>
          <a:prstGeom prst="straightConnector1">
            <a:avLst/>
          </a:prstGeom>
          <a:noFill/>
          <a:ln cap="flat" cmpd="sng" w="38100">
            <a:solidFill>
              <a:schemeClr val="dk2"/>
            </a:solidFill>
            <a:prstDash val="solid"/>
            <a:round/>
            <a:headEnd len="med" w="med" type="none"/>
            <a:tailEnd len="med" w="med" type="none"/>
          </a:ln>
        </p:spPr>
      </p:cxnSp>
      <p:cxnSp>
        <p:nvCxnSpPr>
          <p:cNvPr id="237" name="Google Shape;237;p26"/>
          <p:cNvCxnSpPr>
            <a:stCxn id="230" idx="5"/>
            <a:endCxn id="235" idx="0"/>
          </p:cNvCxnSpPr>
          <p:nvPr/>
        </p:nvCxnSpPr>
        <p:spPr>
          <a:xfrm>
            <a:off x="7028437" y="2396403"/>
            <a:ext cx="225000" cy="192000"/>
          </a:xfrm>
          <a:prstGeom prst="straightConnector1">
            <a:avLst/>
          </a:prstGeom>
          <a:noFill/>
          <a:ln cap="flat" cmpd="sng" w="38100">
            <a:solidFill>
              <a:schemeClr val="dk2"/>
            </a:solidFill>
            <a:prstDash val="solid"/>
            <a:round/>
            <a:headEnd len="med" w="med" type="none"/>
            <a:tailEnd len="med" w="med" type="none"/>
          </a:ln>
        </p:spPr>
      </p:cxnSp>
      <p:sp>
        <p:nvSpPr>
          <p:cNvPr id="238" name="Google Shape;238;p26"/>
          <p:cNvSpPr txBox="1"/>
          <p:nvPr/>
        </p:nvSpPr>
        <p:spPr>
          <a:xfrm>
            <a:off x="8159525" y="2571750"/>
            <a:ext cx="717900" cy="48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chemeClr val="dk2"/>
                </a:solidFill>
                <a:latin typeface="Roboto"/>
                <a:ea typeface="Roboto"/>
                <a:cs typeface="Roboto"/>
                <a:sym typeface="Roboto"/>
              </a:rPr>
              <a:t>…</a:t>
            </a:r>
            <a:endParaRPr sz="3000">
              <a:solidFill>
                <a:schemeClr val="dk2"/>
              </a:solidFill>
              <a:latin typeface="Roboto"/>
              <a:ea typeface="Roboto"/>
              <a:cs typeface="Roboto"/>
              <a:sym typeface="Roboto"/>
            </a:endParaRPr>
          </a:p>
        </p:txBody>
      </p:sp>
      <p:cxnSp>
        <p:nvCxnSpPr>
          <p:cNvPr id="239" name="Google Shape;239;p26"/>
          <p:cNvCxnSpPr>
            <a:stCxn id="231" idx="5"/>
          </p:cNvCxnSpPr>
          <p:nvPr/>
        </p:nvCxnSpPr>
        <p:spPr>
          <a:xfrm>
            <a:off x="8005337" y="2396403"/>
            <a:ext cx="512700" cy="406800"/>
          </a:xfrm>
          <a:prstGeom prst="straightConnector1">
            <a:avLst/>
          </a:prstGeom>
          <a:noFill/>
          <a:ln cap="flat" cmpd="sng" w="38100">
            <a:solidFill>
              <a:schemeClr val="dk2"/>
            </a:solidFill>
            <a:prstDash val="solid"/>
            <a:round/>
            <a:headEnd len="med" w="med" type="none"/>
            <a:tailEnd len="med" w="med" type="none"/>
          </a:ln>
        </p:spPr>
      </p:cxnSp>
      <p:sp>
        <p:nvSpPr>
          <p:cNvPr id="240" name="Google Shape;240;p26"/>
          <p:cNvSpPr txBox="1"/>
          <p:nvPr/>
        </p:nvSpPr>
        <p:spPr>
          <a:xfrm>
            <a:off x="5917675" y="3529700"/>
            <a:ext cx="717900" cy="48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chemeClr val="dk2"/>
                </a:solidFill>
                <a:latin typeface="Roboto"/>
                <a:ea typeface="Roboto"/>
                <a:cs typeface="Roboto"/>
                <a:sym typeface="Roboto"/>
              </a:rPr>
              <a:t>…</a:t>
            </a:r>
            <a:endParaRPr sz="3000">
              <a:solidFill>
                <a:schemeClr val="dk2"/>
              </a:solidFill>
              <a:latin typeface="Roboto"/>
              <a:ea typeface="Roboto"/>
              <a:cs typeface="Roboto"/>
              <a:sym typeface="Roboto"/>
            </a:endParaRPr>
          </a:p>
        </p:txBody>
      </p:sp>
      <p:sp>
        <p:nvSpPr>
          <p:cNvPr id="241" name="Google Shape;241;p26"/>
          <p:cNvSpPr txBox="1"/>
          <p:nvPr/>
        </p:nvSpPr>
        <p:spPr>
          <a:xfrm>
            <a:off x="6888700" y="3529700"/>
            <a:ext cx="717900" cy="48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chemeClr val="dk2"/>
                </a:solidFill>
                <a:latin typeface="Roboto"/>
                <a:ea typeface="Roboto"/>
                <a:cs typeface="Roboto"/>
                <a:sym typeface="Roboto"/>
              </a:rPr>
              <a:t>…</a:t>
            </a:r>
            <a:endParaRPr sz="3000">
              <a:solidFill>
                <a:schemeClr val="dk2"/>
              </a:solidFill>
              <a:latin typeface="Roboto"/>
              <a:ea typeface="Roboto"/>
              <a:cs typeface="Roboto"/>
              <a:sym typeface="Roboto"/>
            </a:endParaRPr>
          </a:p>
        </p:txBody>
      </p:sp>
      <p:cxnSp>
        <p:nvCxnSpPr>
          <p:cNvPr id="242" name="Google Shape;242;p26"/>
          <p:cNvCxnSpPr/>
          <p:nvPr/>
        </p:nvCxnSpPr>
        <p:spPr>
          <a:xfrm flipH="1">
            <a:off x="6265825" y="3357500"/>
            <a:ext cx="10800" cy="462000"/>
          </a:xfrm>
          <a:prstGeom prst="straightConnector1">
            <a:avLst/>
          </a:prstGeom>
          <a:noFill/>
          <a:ln cap="flat" cmpd="sng" w="38100">
            <a:solidFill>
              <a:schemeClr val="dk2"/>
            </a:solidFill>
            <a:prstDash val="solid"/>
            <a:round/>
            <a:headEnd len="med" w="med" type="none"/>
            <a:tailEnd len="med" w="med" type="none"/>
          </a:ln>
        </p:spPr>
      </p:cxnSp>
      <p:cxnSp>
        <p:nvCxnSpPr>
          <p:cNvPr id="243" name="Google Shape;243;p26"/>
          <p:cNvCxnSpPr/>
          <p:nvPr/>
        </p:nvCxnSpPr>
        <p:spPr>
          <a:xfrm flipH="1">
            <a:off x="7248125" y="3357500"/>
            <a:ext cx="10800" cy="462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27"/>
          <p:cNvPicPr preferRelativeResize="0"/>
          <p:nvPr/>
        </p:nvPicPr>
        <p:blipFill>
          <a:blip r:embed="rId3">
            <a:alphaModFix/>
          </a:blip>
          <a:stretch>
            <a:fillRect/>
          </a:stretch>
        </p:blipFill>
        <p:spPr>
          <a:xfrm>
            <a:off x="1252800" y="378463"/>
            <a:ext cx="6638400" cy="43865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Lexend"/>
                <a:ea typeface="Lexend"/>
                <a:cs typeface="Lexend"/>
                <a:sym typeface="Lexend"/>
              </a:rPr>
              <a:t>Calidad predictiva de los modelos</a:t>
            </a:r>
            <a:endParaRPr>
              <a:latin typeface="Lexend"/>
              <a:ea typeface="Lexend"/>
              <a:cs typeface="Lexend"/>
              <a:sym typeface="Lexend"/>
            </a:endParaRPr>
          </a:p>
        </p:txBody>
      </p:sp>
      <p:graphicFrame>
        <p:nvGraphicFramePr>
          <p:cNvPr id="254" name="Google Shape;254;p28"/>
          <p:cNvGraphicFramePr/>
          <p:nvPr/>
        </p:nvGraphicFramePr>
        <p:xfrm>
          <a:off x="952500" y="2000250"/>
          <a:ext cx="3000000" cy="3000000"/>
        </p:xfrm>
        <a:graphic>
          <a:graphicData uri="http://schemas.openxmlformats.org/drawingml/2006/table">
            <a:tbl>
              <a:tblPr>
                <a:noFill/>
                <a:tableStyleId>{2D26B66F-A6AC-4FAE-A8C9-0A70471A27BF}</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A3990"/>
                    </a:solidFill>
                  </a:tcPr>
                </a:tc>
                <a:tc>
                  <a:txBody>
                    <a:bodyPr/>
                    <a:lstStyle/>
                    <a:p>
                      <a:pPr indent="0" lvl="0" marL="0" rtl="0" algn="ctr">
                        <a:spcBef>
                          <a:spcPts val="0"/>
                        </a:spcBef>
                        <a:spcAft>
                          <a:spcPts val="0"/>
                        </a:spcAft>
                        <a:buNone/>
                      </a:pPr>
                      <a:r>
                        <a:rPr b="1" lang="es">
                          <a:solidFill>
                            <a:schemeClr val="lt1"/>
                          </a:solidFill>
                          <a:latin typeface="Recursive"/>
                          <a:ea typeface="Recursive"/>
                          <a:cs typeface="Recursive"/>
                          <a:sym typeface="Recursive"/>
                        </a:rPr>
                        <a:t>Knn 5</a:t>
                      </a:r>
                      <a:endParaRPr b="1">
                        <a:solidFill>
                          <a:schemeClr val="lt1"/>
                        </a:solidFill>
                        <a:latin typeface="Recursive"/>
                        <a:ea typeface="Recursive"/>
                        <a:cs typeface="Recursive"/>
                        <a:sym typeface="Recursiv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s">
                          <a:solidFill>
                            <a:schemeClr val="lt1"/>
                          </a:solidFill>
                          <a:latin typeface="Recursive"/>
                          <a:ea typeface="Recursive"/>
                          <a:cs typeface="Recursive"/>
                          <a:sym typeface="Recursive"/>
                        </a:rPr>
                        <a:t>Knn 10</a:t>
                      </a:r>
                      <a:endParaRPr b="1">
                        <a:solidFill>
                          <a:schemeClr val="lt1"/>
                        </a:solidFill>
                        <a:latin typeface="Recursive"/>
                        <a:ea typeface="Recursive"/>
                        <a:cs typeface="Recursive"/>
                        <a:sym typeface="Recursiv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s">
                          <a:solidFill>
                            <a:schemeClr val="lt1"/>
                          </a:solidFill>
                          <a:latin typeface="Recursive"/>
                          <a:ea typeface="Recursive"/>
                          <a:cs typeface="Recursive"/>
                          <a:sym typeface="Recursive"/>
                        </a:rPr>
                        <a:t>Modelo</a:t>
                      </a:r>
                      <a:endParaRPr b="1">
                        <a:solidFill>
                          <a:schemeClr val="lt1"/>
                        </a:solidFill>
                        <a:latin typeface="Recursive"/>
                        <a:ea typeface="Recursive"/>
                        <a:cs typeface="Recursive"/>
                        <a:sym typeface="Recursive"/>
                      </a:endParaRPr>
                    </a:p>
                    <a:p>
                      <a:pPr indent="0" lvl="0" marL="0" rtl="0" algn="ctr">
                        <a:spcBef>
                          <a:spcPts val="0"/>
                        </a:spcBef>
                        <a:spcAft>
                          <a:spcPts val="0"/>
                        </a:spcAft>
                        <a:buNone/>
                      </a:pPr>
                      <a:r>
                        <a:rPr b="1" lang="es">
                          <a:solidFill>
                            <a:schemeClr val="lt1"/>
                          </a:solidFill>
                          <a:latin typeface="Recursive"/>
                          <a:ea typeface="Recursive"/>
                          <a:cs typeface="Recursive"/>
                          <a:sym typeface="Recursive"/>
                        </a:rPr>
                        <a:t>Lineal</a:t>
                      </a:r>
                      <a:endParaRPr b="1">
                        <a:solidFill>
                          <a:schemeClr val="lt1"/>
                        </a:solidFill>
                        <a:latin typeface="Recursive"/>
                        <a:ea typeface="Recursive"/>
                        <a:cs typeface="Recursive"/>
                        <a:sym typeface="Recursiv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s">
                          <a:solidFill>
                            <a:schemeClr val="lt1"/>
                          </a:solidFill>
                          <a:latin typeface="Recursive"/>
                          <a:ea typeface="Recursive"/>
                          <a:cs typeface="Recursive"/>
                          <a:sym typeface="Recursive"/>
                        </a:rPr>
                        <a:t>Regresión Logística</a:t>
                      </a:r>
                      <a:endParaRPr b="1">
                        <a:solidFill>
                          <a:schemeClr val="lt1"/>
                        </a:solidFill>
                        <a:latin typeface="Recursive"/>
                        <a:ea typeface="Recursive"/>
                        <a:cs typeface="Recursive"/>
                        <a:sym typeface="Recursiv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s">
                          <a:solidFill>
                            <a:schemeClr val="lt1"/>
                          </a:solidFill>
                          <a:latin typeface="Recursive"/>
                          <a:ea typeface="Recursive"/>
                          <a:cs typeface="Recursive"/>
                          <a:sym typeface="Recursive"/>
                        </a:rPr>
                        <a:t>Árbol de decisión</a:t>
                      </a:r>
                      <a:endParaRPr b="1">
                        <a:solidFill>
                          <a:schemeClr val="lt1"/>
                        </a:solidFill>
                        <a:latin typeface="Recursive"/>
                        <a:ea typeface="Recursive"/>
                        <a:cs typeface="Recursive"/>
                        <a:sym typeface="Recursiv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b="1" lang="es">
                          <a:solidFill>
                            <a:schemeClr val="lt1"/>
                          </a:solidFill>
                          <a:latin typeface="Recursive"/>
                          <a:ea typeface="Recursive"/>
                          <a:cs typeface="Recursive"/>
                          <a:sym typeface="Recursive"/>
                        </a:rPr>
                        <a:t>F1</a:t>
                      </a:r>
                      <a:endParaRPr b="1">
                        <a:solidFill>
                          <a:schemeClr val="lt1"/>
                        </a:solidFill>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s">
                          <a:latin typeface="Recursive"/>
                          <a:ea typeface="Recursive"/>
                          <a:cs typeface="Recursive"/>
                          <a:sym typeface="Recursive"/>
                        </a:rPr>
                        <a:t>0,8016</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s">
                          <a:latin typeface="Recursive"/>
                          <a:ea typeface="Recursive"/>
                          <a:cs typeface="Recursive"/>
                          <a:sym typeface="Recursive"/>
                        </a:rPr>
                        <a:t>0,7932</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Recursive"/>
                          <a:ea typeface="Recursive"/>
                          <a:cs typeface="Recursive"/>
                          <a:sym typeface="Recursive"/>
                        </a:rPr>
                        <a:t>0,7865</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Recursive"/>
                          <a:ea typeface="Recursive"/>
                          <a:cs typeface="Recursive"/>
                          <a:sym typeface="Recursive"/>
                        </a:rPr>
                        <a:t>0,7771</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Recursive"/>
                          <a:ea typeface="Recursive"/>
                          <a:cs typeface="Recursive"/>
                          <a:sym typeface="Recursive"/>
                        </a:rPr>
                        <a:t>0,7386</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a:solidFill>
                            <a:schemeClr val="lt1"/>
                          </a:solidFill>
                          <a:latin typeface="Recursive"/>
                          <a:ea typeface="Recursive"/>
                          <a:cs typeface="Recursive"/>
                          <a:sym typeface="Recursive"/>
                        </a:rPr>
                        <a:t>MCC</a:t>
                      </a:r>
                      <a:endParaRPr b="1">
                        <a:solidFill>
                          <a:schemeClr val="lt1"/>
                        </a:solidFill>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s">
                          <a:latin typeface="Recursive"/>
                          <a:ea typeface="Recursive"/>
                          <a:cs typeface="Recursive"/>
                          <a:sym typeface="Recursive"/>
                        </a:rPr>
                        <a:t>0,2579</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Recursive"/>
                          <a:ea typeface="Recursive"/>
                          <a:cs typeface="Recursive"/>
                          <a:sym typeface="Recursive"/>
                        </a:rPr>
                        <a:t>0,2739</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Recursive"/>
                          <a:ea typeface="Recursive"/>
                          <a:cs typeface="Recursive"/>
                          <a:sym typeface="Recursive"/>
                        </a:rPr>
                        <a:t>0,3262</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s">
                          <a:latin typeface="Recursive"/>
                          <a:ea typeface="Recursive"/>
                          <a:cs typeface="Recursive"/>
                          <a:sym typeface="Recursive"/>
                        </a:rPr>
                        <a:t>0,3012</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Recursive"/>
                          <a:ea typeface="Recursive"/>
                          <a:cs typeface="Recursive"/>
                          <a:sym typeface="Recursive"/>
                        </a:rPr>
                        <a:t>0,2458</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a:solidFill>
                            <a:schemeClr val="lt1"/>
                          </a:solidFill>
                          <a:latin typeface="Recursive"/>
                          <a:ea typeface="Recursive"/>
                          <a:cs typeface="Recursive"/>
                          <a:sym typeface="Recursive"/>
                        </a:rPr>
                        <a:t>Exactitud</a:t>
                      </a:r>
                      <a:endParaRPr b="1">
                        <a:solidFill>
                          <a:schemeClr val="lt1"/>
                        </a:solidFill>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s">
                          <a:latin typeface="Recursive"/>
                          <a:ea typeface="Recursive"/>
                          <a:cs typeface="Recursive"/>
                          <a:sym typeface="Recursive"/>
                        </a:rPr>
                        <a:t>0,71</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Recursive"/>
                          <a:ea typeface="Recursive"/>
                          <a:cs typeface="Recursive"/>
                          <a:sym typeface="Recursive"/>
                        </a:rPr>
                        <a:t>0,70</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Recursive"/>
                          <a:ea typeface="Recursive"/>
                          <a:cs typeface="Recursive"/>
                          <a:sym typeface="Recursive"/>
                        </a:rPr>
                        <a:t>0,71</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Recursive"/>
                          <a:ea typeface="Recursive"/>
                          <a:cs typeface="Recursive"/>
                          <a:sym typeface="Recursive"/>
                        </a:rPr>
                        <a:t>0,70</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Recursive"/>
                          <a:ea typeface="Recursive"/>
                          <a:cs typeface="Recursive"/>
                          <a:sym typeface="Recursive"/>
                        </a:rPr>
                        <a:t>0,66</a:t>
                      </a:r>
                      <a:endParaRPr>
                        <a:latin typeface="Recursive"/>
                        <a:ea typeface="Recursive"/>
                        <a:cs typeface="Recursive"/>
                        <a:sym typeface="Recursiv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255" name="Google Shape;255;p28" title="Points scored"/>
          <p:cNvPicPr preferRelativeResize="0"/>
          <p:nvPr/>
        </p:nvPicPr>
        <p:blipFill rotWithShape="1">
          <a:blip r:embed="rId3">
            <a:alphaModFix/>
          </a:blip>
          <a:srcRect b="0" l="-5027" r="-4262" t="0"/>
          <a:stretch/>
        </p:blipFill>
        <p:spPr>
          <a:xfrm>
            <a:off x="831275" y="875600"/>
            <a:ext cx="7429500" cy="4203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p:nvPr/>
        </p:nvSpPr>
        <p:spPr>
          <a:xfrm>
            <a:off x="1392152" y="1221006"/>
            <a:ext cx="1974600" cy="912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600">
                <a:solidFill>
                  <a:schemeClr val="lt1"/>
                </a:solidFill>
                <a:latin typeface="Recursive"/>
                <a:ea typeface="Recursive"/>
                <a:cs typeface="Recursive"/>
                <a:sym typeface="Recursive"/>
              </a:rPr>
              <a:t>Créditos</a:t>
            </a:r>
            <a:r>
              <a:rPr lang="es" sz="1600">
                <a:solidFill>
                  <a:schemeClr val="lt1"/>
                </a:solidFill>
                <a:latin typeface="Recursive"/>
                <a:ea typeface="Recursive"/>
                <a:cs typeface="Recursive"/>
                <a:sym typeface="Recursive"/>
              </a:rPr>
              <a:t> concedidos no devueltos x4</a:t>
            </a:r>
            <a:endParaRPr sz="1600">
              <a:solidFill>
                <a:schemeClr val="lt1"/>
              </a:solidFill>
              <a:latin typeface="Recursive"/>
              <a:ea typeface="Recursive"/>
              <a:cs typeface="Recursive"/>
              <a:sym typeface="Recursive"/>
            </a:endParaRPr>
          </a:p>
        </p:txBody>
      </p:sp>
      <p:sp>
        <p:nvSpPr>
          <p:cNvPr id="261" name="Google Shape;261;p29"/>
          <p:cNvSpPr/>
          <p:nvPr/>
        </p:nvSpPr>
        <p:spPr>
          <a:xfrm>
            <a:off x="4935625" y="1519453"/>
            <a:ext cx="3608550" cy="2104596"/>
          </a:xfrm>
          <a:prstGeom prst="irregularSeal1">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600">
                <a:solidFill>
                  <a:schemeClr val="lt1"/>
                </a:solidFill>
                <a:latin typeface="Recursive"/>
                <a:ea typeface="Recursive"/>
                <a:cs typeface="Recursive"/>
                <a:sym typeface="Recursive"/>
              </a:rPr>
              <a:t>ESPECIFICIDAD</a:t>
            </a:r>
            <a:endParaRPr sz="1600">
              <a:solidFill>
                <a:schemeClr val="lt1"/>
              </a:solidFill>
              <a:latin typeface="Recursive"/>
              <a:ea typeface="Recursive"/>
              <a:cs typeface="Recursive"/>
              <a:sym typeface="Recursive"/>
            </a:endParaRPr>
          </a:p>
        </p:txBody>
      </p:sp>
      <p:sp>
        <p:nvSpPr>
          <p:cNvPr id="262" name="Google Shape;262;p29"/>
          <p:cNvSpPr/>
          <p:nvPr/>
        </p:nvSpPr>
        <p:spPr>
          <a:xfrm>
            <a:off x="1392152" y="3292006"/>
            <a:ext cx="1974600" cy="912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600">
                <a:solidFill>
                  <a:schemeClr val="lt1"/>
                </a:solidFill>
                <a:latin typeface="Recursive"/>
                <a:ea typeface="Recursive"/>
                <a:cs typeface="Recursive"/>
                <a:sym typeface="Recursive"/>
              </a:rPr>
              <a:t>Reducir falsos positivos </a:t>
            </a:r>
            <a:endParaRPr sz="1600">
              <a:solidFill>
                <a:schemeClr val="lt1"/>
              </a:solidFill>
              <a:latin typeface="Recursive"/>
              <a:ea typeface="Recursive"/>
              <a:cs typeface="Recursive"/>
              <a:sym typeface="Recursive"/>
            </a:endParaRPr>
          </a:p>
        </p:txBody>
      </p:sp>
      <p:cxnSp>
        <p:nvCxnSpPr>
          <p:cNvPr id="263" name="Google Shape;263;p29"/>
          <p:cNvCxnSpPr>
            <a:stCxn id="260" idx="2"/>
            <a:endCxn id="262" idx="0"/>
          </p:cNvCxnSpPr>
          <p:nvPr/>
        </p:nvCxnSpPr>
        <p:spPr>
          <a:xfrm>
            <a:off x="2379452" y="2133306"/>
            <a:ext cx="0" cy="1158600"/>
          </a:xfrm>
          <a:prstGeom prst="straightConnector1">
            <a:avLst/>
          </a:prstGeom>
          <a:noFill/>
          <a:ln cap="flat" cmpd="sng" w="38100">
            <a:solidFill>
              <a:schemeClr val="dk2"/>
            </a:solidFill>
            <a:prstDash val="solid"/>
            <a:round/>
            <a:headEnd len="med" w="med" type="none"/>
            <a:tailEnd len="med" w="med" type="triangle"/>
          </a:ln>
        </p:spPr>
      </p:cxnSp>
      <p:cxnSp>
        <p:nvCxnSpPr>
          <p:cNvPr id="264" name="Google Shape;264;p29"/>
          <p:cNvCxnSpPr/>
          <p:nvPr/>
        </p:nvCxnSpPr>
        <p:spPr>
          <a:xfrm>
            <a:off x="4011900" y="2454175"/>
            <a:ext cx="560100" cy="0"/>
          </a:xfrm>
          <a:prstGeom prst="straightConnector1">
            <a:avLst/>
          </a:prstGeom>
          <a:noFill/>
          <a:ln cap="flat" cmpd="sng" w="38100">
            <a:solidFill>
              <a:schemeClr val="dk2"/>
            </a:solidFill>
            <a:prstDash val="solid"/>
            <a:round/>
            <a:headEnd len="med" w="med" type="none"/>
            <a:tailEnd len="med" w="med" type="none"/>
          </a:ln>
        </p:spPr>
      </p:cxnSp>
      <p:cxnSp>
        <p:nvCxnSpPr>
          <p:cNvPr id="265" name="Google Shape;265;p29"/>
          <p:cNvCxnSpPr/>
          <p:nvPr/>
        </p:nvCxnSpPr>
        <p:spPr>
          <a:xfrm>
            <a:off x="4011900" y="2689300"/>
            <a:ext cx="560100" cy="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0"/>
          <p:cNvPicPr preferRelativeResize="0"/>
          <p:nvPr/>
        </p:nvPicPr>
        <p:blipFill>
          <a:blip r:embed="rId3">
            <a:alphaModFix/>
          </a:blip>
          <a:stretch>
            <a:fillRect/>
          </a:stretch>
        </p:blipFill>
        <p:spPr>
          <a:xfrm>
            <a:off x="2486113" y="152400"/>
            <a:ext cx="3723606" cy="2465550"/>
          </a:xfrm>
          <a:prstGeom prst="rect">
            <a:avLst/>
          </a:prstGeom>
          <a:noFill/>
          <a:ln>
            <a:noFill/>
          </a:ln>
        </p:spPr>
      </p:pic>
      <p:sp>
        <p:nvSpPr>
          <p:cNvPr id="271" name="Google Shape;271;p30"/>
          <p:cNvSpPr txBox="1"/>
          <p:nvPr/>
        </p:nvSpPr>
        <p:spPr>
          <a:xfrm>
            <a:off x="2486100" y="396175"/>
            <a:ext cx="56484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2000">
                <a:solidFill>
                  <a:schemeClr val="dk1"/>
                </a:solidFill>
                <a:latin typeface="Lexend"/>
                <a:ea typeface="Lexend"/>
                <a:cs typeface="Lexend"/>
                <a:sym typeface="Lexend"/>
              </a:rPr>
              <a:t>Regresión </a:t>
            </a:r>
            <a:r>
              <a:rPr lang="es" sz="2000">
                <a:solidFill>
                  <a:schemeClr val="dk1"/>
                </a:solidFill>
                <a:latin typeface="Lexend"/>
                <a:ea typeface="Lexend"/>
                <a:cs typeface="Lexend"/>
                <a:sym typeface="Lexend"/>
              </a:rPr>
              <a:t>Logística</a:t>
            </a:r>
            <a:endParaRPr sz="400"/>
          </a:p>
        </p:txBody>
      </p:sp>
      <p:pic>
        <p:nvPicPr>
          <p:cNvPr id="272" name="Google Shape;272;p30"/>
          <p:cNvPicPr preferRelativeResize="0"/>
          <p:nvPr/>
        </p:nvPicPr>
        <p:blipFill>
          <a:blip r:embed="rId4">
            <a:alphaModFix/>
          </a:blip>
          <a:stretch>
            <a:fillRect/>
          </a:stretch>
        </p:blipFill>
        <p:spPr>
          <a:xfrm>
            <a:off x="848375" y="2542225"/>
            <a:ext cx="3723626" cy="2465550"/>
          </a:xfrm>
          <a:prstGeom prst="rect">
            <a:avLst/>
          </a:prstGeom>
          <a:noFill/>
          <a:ln>
            <a:noFill/>
          </a:ln>
        </p:spPr>
      </p:pic>
      <p:pic>
        <p:nvPicPr>
          <p:cNvPr id="273" name="Google Shape;273;p30"/>
          <p:cNvPicPr preferRelativeResize="0"/>
          <p:nvPr/>
        </p:nvPicPr>
        <p:blipFill>
          <a:blip r:embed="rId5">
            <a:alphaModFix/>
          </a:blip>
          <a:stretch>
            <a:fillRect/>
          </a:stretch>
        </p:blipFill>
        <p:spPr>
          <a:xfrm>
            <a:off x="4572013" y="2542225"/>
            <a:ext cx="3723626" cy="2465548"/>
          </a:xfrm>
          <a:prstGeom prst="rect">
            <a:avLst/>
          </a:prstGeom>
          <a:noFill/>
          <a:ln>
            <a:noFill/>
          </a:ln>
        </p:spPr>
      </p:pic>
      <p:sp>
        <p:nvSpPr>
          <p:cNvPr id="274" name="Google Shape;274;p30"/>
          <p:cNvSpPr txBox="1"/>
          <p:nvPr/>
        </p:nvSpPr>
        <p:spPr>
          <a:xfrm>
            <a:off x="848388" y="2815025"/>
            <a:ext cx="37236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2000">
                <a:solidFill>
                  <a:schemeClr val="dk1"/>
                </a:solidFill>
                <a:latin typeface="Lexend"/>
                <a:ea typeface="Lexend"/>
                <a:cs typeface="Lexend"/>
                <a:sym typeface="Lexend"/>
              </a:rPr>
              <a:t>Knn 5 </a:t>
            </a:r>
            <a:endParaRPr sz="400"/>
          </a:p>
        </p:txBody>
      </p:sp>
      <p:sp>
        <p:nvSpPr>
          <p:cNvPr id="275" name="Google Shape;275;p30"/>
          <p:cNvSpPr txBox="1"/>
          <p:nvPr/>
        </p:nvSpPr>
        <p:spPr>
          <a:xfrm>
            <a:off x="4572013" y="2815025"/>
            <a:ext cx="37236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2000">
                <a:solidFill>
                  <a:schemeClr val="dk1"/>
                </a:solidFill>
                <a:latin typeface="Lexend"/>
                <a:ea typeface="Lexend"/>
                <a:cs typeface="Lexend"/>
                <a:sym typeface="Lexend"/>
              </a:rPr>
              <a:t>Knn 10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1"/>
          <p:cNvPicPr preferRelativeResize="0"/>
          <p:nvPr/>
        </p:nvPicPr>
        <p:blipFill>
          <a:blip r:embed="rId3">
            <a:alphaModFix/>
          </a:blip>
          <a:stretch>
            <a:fillRect/>
          </a:stretch>
        </p:blipFill>
        <p:spPr>
          <a:xfrm>
            <a:off x="347100" y="350250"/>
            <a:ext cx="3976725" cy="2633150"/>
          </a:xfrm>
          <a:prstGeom prst="rect">
            <a:avLst/>
          </a:prstGeom>
          <a:noFill/>
          <a:ln>
            <a:noFill/>
          </a:ln>
        </p:spPr>
      </p:pic>
      <p:pic>
        <p:nvPicPr>
          <p:cNvPr id="281" name="Google Shape;281;p31"/>
          <p:cNvPicPr preferRelativeResize="0"/>
          <p:nvPr/>
        </p:nvPicPr>
        <p:blipFill>
          <a:blip r:embed="rId4">
            <a:alphaModFix/>
          </a:blip>
          <a:stretch>
            <a:fillRect/>
          </a:stretch>
        </p:blipFill>
        <p:spPr>
          <a:xfrm>
            <a:off x="4856550" y="2219978"/>
            <a:ext cx="3976725" cy="2633146"/>
          </a:xfrm>
          <a:prstGeom prst="rect">
            <a:avLst/>
          </a:prstGeom>
          <a:noFill/>
          <a:ln>
            <a:noFill/>
          </a:ln>
        </p:spPr>
      </p:pic>
      <p:sp>
        <p:nvSpPr>
          <p:cNvPr id="282" name="Google Shape;282;p31"/>
          <p:cNvSpPr txBox="1"/>
          <p:nvPr/>
        </p:nvSpPr>
        <p:spPr>
          <a:xfrm>
            <a:off x="347100" y="2983400"/>
            <a:ext cx="3976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1"/>
                </a:solidFill>
                <a:latin typeface="Lexend"/>
                <a:ea typeface="Lexend"/>
                <a:cs typeface="Lexend"/>
                <a:sym typeface="Lexend"/>
              </a:rPr>
              <a:t>Modelo Lineal</a:t>
            </a:r>
            <a:endParaRPr sz="400"/>
          </a:p>
        </p:txBody>
      </p:sp>
      <p:sp>
        <p:nvSpPr>
          <p:cNvPr id="283" name="Google Shape;283;p31"/>
          <p:cNvSpPr txBox="1"/>
          <p:nvPr/>
        </p:nvSpPr>
        <p:spPr>
          <a:xfrm>
            <a:off x="4856500" y="1628825"/>
            <a:ext cx="3976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1"/>
                </a:solidFill>
                <a:latin typeface="Lexend"/>
                <a:ea typeface="Lexend"/>
                <a:cs typeface="Lexend"/>
                <a:sym typeface="Lexend"/>
              </a:rPr>
              <a:t>Árbol</a:t>
            </a:r>
            <a:r>
              <a:rPr lang="es" sz="2000">
                <a:solidFill>
                  <a:schemeClr val="dk1"/>
                </a:solidFill>
                <a:latin typeface="Lexend"/>
                <a:ea typeface="Lexend"/>
                <a:cs typeface="Lexend"/>
                <a:sym typeface="Lexend"/>
              </a:rPr>
              <a:t> de decisión</a:t>
            </a:r>
            <a:endParaRPr sz="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Lexend"/>
                <a:ea typeface="Lexend"/>
                <a:cs typeface="Lexend"/>
                <a:sym typeface="Lexend"/>
              </a:rPr>
              <a:t>En qué consiste la práctica</a:t>
            </a:r>
            <a:endParaRPr>
              <a:latin typeface="Lexend"/>
              <a:ea typeface="Lexend"/>
              <a:cs typeface="Lexend"/>
              <a:sym typeface="Lexend"/>
            </a:endParaRPr>
          </a:p>
        </p:txBody>
      </p:sp>
      <p:sp>
        <p:nvSpPr>
          <p:cNvPr id="92" name="Google Shape;92;p14"/>
          <p:cNvSpPr/>
          <p:nvPr/>
        </p:nvSpPr>
        <p:spPr>
          <a:xfrm>
            <a:off x="747063" y="2188563"/>
            <a:ext cx="1657500" cy="607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600">
                <a:solidFill>
                  <a:schemeClr val="lt1"/>
                </a:solidFill>
                <a:latin typeface="Recursive"/>
                <a:ea typeface="Recursive"/>
                <a:cs typeface="Recursive"/>
                <a:sym typeface="Recursive"/>
              </a:rPr>
              <a:t>Crear un modelo</a:t>
            </a:r>
            <a:endParaRPr sz="1600">
              <a:solidFill>
                <a:schemeClr val="lt1"/>
              </a:solidFill>
              <a:latin typeface="Recursive"/>
              <a:ea typeface="Recursive"/>
              <a:cs typeface="Recursive"/>
              <a:sym typeface="Recursive"/>
            </a:endParaRPr>
          </a:p>
        </p:txBody>
      </p:sp>
      <p:sp>
        <p:nvSpPr>
          <p:cNvPr id="93" name="Google Shape;93;p14"/>
          <p:cNvSpPr/>
          <p:nvPr/>
        </p:nvSpPr>
        <p:spPr>
          <a:xfrm>
            <a:off x="3429075" y="2188563"/>
            <a:ext cx="1657500" cy="607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600">
                <a:solidFill>
                  <a:schemeClr val="lt1"/>
                </a:solidFill>
                <a:latin typeface="Recursive"/>
                <a:ea typeface="Recursive"/>
                <a:cs typeface="Recursive"/>
                <a:sym typeface="Recursive"/>
              </a:rPr>
              <a:t>Entrenar y predecir</a:t>
            </a:r>
            <a:endParaRPr sz="1600">
              <a:solidFill>
                <a:schemeClr val="lt1"/>
              </a:solidFill>
              <a:latin typeface="Recursive"/>
              <a:ea typeface="Recursive"/>
              <a:cs typeface="Recursive"/>
              <a:sym typeface="Recursive"/>
            </a:endParaRPr>
          </a:p>
        </p:txBody>
      </p:sp>
      <p:sp>
        <p:nvSpPr>
          <p:cNvPr id="94" name="Google Shape;94;p14"/>
          <p:cNvSpPr/>
          <p:nvPr/>
        </p:nvSpPr>
        <p:spPr>
          <a:xfrm>
            <a:off x="6739425" y="2796363"/>
            <a:ext cx="1657500" cy="607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600">
                <a:solidFill>
                  <a:schemeClr val="lt1"/>
                </a:solidFill>
                <a:latin typeface="Recursive"/>
                <a:ea typeface="Recursive"/>
                <a:cs typeface="Recursive"/>
                <a:sym typeface="Recursive"/>
              </a:rPr>
              <a:t>Matriz de confusión</a:t>
            </a:r>
            <a:endParaRPr sz="1600">
              <a:solidFill>
                <a:schemeClr val="lt1"/>
              </a:solidFill>
              <a:latin typeface="Recursive"/>
              <a:ea typeface="Recursive"/>
              <a:cs typeface="Recursive"/>
              <a:sym typeface="Recursive"/>
            </a:endParaRPr>
          </a:p>
        </p:txBody>
      </p:sp>
      <p:sp>
        <p:nvSpPr>
          <p:cNvPr id="95" name="Google Shape;95;p14"/>
          <p:cNvSpPr/>
          <p:nvPr/>
        </p:nvSpPr>
        <p:spPr>
          <a:xfrm>
            <a:off x="6739425" y="1739313"/>
            <a:ext cx="1657500" cy="607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600">
                <a:solidFill>
                  <a:schemeClr val="lt1"/>
                </a:solidFill>
                <a:latin typeface="Recursive"/>
                <a:ea typeface="Recursive"/>
                <a:cs typeface="Recursive"/>
                <a:sym typeface="Recursive"/>
              </a:rPr>
              <a:t>Métricas, estadísticas</a:t>
            </a:r>
            <a:endParaRPr sz="1600">
              <a:solidFill>
                <a:schemeClr val="lt1"/>
              </a:solidFill>
              <a:latin typeface="Recursive"/>
              <a:ea typeface="Recursive"/>
              <a:cs typeface="Recursive"/>
              <a:sym typeface="Recursive"/>
            </a:endParaRPr>
          </a:p>
        </p:txBody>
      </p:sp>
      <p:cxnSp>
        <p:nvCxnSpPr>
          <p:cNvPr id="96" name="Google Shape;96;p14"/>
          <p:cNvCxnSpPr>
            <a:stCxn id="92" idx="3"/>
            <a:endCxn id="93" idx="1"/>
          </p:cNvCxnSpPr>
          <p:nvPr/>
        </p:nvCxnSpPr>
        <p:spPr>
          <a:xfrm>
            <a:off x="2404563" y="2492463"/>
            <a:ext cx="1024500" cy="0"/>
          </a:xfrm>
          <a:prstGeom prst="straightConnector1">
            <a:avLst/>
          </a:prstGeom>
          <a:noFill/>
          <a:ln cap="flat" cmpd="sng" w="38100">
            <a:solidFill>
              <a:schemeClr val="dk2"/>
            </a:solidFill>
            <a:prstDash val="solid"/>
            <a:round/>
            <a:headEnd len="med" w="med" type="none"/>
            <a:tailEnd len="med" w="med" type="triangle"/>
          </a:ln>
        </p:spPr>
      </p:cxnSp>
      <p:cxnSp>
        <p:nvCxnSpPr>
          <p:cNvPr id="97" name="Google Shape;97;p14"/>
          <p:cNvCxnSpPr>
            <a:stCxn id="93" idx="3"/>
            <a:endCxn id="95" idx="1"/>
          </p:cNvCxnSpPr>
          <p:nvPr/>
        </p:nvCxnSpPr>
        <p:spPr>
          <a:xfrm flipH="1" rot="10800000">
            <a:off x="5086575" y="2043363"/>
            <a:ext cx="1653000" cy="449100"/>
          </a:xfrm>
          <a:prstGeom prst="bentConnector3">
            <a:avLst>
              <a:gd fmla="val 49995" name="adj1"/>
            </a:avLst>
          </a:prstGeom>
          <a:noFill/>
          <a:ln cap="flat" cmpd="sng" w="38100">
            <a:solidFill>
              <a:schemeClr val="dk2"/>
            </a:solidFill>
            <a:prstDash val="solid"/>
            <a:round/>
            <a:headEnd len="med" w="med" type="none"/>
            <a:tailEnd len="med" w="med" type="triangle"/>
          </a:ln>
        </p:spPr>
      </p:cxnSp>
      <p:cxnSp>
        <p:nvCxnSpPr>
          <p:cNvPr id="98" name="Google Shape;98;p14"/>
          <p:cNvCxnSpPr>
            <a:stCxn id="93" idx="3"/>
            <a:endCxn id="94" idx="1"/>
          </p:cNvCxnSpPr>
          <p:nvPr/>
        </p:nvCxnSpPr>
        <p:spPr>
          <a:xfrm>
            <a:off x="5086575" y="2492463"/>
            <a:ext cx="1653000" cy="607800"/>
          </a:xfrm>
          <a:prstGeom prst="bentConnector3">
            <a:avLst>
              <a:gd fmla="val 49995" name="adj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Lexend"/>
                <a:ea typeface="Lexend"/>
                <a:cs typeface="Lexend"/>
                <a:sym typeface="Lexend"/>
              </a:rPr>
              <a:t>Conclusión</a:t>
            </a:r>
            <a:endParaRPr>
              <a:latin typeface="Lexend"/>
              <a:ea typeface="Lexend"/>
              <a:cs typeface="Lexend"/>
              <a:sym typeface="Lexend"/>
            </a:endParaRPr>
          </a:p>
        </p:txBody>
      </p:sp>
      <p:sp>
        <p:nvSpPr>
          <p:cNvPr id="289" name="Google Shape;289;p32"/>
          <p:cNvSpPr/>
          <p:nvPr/>
        </p:nvSpPr>
        <p:spPr>
          <a:xfrm>
            <a:off x="1667550" y="1469800"/>
            <a:ext cx="1657500" cy="7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Recursive"/>
                <a:ea typeface="Recursive"/>
                <a:cs typeface="Recursive"/>
                <a:sym typeface="Recursive"/>
              </a:rPr>
              <a:t>Mayor equilibrio de fallos</a:t>
            </a:r>
            <a:endParaRPr>
              <a:solidFill>
                <a:schemeClr val="lt1"/>
              </a:solidFill>
              <a:latin typeface="Recursive"/>
              <a:ea typeface="Recursive"/>
              <a:cs typeface="Recursive"/>
              <a:sym typeface="Recursive"/>
            </a:endParaRPr>
          </a:p>
        </p:txBody>
      </p:sp>
      <p:sp>
        <p:nvSpPr>
          <p:cNvPr id="290" name="Google Shape;290;p32"/>
          <p:cNvSpPr/>
          <p:nvPr/>
        </p:nvSpPr>
        <p:spPr>
          <a:xfrm>
            <a:off x="1667550" y="2702400"/>
            <a:ext cx="1657500" cy="7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Recursive"/>
                <a:ea typeface="Recursive"/>
                <a:cs typeface="Recursive"/>
                <a:sym typeface="Recursive"/>
              </a:rPr>
              <a:t>Mayor especificidad</a:t>
            </a:r>
            <a:endParaRPr>
              <a:solidFill>
                <a:schemeClr val="lt1"/>
              </a:solidFill>
              <a:latin typeface="Recursive"/>
              <a:ea typeface="Recursive"/>
              <a:cs typeface="Recursive"/>
              <a:sym typeface="Recursive"/>
            </a:endParaRPr>
          </a:p>
        </p:txBody>
      </p:sp>
      <p:sp>
        <p:nvSpPr>
          <p:cNvPr id="291" name="Google Shape;291;p32"/>
          <p:cNvSpPr/>
          <p:nvPr/>
        </p:nvSpPr>
        <p:spPr>
          <a:xfrm>
            <a:off x="6212050" y="2702400"/>
            <a:ext cx="1657500" cy="7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Recursive"/>
                <a:ea typeface="Recursive"/>
                <a:cs typeface="Recursive"/>
                <a:sym typeface="Recursive"/>
              </a:rPr>
              <a:t>Modelo lineal</a:t>
            </a:r>
            <a:endParaRPr>
              <a:solidFill>
                <a:schemeClr val="lt1"/>
              </a:solidFill>
              <a:latin typeface="Recursive"/>
              <a:ea typeface="Recursive"/>
              <a:cs typeface="Recursive"/>
              <a:sym typeface="Recursive"/>
            </a:endParaRPr>
          </a:p>
        </p:txBody>
      </p:sp>
      <p:cxnSp>
        <p:nvCxnSpPr>
          <p:cNvPr id="292" name="Google Shape;292;p32"/>
          <p:cNvCxnSpPr>
            <a:stCxn id="289" idx="3"/>
            <a:endCxn id="291" idx="1"/>
          </p:cNvCxnSpPr>
          <p:nvPr/>
        </p:nvCxnSpPr>
        <p:spPr>
          <a:xfrm>
            <a:off x="3325050" y="1860100"/>
            <a:ext cx="2886900" cy="1232700"/>
          </a:xfrm>
          <a:prstGeom prst="bentConnector3">
            <a:avLst>
              <a:gd fmla="val 50002" name="adj1"/>
            </a:avLst>
          </a:prstGeom>
          <a:noFill/>
          <a:ln cap="flat" cmpd="sng" w="38100">
            <a:solidFill>
              <a:schemeClr val="dk2"/>
            </a:solidFill>
            <a:prstDash val="solid"/>
            <a:round/>
            <a:headEnd len="med" w="med" type="none"/>
            <a:tailEnd len="med" w="med" type="triangle"/>
          </a:ln>
        </p:spPr>
      </p:cxnSp>
      <p:cxnSp>
        <p:nvCxnSpPr>
          <p:cNvPr id="293" name="Google Shape;293;p32"/>
          <p:cNvCxnSpPr>
            <a:stCxn id="290" idx="3"/>
            <a:endCxn id="291" idx="1"/>
          </p:cNvCxnSpPr>
          <p:nvPr/>
        </p:nvCxnSpPr>
        <p:spPr>
          <a:xfrm>
            <a:off x="3325050" y="3092700"/>
            <a:ext cx="2886900" cy="600"/>
          </a:xfrm>
          <a:prstGeom prst="bentConnector3">
            <a:avLst>
              <a:gd fmla="val 50002" name="adj1"/>
            </a:avLst>
          </a:prstGeom>
          <a:noFill/>
          <a:ln cap="flat" cmpd="sng" w="38100">
            <a:solidFill>
              <a:schemeClr val="dk2"/>
            </a:solidFill>
            <a:prstDash val="solid"/>
            <a:round/>
            <a:headEnd len="med" w="med" type="none"/>
            <a:tailEnd len="med" w="med" type="triangle"/>
          </a:ln>
        </p:spPr>
      </p:cxnSp>
      <p:sp>
        <p:nvSpPr>
          <p:cNvPr id="294" name="Google Shape;294;p32"/>
          <p:cNvSpPr/>
          <p:nvPr/>
        </p:nvSpPr>
        <p:spPr>
          <a:xfrm>
            <a:off x="1667550" y="3771225"/>
            <a:ext cx="1657500" cy="7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Recursive"/>
                <a:ea typeface="Recursive"/>
                <a:cs typeface="Recursive"/>
                <a:sym typeface="Recursive"/>
              </a:rPr>
              <a:t>Mayor precisión</a:t>
            </a:r>
            <a:endParaRPr>
              <a:solidFill>
                <a:schemeClr val="lt1"/>
              </a:solidFill>
              <a:latin typeface="Recursive"/>
              <a:ea typeface="Recursive"/>
              <a:cs typeface="Recursive"/>
              <a:sym typeface="Recursive"/>
            </a:endParaRPr>
          </a:p>
        </p:txBody>
      </p:sp>
      <p:cxnSp>
        <p:nvCxnSpPr>
          <p:cNvPr id="295" name="Google Shape;295;p32"/>
          <p:cNvCxnSpPr>
            <a:stCxn id="294" idx="3"/>
            <a:endCxn id="291" idx="1"/>
          </p:cNvCxnSpPr>
          <p:nvPr/>
        </p:nvCxnSpPr>
        <p:spPr>
          <a:xfrm flipH="1" rot="10800000">
            <a:off x="3325050" y="3092625"/>
            <a:ext cx="2886900" cy="1068900"/>
          </a:xfrm>
          <a:prstGeom prst="bentConnector3">
            <a:avLst>
              <a:gd fmla="val 50002" name="adj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55865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Lexend"/>
                <a:ea typeface="Lexend"/>
                <a:cs typeface="Lexend"/>
                <a:sym typeface="Lexend"/>
              </a:rPr>
              <a:t>Base de Datos</a:t>
            </a:r>
            <a:endParaRPr>
              <a:latin typeface="Lexend"/>
              <a:ea typeface="Lexend"/>
              <a:cs typeface="Lexend"/>
              <a:sym typeface="Lexend"/>
            </a:endParaRPr>
          </a:p>
        </p:txBody>
      </p:sp>
      <p:sp>
        <p:nvSpPr>
          <p:cNvPr id="104" name="Google Shape;104;p15"/>
          <p:cNvSpPr/>
          <p:nvPr/>
        </p:nvSpPr>
        <p:spPr>
          <a:xfrm>
            <a:off x="676925" y="2067800"/>
            <a:ext cx="2803200" cy="15723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ecursive"/>
                <a:ea typeface="Recursive"/>
                <a:cs typeface="Recursive"/>
                <a:sym typeface="Recursive"/>
              </a:rPr>
              <a:t>700 devueltos</a:t>
            </a:r>
            <a:endParaRPr sz="1800">
              <a:solidFill>
                <a:schemeClr val="dk2"/>
              </a:solidFill>
              <a:latin typeface="Recursive"/>
              <a:ea typeface="Recursive"/>
              <a:cs typeface="Recursive"/>
              <a:sym typeface="Recursive"/>
            </a:endParaRPr>
          </a:p>
        </p:txBody>
      </p:sp>
      <p:sp>
        <p:nvSpPr>
          <p:cNvPr id="105" name="Google Shape;105;p15"/>
          <p:cNvSpPr/>
          <p:nvPr/>
        </p:nvSpPr>
        <p:spPr>
          <a:xfrm>
            <a:off x="676925" y="3640100"/>
            <a:ext cx="2803200" cy="876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lt1"/>
                </a:solidFill>
                <a:latin typeface="Recursive"/>
                <a:ea typeface="Recursive"/>
                <a:cs typeface="Recursive"/>
                <a:sym typeface="Recursive"/>
              </a:rPr>
              <a:t>300 no devueltos</a:t>
            </a:r>
            <a:endParaRPr sz="1800">
              <a:solidFill>
                <a:schemeClr val="lt1"/>
              </a:solidFill>
              <a:latin typeface="Recursive"/>
              <a:ea typeface="Recursive"/>
              <a:cs typeface="Recursive"/>
              <a:sym typeface="Recursive"/>
            </a:endParaRPr>
          </a:p>
        </p:txBody>
      </p:sp>
      <p:cxnSp>
        <p:nvCxnSpPr>
          <p:cNvPr id="106" name="Google Shape;106;p15"/>
          <p:cNvCxnSpPr>
            <a:stCxn id="104" idx="3"/>
            <a:endCxn id="107" idx="1"/>
          </p:cNvCxnSpPr>
          <p:nvPr/>
        </p:nvCxnSpPr>
        <p:spPr>
          <a:xfrm flipH="1" rot="10800000">
            <a:off x="3480125" y="1506350"/>
            <a:ext cx="2509500" cy="1347600"/>
          </a:xfrm>
          <a:prstGeom prst="bentConnector3">
            <a:avLst>
              <a:gd fmla="val 49998" name="adj1"/>
            </a:avLst>
          </a:prstGeom>
          <a:noFill/>
          <a:ln cap="flat" cmpd="sng" w="38100">
            <a:solidFill>
              <a:schemeClr val="dk2"/>
            </a:solidFill>
            <a:prstDash val="solid"/>
            <a:round/>
            <a:headEnd len="med" w="med" type="none"/>
            <a:tailEnd len="med" w="med" type="none"/>
          </a:ln>
        </p:spPr>
      </p:cxnSp>
      <p:cxnSp>
        <p:nvCxnSpPr>
          <p:cNvPr id="108" name="Google Shape;108;p15"/>
          <p:cNvCxnSpPr>
            <a:stCxn id="104" idx="3"/>
            <a:endCxn id="109" idx="1"/>
          </p:cNvCxnSpPr>
          <p:nvPr/>
        </p:nvCxnSpPr>
        <p:spPr>
          <a:xfrm>
            <a:off x="3480125" y="2853950"/>
            <a:ext cx="2509500" cy="770100"/>
          </a:xfrm>
          <a:prstGeom prst="bentConnector3">
            <a:avLst>
              <a:gd fmla="val 49998" name="adj1"/>
            </a:avLst>
          </a:prstGeom>
          <a:noFill/>
          <a:ln cap="flat" cmpd="sng" w="38100">
            <a:solidFill>
              <a:schemeClr val="dk2"/>
            </a:solidFill>
            <a:prstDash val="solid"/>
            <a:round/>
            <a:headEnd len="med" w="med" type="none"/>
            <a:tailEnd len="med" w="med" type="none"/>
          </a:ln>
        </p:spPr>
      </p:cxnSp>
      <p:cxnSp>
        <p:nvCxnSpPr>
          <p:cNvPr id="110" name="Google Shape;110;p15"/>
          <p:cNvCxnSpPr>
            <a:stCxn id="105" idx="3"/>
            <a:endCxn id="111" idx="1"/>
          </p:cNvCxnSpPr>
          <p:nvPr/>
        </p:nvCxnSpPr>
        <p:spPr>
          <a:xfrm flipH="1" rot="10800000">
            <a:off x="3480125" y="2163950"/>
            <a:ext cx="2509500" cy="1914600"/>
          </a:xfrm>
          <a:prstGeom prst="bentConnector3">
            <a:avLst>
              <a:gd fmla="val 49998" name="adj1"/>
            </a:avLst>
          </a:prstGeom>
          <a:noFill/>
          <a:ln cap="flat" cmpd="sng" w="38100">
            <a:solidFill>
              <a:schemeClr val="dk2"/>
            </a:solidFill>
            <a:prstDash val="solid"/>
            <a:round/>
            <a:headEnd len="med" w="med" type="none"/>
            <a:tailEnd len="med" w="med" type="none"/>
          </a:ln>
        </p:spPr>
      </p:cxnSp>
      <p:cxnSp>
        <p:nvCxnSpPr>
          <p:cNvPr id="112" name="Google Shape;112;p15"/>
          <p:cNvCxnSpPr>
            <a:stCxn id="105" idx="3"/>
            <a:endCxn id="113" idx="1"/>
          </p:cNvCxnSpPr>
          <p:nvPr/>
        </p:nvCxnSpPr>
        <p:spPr>
          <a:xfrm>
            <a:off x="3480125" y="4078550"/>
            <a:ext cx="2509500" cy="203100"/>
          </a:xfrm>
          <a:prstGeom prst="bentConnector3">
            <a:avLst>
              <a:gd fmla="val 49998" name="adj1"/>
            </a:avLst>
          </a:prstGeom>
          <a:noFill/>
          <a:ln cap="flat" cmpd="sng" w="38100">
            <a:solidFill>
              <a:schemeClr val="dk2"/>
            </a:solidFill>
            <a:prstDash val="solid"/>
            <a:round/>
            <a:headEnd len="med" w="med" type="none"/>
            <a:tailEnd len="med" w="med" type="none"/>
          </a:ln>
        </p:spPr>
      </p:cxnSp>
      <p:grpSp>
        <p:nvGrpSpPr>
          <p:cNvPr id="114" name="Google Shape;114;p15"/>
          <p:cNvGrpSpPr/>
          <p:nvPr/>
        </p:nvGrpSpPr>
        <p:grpSpPr>
          <a:xfrm>
            <a:off x="5989525" y="613538"/>
            <a:ext cx="2418000" cy="1785903"/>
            <a:chOff x="6307025" y="1126400"/>
            <a:chExt cx="2418000" cy="1785903"/>
          </a:xfrm>
        </p:grpSpPr>
        <p:sp>
          <p:nvSpPr>
            <p:cNvPr id="107" name="Google Shape;107;p15"/>
            <p:cNvSpPr/>
            <p:nvPr/>
          </p:nvSpPr>
          <p:spPr>
            <a:xfrm>
              <a:off x="6307025" y="1597100"/>
              <a:ext cx="2418000" cy="8445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ecursive"/>
                  <a:ea typeface="Recursive"/>
                  <a:cs typeface="Recursive"/>
                  <a:sym typeface="Recursive"/>
                </a:rPr>
                <a:t>350</a:t>
              </a:r>
              <a:r>
                <a:rPr lang="es" sz="1800">
                  <a:solidFill>
                    <a:schemeClr val="dk2"/>
                  </a:solidFill>
                  <a:latin typeface="Recursive"/>
                  <a:ea typeface="Recursive"/>
                  <a:cs typeface="Recursive"/>
                  <a:sym typeface="Recursive"/>
                </a:rPr>
                <a:t> devueltos</a:t>
              </a:r>
              <a:endParaRPr sz="1800">
                <a:solidFill>
                  <a:schemeClr val="dk2"/>
                </a:solidFill>
                <a:latin typeface="Recursive"/>
                <a:ea typeface="Recursive"/>
                <a:cs typeface="Recursive"/>
                <a:sym typeface="Recursive"/>
              </a:endParaRPr>
            </a:p>
          </p:txBody>
        </p:sp>
        <p:sp>
          <p:nvSpPr>
            <p:cNvPr id="111" name="Google Shape;111;p15"/>
            <p:cNvSpPr/>
            <p:nvPr/>
          </p:nvSpPr>
          <p:spPr>
            <a:xfrm>
              <a:off x="6307025" y="2441603"/>
              <a:ext cx="2418000" cy="47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lt1"/>
                  </a:solidFill>
                  <a:latin typeface="Recursive"/>
                  <a:ea typeface="Recursive"/>
                  <a:cs typeface="Recursive"/>
                  <a:sym typeface="Recursive"/>
                </a:rPr>
                <a:t>150 </a:t>
              </a:r>
              <a:r>
                <a:rPr lang="es" sz="1800">
                  <a:solidFill>
                    <a:schemeClr val="lt1"/>
                  </a:solidFill>
                  <a:latin typeface="Recursive"/>
                  <a:ea typeface="Recursive"/>
                  <a:cs typeface="Recursive"/>
                  <a:sym typeface="Recursive"/>
                </a:rPr>
                <a:t>no devueltos</a:t>
              </a:r>
              <a:endParaRPr sz="1800">
                <a:solidFill>
                  <a:schemeClr val="lt1"/>
                </a:solidFill>
                <a:latin typeface="Recursive"/>
                <a:ea typeface="Recursive"/>
                <a:cs typeface="Recursive"/>
                <a:sym typeface="Recursive"/>
              </a:endParaRPr>
            </a:p>
          </p:txBody>
        </p:sp>
        <p:sp>
          <p:nvSpPr>
            <p:cNvPr id="115" name="Google Shape;115;p15"/>
            <p:cNvSpPr txBox="1"/>
            <p:nvPr/>
          </p:nvSpPr>
          <p:spPr>
            <a:xfrm>
              <a:off x="6648575" y="1126400"/>
              <a:ext cx="1734900" cy="4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oboto"/>
                  <a:ea typeface="Roboto"/>
                  <a:cs typeface="Roboto"/>
                  <a:sym typeface="Roboto"/>
                </a:rPr>
                <a:t>Entrenamiento</a:t>
              </a:r>
              <a:endParaRPr sz="1800">
                <a:solidFill>
                  <a:schemeClr val="dk2"/>
                </a:solidFill>
                <a:latin typeface="Roboto"/>
                <a:ea typeface="Roboto"/>
                <a:cs typeface="Roboto"/>
                <a:sym typeface="Roboto"/>
              </a:endParaRPr>
            </a:p>
          </p:txBody>
        </p:sp>
      </p:grpSp>
      <p:grpSp>
        <p:nvGrpSpPr>
          <p:cNvPr id="116" name="Google Shape;116;p15"/>
          <p:cNvGrpSpPr/>
          <p:nvPr/>
        </p:nvGrpSpPr>
        <p:grpSpPr>
          <a:xfrm>
            <a:off x="5989525" y="2752158"/>
            <a:ext cx="2418000" cy="1764841"/>
            <a:chOff x="6307025" y="3265038"/>
            <a:chExt cx="2418000" cy="1764841"/>
          </a:xfrm>
        </p:grpSpPr>
        <p:sp>
          <p:nvSpPr>
            <p:cNvPr id="109" name="Google Shape;109;p15"/>
            <p:cNvSpPr/>
            <p:nvPr/>
          </p:nvSpPr>
          <p:spPr>
            <a:xfrm>
              <a:off x="6307025" y="3714675"/>
              <a:ext cx="2418000" cy="8445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ecursive"/>
                  <a:ea typeface="Recursive"/>
                  <a:cs typeface="Recursive"/>
                  <a:sym typeface="Recursive"/>
                </a:rPr>
                <a:t>350 devueltos</a:t>
              </a:r>
              <a:endParaRPr sz="1800">
                <a:solidFill>
                  <a:schemeClr val="dk2"/>
                </a:solidFill>
                <a:latin typeface="Recursive"/>
                <a:ea typeface="Recursive"/>
                <a:cs typeface="Recursive"/>
                <a:sym typeface="Recursive"/>
              </a:endParaRPr>
            </a:p>
          </p:txBody>
        </p:sp>
        <p:sp>
          <p:nvSpPr>
            <p:cNvPr id="113" name="Google Shape;113;p15"/>
            <p:cNvSpPr/>
            <p:nvPr/>
          </p:nvSpPr>
          <p:spPr>
            <a:xfrm>
              <a:off x="6307025" y="4559178"/>
              <a:ext cx="2418000" cy="47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lt1"/>
                  </a:solidFill>
                  <a:latin typeface="Recursive"/>
                  <a:ea typeface="Recursive"/>
                  <a:cs typeface="Recursive"/>
                  <a:sym typeface="Recursive"/>
                </a:rPr>
                <a:t>150 no devueltos</a:t>
              </a:r>
              <a:endParaRPr sz="1800">
                <a:solidFill>
                  <a:schemeClr val="lt1"/>
                </a:solidFill>
                <a:latin typeface="Recursive"/>
                <a:ea typeface="Recursive"/>
                <a:cs typeface="Recursive"/>
                <a:sym typeface="Recursive"/>
              </a:endParaRPr>
            </a:p>
          </p:txBody>
        </p:sp>
        <p:sp>
          <p:nvSpPr>
            <p:cNvPr id="117" name="Google Shape;117;p15"/>
            <p:cNvSpPr txBox="1"/>
            <p:nvPr/>
          </p:nvSpPr>
          <p:spPr>
            <a:xfrm>
              <a:off x="7057925" y="3265038"/>
              <a:ext cx="9162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Roboto"/>
                  <a:ea typeface="Roboto"/>
                  <a:cs typeface="Roboto"/>
                  <a:sym typeface="Roboto"/>
                </a:rPr>
                <a:t>Prueba</a:t>
              </a:r>
              <a:endParaRPr sz="1800">
                <a:solidFill>
                  <a:schemeClr val="dk2"/>
                </a:solidFill>
                <a:latin typeface="Roboto"/>
                <a:ea typeface="Roboto"/>
                <a:cs typeface="Roboto"/>
                <a:sym typeface="Roboto"/>
              </a:endParaRPr>
            </a:p>
          </p:txBody>
        </p:sp>
      </p:grpSp>
      <p:sp>
        <p:nvSpPr>
          <p:cNvPr id="118" name="Google Shape;118;p15"/>
          <p:cNvSpPr txBox="1"/>
          <p:nvPr/>
        </p:nvSpPr>
        <p:spPr>
          <a:xfrm>
            <a:off x="1211075" y="1597100"/>
            <a:ext cx="1734900" cy="4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oboto"/>
                <a:ea typeface="Roboto"/>
                <a:cs typeface="Roboto"/>
                <a:sym typeface="Roboto"/>
              </a:rPr>
              <a:t>Base de datos</a:t>
            </a:r>
            <a:endParaRPr sz="18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Lexend"/>
                <a:ea typeface="Lexend"/>
                <a:cs typeface="Lexend"/>
                <a:sym typeface="Lexend"/>
              </a:rPr>
              <a:t>Matriz de confusión para modelo knn</a:t>
            </a:r>
            <a:endParaRPr>
              <a:latin typeface="Lexend"/>
              <a:ea typeface="Lexend"/>
              <a:cs typeface="Lexend"/>
              <a:sym typeface="Lexend"/>
            </a:endParaRPr>
          </a:p>
        </p:txBody>
      </p:sp>
      <p:pic>
        <p:nvPicPr>
          <p:cNvPr id="124" name="Google Shape;124;p16"/>
          <p:cNvPicPr preferRelativeResize="0"/>
          <p:nvPr/>
        </p:nvPicPr>
        <p:blipFill>
          <a:blip r:embed="rId3">
            <a:alphaModFix/>
          </a:blip>
          <a:stretch>
            <a:fillRect/>
          </a:stretch>
        </p:blipFill>
        <p:spPr>
          <a:xfrm>
            <a:off x="1415750" y="1129099"/>
            <a:ext cx="4420800" cy="3726000"/>
          </a:xfrm>
          <a:prstGeom prst="rect">
            <a:avLst/>
          </a:prstGeom>
          <a:noFill/>
          <a:ln>
            <a:noFill/>
          </a:ln>
        </p:spPr>
      </p:pic>
      <p:sp>
        <p:nvSpPr>
          <p:cNvPr id="125" name="Google Shape;125;p16"/>
          <p:cNvSpPr/>
          <p:nvPr/>
        </p:nvSpPr>
        <p:spPr>
          <a:xfrm>
            <a:off x="7028250" y="2295525"/>
            <a:ext cx="1170900" cy="1196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6" name="Google Shape;126;p16"/>
          <p:cNvSpPr/>
          <p:nvPr/>
        </p:nvSpPr>
        <p:spPr>
          <a:xfrm>
            <a:off x="7497676" y="2774857"/>
            <a:ext cx="231300" cy="23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7" name="Google Shape;127;p16"/>
          <p:cNvSpPr/>
          <p:nvPr/>
        </p:nvSpPr>
        <p:spPr>
          <a:xfrm>
            <a:off x="7917762" y="2727439"/>
            <a:ext cx="231300" cy="2373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8" name="Google Shape;128;p16"/>
          <p:cNvSpPr/>
          <p:nvPr/>
        </p:nvSpPr>
        <p:spPr>
          <a:xfrm>
            <a:off x="7815499" y="3012429"/>
            <a:ext cx="231300" cy="2373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29" name="Google Shape;129;p16"/>
          <p:cNvSpPr/>
          <p:nvPr/>
        </p:nvSpPr>
        <p:spPr>
          <a:xfrm>
            <a:off x="7364934" y="3160253"/>
            <a:ext cx="231300" cy="2373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30" name="Google Shape;130;p16"/>
          <p:cNvSpPr/>
          <p:nvPr/>
        </p:nvSpPr>
        <p:spPr>
          <a:xfrm>
            <a:off x="7364934" y="2347269"/>
            <a:ext cx="231300" cy="2373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1" name="Google Shape;131;p16"/>
          <p:cNvSpPr/>
          <p:nvPr/>
        </p:nvSpPr>
        <p:spPr>
          <a:xfrm>
            <a:off x="7180854" y="2623986"/>
            <a:ext cx="231300" cy="2373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32" name="Google Shape;132;p16"/>
          <p:cNvSpPr txBox="1"/>
          <p:nvPr/>
        </p:nvSpPr>
        <p:spPr>
          <a:xfrm>
            <a:off x="6600375" y="1695675"/>
            <a:ext cx="19206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1"/>
                </a:solidFill>
                <a:latin typeface="Roboto"/>
                <a:ea typeface="Roboto"/>
                <a:cs typeface="Roboto"/>
                <a:sym typeface="Roboto"/>
              </a:rPr>
              <a:t>KNN con K = 5</a:t>
            </a:r>
            <a:endParaRPr sz="18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7"/>
          <p:cNvPicPr preferRelativeResize="0"/>
          <p:nvPr/>
        </p:nvPicPr>
        <p:blipFill>
          <a:blip r:embed="rId3">
            <a:alphaModFix/>
          </a:blip>
          <a:stretch>
            <a:fillRect/>
          </a:stretch>
        </p:blipFill>
        <p:spPr>
          <a:xfrm>
            <a:off x="2361600" y="1017800"/>
            <a:ext cx="4420800" cy="3780275"/>
          </a:xfrm>
          <a:prstGeom prst="rect">
            <a:avLst/>
          </a:prstGeom>
          <a:noFill/>
          <a:ln>
            <a:noFill/>
          </a:ln>
        </p:spPr>
      </p:pic>
      <p:sp>
        <p:nvSpPr>
          <p:cNvPr id="138" name="Google Shape;13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Lexend"/>
                <a:ea typeface="Lexend"/>
                <a:cs typeface="Lexend"/>
                <a:sym typeface="Lexend"/>
              </a:rPr>
              <a:t>Matriz de confusión (porcentajes, por columnas)</a:t>
            </a:r>
            <a:endParaRPr>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Lexend"/>
                <a:ea typeface="Lexend"/>
                <a:cs typeface="Lexend"/>
                <a:sym typeface="Lexend"/>
              </a:rPr>
              <a:t>Matriz de confusión (porcentajes, por filas)</a:t>
            </a:r>
            <a:endParaRPr>
              <a:latin typeface="Lexend"/>
              <a:ea typeface="Lexend"/>
              <a:cs typeface="Lexend"/>
              <a:sym typeface="Lexend"/>
            </a:endParaRPr>
          </a:p>
        </p:txBody>
      </p:sp>
      <p:pic>
        <p:nvPicPr>
          <p:cNvPr id="144" name="Google Shape;144;p18"/>
          <p:cNvPicPr preferRelativeResize="0"/>
          <p:nvPr/>
        </p:nvPicPr>
        <p:blipFill>
          <a:blip r:embed="rId3">
            <a:alphaModFix/>
          </a:blip>
          <a:stretch>
            <a:fillRect/>
          </a:stretch>
        </p:blipFill>
        <p:spPr>
          <a:xfrm>
            <a:off x="2361600" y="1017800"/>
            <a:ext cx="4420800" cy="378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9"/>
          <p:cNvPicPr preferRelativeResize="0"/>
          <p:nvPr/>
        </p:nvPicPr>
        <p:blipFill>
          <a:blip r:embed="rId3">
            <a:alphaModFix/>
          </a:blip>
          <a:stretch>
            <a:fillRect/>
          </a:stretch>
        </p:blipFill>
        <p:spPr>
          <a:xfrm>
            <a:off x="1253000" y="374113"/>
            <a:ext cx="6638001" cy="4395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p:nvPr/>
        </p:nvSpPr>
        <p:spPr>
          <a:xfrm>
            <a:off x="6746025" y="2239025"/>
            <a:ext cx="1606200" cy="1611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5" name="Google Shape;155;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Lexend"/>
                <a:ea typeface="Lexend"/>
                <a:cs typeface="Lexend"/>
                <a:sym typeface="Lexend"/>
              </a:rPr>
              <a:t>Métricas de evaluación del modelo knn</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p:txBody>
      </p:sp>
      <p:pic>
        <p:nvPicPr>
          <p:cNvPr id="156" name="Google Shape;156;p20"/>
          <p:cNvPicPr preferRelativeResize="0"/>
          <p:nvPr/>
        </p:nvPicPr>
        <p:blipFill>
          <a:blip r:embed="rId3">
            <a:alphaModFix/>
          </a:blip>
          <a:stretch>
            <a:fillRect/>
          </a:stretch>
        </p:blipFill>
        <p:spPr>
          <a:xfrm>
            <a:off x="1276250" y="1181775"/>
            <a:ext cx="4420800" cy="3725551"/>
          </a:xfrm>
          <a:prstGeom prst="rect">
            <a:avLst/>
          </a:prstGeom>
          <a:noFill/>
          <a:ln>
            <a:noFill/>
          </a:ln>
        </p:spPr>
      </p:pic>
      <p:sp>
        <p:nvSpPr>
          <p:cNvPr id="157" name="Google Shape;157;p20"/>
          <p:cNvSpPr/>
          <p:nvPr/>
        </p:nvSpPr>
        <p:spPr>
          <a:xfrm>
            <a:off x="7124799" y="2612525"/>
            <a:ext cx="849000" cy="864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8" name="Google Shape;158;p20"/>
          <p:cNvSpPr/>
          <p:nvPr/>
        </p:nvSpPr>
        <p:spPr>
          <a:xfrm>
            <a:off x="7465175" y="2958750"/>
            <a:ext cx="167700" cy="17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9" name="Google Shape;159;p20"/>
          <p:cNvSpPr/>
          <p:nvPr/>
        </p:nvSpPr>
        <p:spPr>
          <a:xfrm>
            <a:off x="7769775" y="2924500"/>
            <a:ext cx="167700" cy="1716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0" name="Google Shape;160;p20"/>
          <p:cNvSpPr/>
          <p:nvPr/>
        </p:nvSpPr>
        <p:spPr>
          <a:xfrm>
            <a:off x="7695625" y="3130350"/>
            <a:ext cx="167700" cy="1716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61" name="Google Shape;161;p20"/>
          <p:cNvSpPr/>
          <p:nvPr/>
        </p:nvSpPr>
        <p:spPr>
          <a:xfrm>
            <a:off x="7368925" y="3237125"/>
            <a:ext cx="167700" cy="1716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62" name="Google Shape;162;p20"/>
          <p:cNvSpPr/>
          <p:nvPr/>
        </p:nvSpPr>
        <p:spPr>
          <a:xfrm>
            <a:off x="7368925" y="2649900"/>
            <a:ext cx="167700" cy="1716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3" name="Google Shape;163;p20"/>
          <p:cNvSpPr/>
          <p:nvPr/>
        </p:nvSpPr>
        <p:spPr>
          <a:xfrm>
            <a:off x="7235450" y="2849775"/>
            <a:ext cx="167700" cy="1716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64" name="Google Shape;164;p20"/>
          <p:cNvSpPr/>
          <p:nvPr/>
        </p:nvSpPr>
        <p:spPr>
          <a:xfrm>
            <a:off x="6897350" y="2678175"/>
            <a:ext cx="167700" cy="1716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65" name="Google Shape;165;p20"/>
          <p:cNvSpPr/>
          <p:nvPr/>
        </p:nvSpPr>
        <p:spPr>
          <a:xfrm>
            <a:off x="7632875" y="2363538"/>
            <a:ext cx="167700" cy="1716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66" name="Google Shape;166;p20"/>
          <p:cNvSpPr/>
          <p:nvPr/>
        </p:nvSpPr>
        <p:spPr>
          <a:xfrm>
            <a:off x="8074375" y="2849775"/>
            <a:ext cx="167700" cy="1716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67" name="Google Shape;167;p20"/>
          <p:cNvSpPr/>
          <p:nvPr/>
        </p:nvSpPr>
        <p:spPr>
          <a:xfrm>
            <a:off x="7235450" y="3504075"/>
            <a:ext cx="167700" cy="171600"/>
          </a:xfrm>
          <a:prstGeom prst="diamon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68" name="Google Shape;168;p20"/>
          <p:cNvSpPr/>
          <p:nvPr/>
        </p:nvSpPr>
        <p:spPr>
          <a:xfrm>
            <a:off x="7124800" y="2478300"/>
            <a:ext cx="167700" cy="171600"/>
          </a:xfrm>
          <a:prstGeom prst="diamond">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69" name="Google Shape;169;p20"/>
          <p:cNvSpPr txBox="1"/>
          <p:nvPr/>
        </p:nvSpPr>
        <p:spPr>
          <a:xfrm>
            <a:off x="6600375" y="1695675"/>
            <a:ext cx="19206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1"/>
                </a:solidFill>
                <a:latin typeface="Roboto"/>
                <a:ea typeface="Roboto"/>
                <a:cs typeface="Roboto"/>
                <a:sym typeface="Roboto"/>
              </a:rPr>
              <a:t>KNN con K = 10</a:t>
            </a:r>
            <a:endParaRPr sz="18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1"/>
          <p:cNvPicPr preferRelativeResize="0"/>
          <p:nvPr/>
        </p:nvPicPr>
        <p:blipFill>
          <a:blip r:embed="rId3">
            <a:alphaModFix/>
          </a:blip>
          <a:stretch>
            <a:fillRect/>
          </a:stretch>
        </p:blipFill>
        <p:spPr>
          <a:xfrm>
            <a:off x="1252801" y="374363"/>
            <a:ext cx="6638400" cy="43947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