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sldIdLst>
    <p:sldId id="3364" r:id="rId4"/>
    <p:sldId id="8525" r:id="rId6"/>
    <p:sldId id="8625" r:id="rId7"/>
    <p:sldId id="3837" r:id="rId8"/>
    <p:sldId id="8627" r:id="rId9"/>
    <p:sldId id="8628" r:id="rId10"/>
    <p:sldId id="85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E7ED"/>
    <a:srgbClr val="6890DC"/>
    <a:srgbClr val="5D95D9"/>
    <a:srgbClr val="5A96D5"/>
    <a:srgbClr val="96EFEF"/>
    <a:srgbClr val="3E8DD1"/>
    <a:srgbClr val="435DD7"/>
    <a:srgbClr val="5175D4"/>
    <a:srgbClr val="4D6DD1"/>
    <a:srgbClr val="1C6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>
        <p:scale>
          <a:sx n="66" d="100"/>
          <a:sy n="66" d="100"/>
        </p:scale>
        <p:origin x="677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E29FD-5CB0-43B2-8DE4-7A81EECF5A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A2CAD8-F91A-409A-B778-AA74111763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C5934F-EAF2-4BA1-98D1-AB7BE00B8F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23FC-191D-46F8-90D6-666026D94A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2C23FC-191D-46F8-90D6-666026D94A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:blinds/>
      </p:transition>
    </mc:Choice>
    <mc:Fallback>
      <p:transition spd="slow" advTm="0">
        <p:blinds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5B2B0-692A-46A2-956F-D87A1A3CFB5B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584FB-8213-408C-973A-0BFE315A5B2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0">
        <p:blinds/>
      </p:transition>
    </mc:Choice>
    <mc:Fallback>
      <p:transition spd="slow" advTm="0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456EF-EDA7-466D-90A9-97D47B7037C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D73ED-7EBB-4E11-B60B-79773C5177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3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57221" y="1092082"/>
            <a:ext cx="1865562" cy="1865567"/>
            <a:chOff x="4271" y="1720"/>
            <a:chExt cx="4111" cy="4111"/>
          </a:xfrm>
        </p:grpSpPr>
        <p:grpSp>
          <p:nvGrpSpPr>
            <p:cNvPr id="2" name="组合 7"/>
            <p:cNvGrpSpPr/>
            <p:nvPr/>
          </p:nvGrpSpPr>
          <p:grpSpPr>
            <a:xfrm>
              <a:off x="4271" y="1720"/>
              <a:ext cx="4111" cy="4111"/>
              <a:chOff x="1766094" y="2627734"/>
              <a:chExt cx="2610644" cy="261064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766094" y="2627734"/>
                <a:ext cx="2610644" cy="261064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  <p:sp>
            <p:nvSpPr>
              <p:cNvPr id="12" name="任意多边形 11"/>
              <p:cNvSpPr/>
              <p:nvPr/>
            </p:nvSpPr>
            <p:spPr>
              <a:xfrm>
                <a:off x="1856582" y="2718222"/>
                <a:ext cx="2429668" cy="2429668"/>
              </a:xfrm>
              <a:custGeom>
                <a:avLst/>
                <a:gdLst>
                  <a:gd name="connsiteX0" fmla="*/ 1214834 w 2429668"/>
                  <a:gd name="connsiteY0" fmla="*/ 235897 h 2429668"/>
                  <a:gd name="connsiteX1" fmla="*/ 235897 w 2429668"/>
                  <a:gd name="connsiteY1" fmla="*/ 1214834 h 2429668"/>
                  <a:gd name="connsiteX2" fmla="*/ 1214834 w 2429668"/>
                  <a:gd name="connsiteY2" fmla="*/ 2193771 h 2429668"/>
                  <a:gd name="connsiteX3" fmla="*/ 2193771 w 2429668"/>
                  <a:gd name="connsiteY3" fmla="*/ 1214834 h 2429668"/>
                  <a:gd name="connsiteX4" fmla="*/ 1214834 w 2429668"/>
                  <a:gd name="connsiteY4" fmla="*/ 235897 h 2429668"/>
                  <a:gd name="connsiteX5" fmla="*/ 1214834 w 2429668"/>
                  <a:gd name="connsiteY5" fmla="*/ 0 h 2429668"/>
                  <a:gd name="connsiteX6" fmla="*/ 2429668 w 2429668"/>
                  <a:gd name="connsiteY6" fmla="*/ 1214834 h 2429668"/>
                  <a:gd name="connsiteX7" fmla="*/ 1214834 w 2429668"/>
                  <a:gd name="connsiteY7" fmla="*/ 2429668 h 2429668"/>
                  <a:gd name="connsiteX8" fmla="*/ 0 w 2429668"/>
                  <a:gd name="connsiteY8" fmla="*/ 1214834 h 2429668"/>
                  <a:gd name="connsiteX9" fmla="*/ 1214834 w 2429668"/>
                  <a:gd name="connsiteY9" fmla="*/ 0 h 242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29668" h="2429668">
                    <a:moveTo>
                      <a:pt x="1214834" y="235897"/>
                    </a:moveTo>
                    <a:cubicBezTo>
                      <a:pt x="674182" y="235897"/>
                      <a:pt x="235897" y="674182"/>
                      <a:pt x="235897" y="1214834"/>
                    </a:cubicBezTo>
                    <a:cubicBezTo>
                      <a:pt x="235897" y="1755486"/>
                      <a:pt x="674182" y="2193771"/>
                      <a:pt x="1214834" y="2193771"/>
                    </a:cubicBezTo>
                    <a:cubicBezTo>
                      <a:pt x="1755486" y="2193771"/>
                      <a:pt x="2193771" y="1755486"/>
                      <a:pt x="2193771" y="1214834"/>
                    </a:cubicBezTo>
                    <a:cubicBezTo>
                      <a:pt x="2193771" y="674182"/>
                      <a:pt x="1755486" y="235897"/>
                      <a:pt x="1214834" y="235897"/>
                    </a:cubicBezTo>
                    <a:close/>
                    <a:moveTo>
                      <a:pt x="1214834" y="0"/>
                    </a:moveTo>
                    <a:cubicBezTo>
                      <a:pt x="1885768" y="0"/>
                      <a:pt x="2429668" y="543900"/>
                      <a:pt x="2429668" y="1214834"/>
                    </a:cubicBezTo>
                    <a:cubicBezTo>
                      <a:pt x="2429668" y="1885768"/>
                      <a:pt x="1885768" y="2429668"/>
                      <a:pt x="1214834" y="2429668"/>
                    </a:cubicBezTo>
                    <a:cubicBezTo>
                      <a:pt x="543900" y="2429668"/>
                      <a:pt x="0" y="1885768"/>
                      <a:pt x="0" y="1214834"/>
                    </a:cubicBezTo>
                    <a:cubicBezTo>
                      <a:pt x="0" y="543900"/>
                      <a:pt x="543900" y="0"/>
                      <a:pt x="1214834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</p:grpSp>
        <p:sp>
          <p:nvSpPr>
            <p:cNvPr id="14" name="TextBox 30"/>
            <p:cNvSpPr txBox="1"/>
            <p:nvPr/>
          </p:nvSpPr>
          <p:spPr>
            <a:xfrm>
              <a:off x="5245" y="3122"/>
              <a:ext cx="2663" cy="13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30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%</a:t>
              </a:r>
              <a:endPara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grpSp>
          <p:nvGrpSpPr>
            <p:cNvPr id="3" name="组合 14"/>
            <p:cNvGrpSpPr/>
            <p:nvPr/>
          </p:nvGrpSpPr>
          <p:grpSpPr>
            <a:xfrm>
              <a:off x="4271" y="1720"/>
              <a:ext cx="4111" cy="4111"/>
              <a:chOff x="1766094" y="2627734"/>
              <a:chExt cx="2610644" cy="2610644"/>
            </a:xfrm>
          </p:grpSpPr>
          <p:sp>
            <p:nvSpPr>
              <p:cNvPr id="16" name="弧形 15"/>
              <p:cNvSpPr/>
              <p:nvPr/>
            </p:nvSpPr>
            <p:spPr>
              <a:xfrm>
                <a:off x="1928710" y="2790349"/>
                <a:ext cx="2284619" cy="2281058"/>
              </a:xfrm>
              <a:prstGeom prst="arc">
                <a:avLst>
                  <a:gd name="adj1" fmla="val 16200000"/>
                  <a:gd name="adj2" fmla="val 1551357"/>
                </a:avLst>
              </a:prstGeom>
              <a:ln w="330200">
                <a:solidFill>
                  <a:srgbClr val="78E7E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766094" y="2627734"/>
                <a:ext cx="2610644" cy="2610644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</p:grpSp>
      </p:grpSp>
      <p:sp>
        <p:nvSpPr>
          <p:cNvPr id="18" name="TextBox 30"/>
          <p:cNvSpPr txBox="1"/>
          <p:nvPr/>
        </p:nvSpPr>
        <p:spPr>
          <a:xfrm>
            <a:off x="2818130" y="1870710"/>
            <a:ext cx="250253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训推一体化SOP项目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TextBox 30"/>
          <p:cNvSpPr txBox="1"/>
          <p:nvPr/>
        </p:nvSpPr>
        <p:spPr>
          <a:xfrm>
            <a:off x="8402955" y="1870710"/>
            <a:ext cx="2605405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AIMMS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1.20.0选代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TextBox 29"/>
          <p:cNvSpPr txBox="1"/>
          <p:nvPr/>
        </p:nvSpPr>
        <p:spPr>
          <a:xfrm>
            <a:off x="392430" y="3219450"/>
            <a:ext cx="5478780" cy="32105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defTabSz="866140">
              <a:lnSpc>
                <a:spcPct val="12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参与会议（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30%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参与需求相关会议：如需求评审、总设与概设评审等会议；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参与业务逻辑链路相关会议：如业务澄清、功能演示等会议；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理解业务中「管收训编发」的内在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含义；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l" defTabSz="866140">
              <a:lnSpc>
                <a:spcPct val="12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需求研发（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60%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个人研发（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70%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）：历史管理记录模块开发、数据服务训练集模块开发、导入方案改造；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协作沟通（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30%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）：与研究院同事探讨模板生成规则、与后端同事协作完成模块开发交付；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l" defTabSz="866140">
              <a:lnSpc>
                <a:spcPct val="12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代码规范（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10%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eslint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代码规范：对项目进行代码规范化改造，修复老代码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270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处错误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(errors)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、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175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处警告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(warnings)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1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工作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回顾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097266" y="1092082"/>
            <a:ext cx="1865562" cy="1865567"/>
            <a:chOff x="4271" y="1720"/>
            <a:chExt cx="4111" cy="4111"/>
          </a:xfrm>
        </p:grpSpPr>
        <p:grpSp>
          <p:nvGrpSpPr>
            <p:cNvPr id="15" name="组合 7"/>
            <p:cNvGrpSpPr/>
            <p:nvPr/>
          </p:nvGrpSpPr>
          <p:grpSpPr>
            <a:xfrm>
              <a:off x="4271" y="1720"/>
              <a:ext cx="4111" cy="4111"/>
              <a:chOff x="1766094" y="2627734"/>
              <a:chExt cx="2610644" cy="2610644"/>
            </a:xfrm>
          </p:grpSpPr>
          <p:sp>
            <p:nvSpPr>
              <p:cNvPr id="24" name="椭圆 23"/>
              <p:cNvSpPr/>
              <p:nvPr>
                <p:custDataLst>
                  <p:tags r:id="rId1"/>
                </p:custDataLst>
              </p:nvPr>
            </p:nvSpPr>
            <p:spPr>
              <a:xfrm>
                <a:off x="1766094" y="2627734"/>
                <a:ext cx="2610644" cy="2610644"/>
              </a:xfrm>
              <a:prstGeom prst="ellipse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  <p:sp>
            <p:nvSpPr>
              <p:cNvPr id="28" name="任意多边形 27"/>
              <p:cNvSpPr/>
              <p:nvPr>
                <p:custDataLst>
                  <p:tags r:id="rId2"/>
                </p:custDataLst>
              </p:nvPr>
            </p:nvSpPr>
            <p:spPr>
              <a:xfrm>
                <a:off x="1856582" y="2718222"/>
                <a:ext cx="2429668" cy="2429668"/>
              </a:xfrm>
              <a:custGeom>
                <a:avLst/>
                <a:gdLst>
                  <a:gd name="connsiteX0" fmla="*/ 1214834 w 2429668"/>
                  <a:gd name="connsiteY0" fmla="*/ 235897 h 2429668"/>
                  <a:gd name="connsiteX1" fmla="*/ 235897 w 2429668"/>
                  <a:gd name="connsiteY1" fmla="*/ 1214834 h 2429668"/>
                  <a:gd name="connsiteX2" fmla="*/ 1214834 w 2429668"/>
                  <a:gd name="connsiteY2" fmla="*/ 2193771 h 2429668"/>
                  <a:gd name="connsiteX3" fmla="*/ 2193771 w 2429668"/>
                  <a:gd name="connsiteY3" fmla="*/ 1214834 h 2429668"/>
                  <a:gd name="connsiteX4" fmla="*/ 1214834 w 2429668"/>
                  <a:gd name="connsiteY4" fmla="*/ 235897 h 2429668"/>
                  <a:gd name="connsiteX5" fmla="*/ 1214834 w 2429668"/>
                  <a:gd name="connsiteY5" fmla="*/ 0 h 2429668"/>
                  <a:gd name="connsiteX6" fmla="*/ 2429668 w 2429668"/>
                  <a:gd name="connsiteY6" fmla="*/ 1214834 h 2429668"/>
                  <a:gd name="connsiteX7" fmla="*/ 1214834 w 2429668"/>
                  <a:gd name="connsiteY7" fmla="*/ 2429668 h 2429668"/>
                  <a:gd name="connsiteX8" fmla="*/ 0 w 2429668"/>
                  <a:gd name="connsiteY8" fmla="*/ 1214834 h 2429668"/>
                  <a:gd name="connsiteX9" fmla="*/ 1214834 w 2429668"/>
                  <a:gd name="connsiteY9" fmla="*/ 0 h 2429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429668" h="2429668">
                    <a:moveTo>
                      <a:pt x="1214834" y="235897"/>
                    </a:moveTo>
                    <a:cubicBezTo>
                      <a:pt x="674182" y="235897"/>
                      <a:pt x="235897" y="674182"/>
                      <a:pt x="235897" y="1214834"/>
                    </a:cubicBezTo>
                    <a:cubicBezTo>
                      <a:pt x="235897" y="1755486"/>
                      <a:pt x="674182" y="2193771"/>
                      <a:pt x="1214834" y="2193771"/>
                    </a:cubicBezTo>
                    <a:cubicBezTo>
                      <a:pt x="1755486" y="2193771"/>
                      <a:pt x="2193771" y="1755486"/>
                      <a:pt x="2193771" y="1214834"/>
                    </a:cubicBezTo>
                    <a:cubicBezTo>
                      <a:pt x="2193771" y="674182"/>
                      <a:pt x="1755486" y="235897"/>
                      <a:pt x="1214834" y="235897"/>
                    </a:cubicBezTo>
                    <a:close/>
                    <a:moveTo>
                      <a:pt x="1214834" y="0"/>
                    </a:moveTo>
                    <a:cubicBezTo>
                      <a:pt x="1885768" y="0"/>
                      <a:pt x="2429668" y="543900"/>
                      <a:pt x="2429668" y="1214834"/>
                    </a:cubicBezTo>
                    <a:cubicBezTo>
                      <a:pt x="2429668" y="1885768"/>
                      <a:pt x="1885768" y="2429668"/>
                      <a:pt x="1214834" y="2429668"/>
                    </a:cubicBezTo>
                    <a:cubicBezTo>
                      <a:pt x="543900" y="2429668"/>
                      <a:pt x="0" y="1885768"/>
                      <a:pt x="0" y="1214834"/>
                    </a:cubicBezTo>
                    <a:cubicBezTo>
                      <a:pt x="0" y="543900"/>
                      <a:pt x="543900" y="0"/>
                      <a:pt x="1214834" y="0"/>
                    </a:cubicBez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</p:grpSp>
        <p:sp>
          <p:nvSpPr>
            <p:cNvPr id="31" name="TextBox 30"/>
            <p:cNvSpPr txBox="1"/>
            <p:nvPr>
              <p:custDataLst>
                <p:tags r:id="rId3"/>
              </p:custDataLst>
            </p:nvPr>
          </p:nvSpPr>
          <p:spPr>
            <a:xfrm>
              <a:off x="5245" y="3122"/>
              <a:ext cx="2663" cy="13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p>
              <a:pPr algn="ctr"/>
              <a:r>
                <a:rPr lang="en-US" altLang="zh-CN" sz="4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70</a:t>
              </a:r>
              <a:r>
                <a:rPr lang="en-US" altLang="zh-CN" sz="2000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rPr>
                <a:t>%</a:t>
              </a:r>
              <a:endPara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grpSp>
          <p:nvGrpSpPr>
            <p:cNvPr id="35" name="组合 14"/>
            <p:cNvGrpSpPr/>
            <p:nvPr/>
          </p:nvGrpSpPr>
          <p:grpSpPr>
            <a:xfrm>
              <a:off x="4271" y="1720"/>
              <a:ext cx="4111" cy="4111"/>
              <a:chOff x="1766094" y="2627734"/>
              <a:chExt cx="2610644" cy="2610644"/>
            </a:xfrm>
          </p:grpSpPr>
          <p:sp>
            <p:nvSpPr>
              <p:cNvPr id="38" name="弧形 37"/>
              <p:cNvSpPr/>
              <p:nvPr>
                <p:custDataLst>
                  <p:tags r:id="rId4"/>
                </p:custDataLst>
              </p:nvPr>
            </p:nvSpPr>
            <p:spPr>
              <a:xfrm>
                <a:off x="1928972" y="2790612"/>
                <a:ext cx="2284888" cy="2284888"/>
              </a:xfrm>
              <a:prstGeom prst="arc">
                <a:avLst>
                  <a:gd name="adj1" fmla="val 16200000"/>
                  <a:gd name="adj2" fmla="val 8996793"/>
                </a:avLst>
              </a:prstGeom>
              <a:ln w="330200" cap="flat" cmpd="sng">
                <a:solidFill>
                  <a:srgbClr val="1C6CCE"/>
                </a:solidFill>
                <a:prstDash val="solid"/>
                <a:miter lim="800000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  <p:sp>
            <p:nvSpPr>
              <p:cNvPr id="39" name="椭圆 38"/>
              <p:cNvSpPr/>
              <p:nvPr>
                <p:custDataLst>
                  <p:tags r:id="rId5"/>
                </p:custDataLst>
              </p:nvPr>
            </p:nvSpPr>
            <p:spPr>
              <a:xfrm>
                <a:off x="1766094" y="2627734"/>
                <a:ext cx="2610644" cy="2610644"/>
              </a:xfrm>
              <a:prstGeom prst="ellipse">
                <a:avLst/>
              </a:prstGeom>
              <a:noFill/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</a:endParaRPr>
              </a:p>
            </p:txBody>
          </p:sp>
        </p:grpSp>
      </p:grpSp>
      <p:sp>
        <p:nvSpPr>
          <p:cNvPr id="45" name="TextBox 29"/>
          <p:cNvSpPr txBox="1"/>
          <p:nvPr>
            <p:custDataLst>
              <p:tags r:id="rId6"/>
            </p:custDataLst>
          </p:nvPr>
        </p:nvSpPr>
        <p:spPr>
          <a:xfrm>
            <a:off x="6213475" y="3346450"/>
            <a:ext cx="5478780" cy="29152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marL="285750" indent="-285750" algn="l" defTabSz="866140">
              <a:lnSpc>
                <a:spcPct val="12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业务研发（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80%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参与传统模型规则模块开发：包括街面行为、烟雾点火模块；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梳理 AIOP规则配置页面：包括对页面进行语意化的拆分；对相关可复用模块进行组件抽离封装，提高可维护性；梳理老代码复杂逻辑输出规则文档，作为后期复盘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依据；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规则配置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sym typeface="+mn-ea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新算子研发：跨团队协同确认ROl相关业务校验逻辑，输出思维导图，对齐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开发目标；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  <a:p>
            <a:pPr marL="285750" indent="-285750" algn="l" defTabSz="866140">
              <a:lnSpc>
                <a:spcPct val="120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公司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SOP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学习（</a:t>
            </a: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20%</a:t>
            </a:r>
            <a:r>
              <a: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）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charset="0"/>
              <a:ea typeface="微软雅黑" charset="0"/>
            </a:endParaRPr>
          </a:p>
          <a:p>
            <a:pPr marL="800100" lvl="1" indent="-342900" algn="l" defTabSz="866140">
              <a:lnSpc>
                <a:spcPct val="120000"/>
              </a:lnSpc>
              <a:buFont typeface="Arial" panose="020B0604020202090204" pitchFamily="34" charset="0"/>
              <a:buAutoNum type="arabicPeriod"/>
              <a:defRPr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缺陷流程学习：了解缺陷分类（需求、漏测、他人缺陷），可以自行处理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缺陷；对缺陷描述加强语言组织能力，减少沟通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</a:rPr>
              <a:t>成本；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cover/>
      </p:transition>
    </mc:Choice>
    <mc:Fallback>
      <p:transition spd="slow" advClick="0" advTm="0">
        <p:cover/>
      </p:transition>
    </mc:Fallback>
  </mc:AlternateContent>
  <p:timing>
    <p:tnLst>
      <p:par>
        <p:cTn id="1" dur="indefinite" restart="never" nodeType="tmRoot"/>
      </p:par>
    </p:tnLst>
    <p:bldLst>
      <p:bldP spid="18" grpId="0"/>
      <p:bldP spid="19" grpId="0"/>
      <p:bldP spid="21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0" y="-25545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Arial" panose="020B0604020202090204"/>
            </a:endParaRPr>
          </a:p>
        </p:txBody>
      </p:sp>
      <p:sp>
        <p:nvSpPr>
          <p:cNvPr id="53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成果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晾晒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43440" y="4915535"/>
            <a:ext cx="2146300" cy="57404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公司级新人培训课程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7" name="矩形 36"/>
          <p:cNvSpPr/>
          <p:nvPr>
            <p:custDataLst>
              <p:tags r:id="rId1"/>
            </p:custDataLst>
          </p:nvPr>
        </p:nvSpPr>
        <p:spPr>
          <a:xfrm>
            <a:off x="9750425" y="3409950"/>
            <a:ext cx="2146300" cy="57404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线下培训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考试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38" name="矩形 37"/>
          <p:cNvSpPr/>
          <p:nvPr>
            <p:custDataLst>
              <p:tags r:id="rId2"/>
            </p:custDataLst>
          </p:nvPr>
        </p:nvSpPr>
        <p:spPr>
          <a:xfrm>
            <a:off x="9750425" y="1904365"/>
            <a:ext cx="2146300" cy="574040"/>
          </a:xfrm>
          <a:prstGeom prst="rect">
            <a:avLst/>
          </a:prstGeom>
          <a:solidFill>
            <a:schemeClr val="bg1"/>
          </a:solidFill>
          <a:ln w="15875" cmpd="sng">
            <a:solidFill>
              <a:srgbClr val="C0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部门开发规范</a:t>
            </a:r>
            <a: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&amp;</a:t>
            </a:r>
            <a:br>
              <a:rPr lang="en-US" altLang="zh-CN" sz="1600">
                <a:solidFill>
                  <a:schemeClr val="tx1"/>
                </a:solidFill>
                <a:latin typeface="微软雅黑" charset="0"/>
                <a:ea typeface="微软雅黑" charset="0"/>
              </a:rPr>
            </a:b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脚手架</a:t>
            </a:r>
            <a:r>
              <a:rPr lang="zh-CN" altLang="en-US" sz="1600">
                <a:solidFill>
                  <a:schemeClr val="tx1"/>
                </a:solidFill>
                <a:latin typeface="微软雅黑" charset="0"/>
                <a:ea typeface="微软雅黑" charset="0"/>
              </a:rPr>
              <a:t>工具</a:t>
            </a:r>
            <a:endParaRPr lang="zh-CN" altLang="en-US" sz="1600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 descr="mermaid-diagram-2024-10-07-144223"/>
          <p:cNvPicPr>
            <a:picLocks noChangeAspect="1"/>
          </p:cNvPicPr>
          <p:nvPr/>
        </p:nvPicPr>
        <p:blipFill>
          <a:blip r:embed="rId3"/>
          <a:srcRect l="5484" t="607" r="5733"/>
          <a:stretch>
            <a:fillRect/>
          </a:stretch>
        </p:blipFill>
        <p:spPr>
          <a:xfrm>
            <a:off x="280035" y="1261745"/>
            <a:ext cx="9337675" cy="4871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push dir="u"/>
      </p:transition>
    </mc:Choice>
    <mc:Fallback>
      <p:transition spd="slow"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4175787" y="2251327"/>
            <a:ext cx="3758995" cy="2420448"/>
            <a:chOff x="4368418" y="2523549"/>
            <a:chExt cx="3626941" cy="2335418"/>
          </a:xfrm>
        </p:grpSpPr>
        <p:sp>
          <p:nvSpPr>
            <p:cNvPr id="7" name="Freeform 69"/>
            <p:cNvSpPr/>
            <p:nvPr/>
          </p:nvSpPr>
          <p:spPr bwMode="auto">
            <a:xfrm rot="5400000">
              <a:off x="4570041" y="3489636"/>
              <a:ext cx="1059798" cy="404382"/>
            </a:xfrm>
            <a:custGeom>
              <a:avLst/>
              <a:gdLst>
                <a:gd name="T0" fmla="*/ 465 w 933"/>
                <a:gd name="T1" fmla="*/ 356 h 356"/>
                <a:gd name="T2" fmla="*/ 0 w 933"/>
                <a:gd name="T3" fmla="*/ 178 h 356"/>
                <a:gd name="T4" fmla="*/ 465 w 933"/>
                <a:gd name="T5" fmla="*/ 0 h 356"/>
                <a:gd name="T6" fmla="*/ 933 w 933"/>
                <a:gd name="T7" fmla="*/ 178 h 356"/>
                <a:gd name="T8" fmla="*/ 465 w 933"/>
                <a:gd name="T9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6">
                  <a:moveTo>
                    <a:pt x="465" y="356"/>
                  </a:moveTo>
                  <a:lnTo>
                    <a:pt x="0" y="178"/>
                  </a:lnTo>
                  <a:lnTo>
                    <a:pt x="465" y="0"/>
                  </a:lnTo>
                  <a:lnTo>
                    <a:pt x="933" y="178"/>
                  </a:lnTo>
                  <a:lnTo>
                    <a:pt x="465" y="356"/>
                  </a:lnTo>
                  <a:close/>
                </a:path>
              </a:pathLst>
            </a:custGeom>
            <a:solidFill>
              <a:srgbClr val="3E8DD1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8" name="Freeform 70"/>
            <p:cNvSpPr/>
            <p:nvPr/>
          </p:nvSpPr>
          <p:spPr bwMode="auto">
            <a:xfrm rot="5400000">
              <a:off x="4470082" y="3060265"/>
              <a:ext cx="528195" cy="731522"/>
            </a:xfrm>
            <a:custGeom>
              <a:avLst/>
              <a:gdLst>
                <a:gd name="T0" fmla="*/ 465 w 465"/>
                <a:gd name="T1" fmla="*/ 178 h 644"/>
                <a:gd name="T2" fmla="*/ 0 w 465"/>
                <a:gd name="T3" fmla="*/ 0 h 644"/>
                <a:gd name="T4" fmla="*/ 0 w 465"/>
                <a:gd name="T5" fmla="*/ 364 h 644"/>
                <a:gd name="T6" fmla="*/ 465 w 465"/>
                <a:gd name="T7" fmla="*/ 644 h 644"/>
                <a:gd name="T8" fmla="*/ 465 w 465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178"/>
                  </a:moveTo>
                  <a:lnTo>
                    <a:pt x="0" y="0"/>
                  </a:lnTo>
                  <a:lnTo>
                    <a:pt x="0" y="364"/>
                  </a:lnTo>
                  <a:lnTo>
                    <a:pt x="465" y="644"/>
                  </a:lnTo>
                  <a:lnTo>
                    <a:pt x="465" y="178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9" name="Freeform 71"/>
            <p:cNvSpPr/>
            <p:nvPr/>
          </p:nvSpPr>
          <p:spPr bwMode="auto">
            <a:xfrm rot="5400000">
              <a:off x="4468378" y="3590164"/>
              <a:ext cx="531603" cy="731522"/>
            </a:xfrm>
            <a:custGeom>
              <a:avLst/>
              <a:gdLst>
                <a:gd name="T0" fmla="*/ 0 w 468"/>
                <a:gd name="T1" fmla="*/ 178 h 644"/>
                <a:gd name="T2" fmla="*/ 468 w 468"/>
                <a:gd name="T3" fmla="*/ 0 h 644"/>
                <a:gd name="T4" fmla="*/ 468 w 468"/>
                <a:gd name="T5" fmla="*/ 364 h 644"/>
                <a:gd name="T6" fmla="*/ 0 w 468"/>
                <a:gd name="T7" fmla="*/ 644 h 644"/>
                <a:gd name="T8" fmla="*/ 0 w 468"/>
                <a:gd name="T9" fmla="*/ 178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178"/>
                  </a:moveTo>
                  <a:lnTo>
                    <a:pt x="468" y="0"/>
                  </a:lnTo>
                  <a:lnTo>
                    <a:pt x="468" y="364"/>
                  </a:lnTo>
                  <a:lnTo>
                    <a:pt x="0" y="644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0" name="Freeform 72"/>
            <p:cNvSpPr/>
            <p:nvPr/>
          </p:nvSpPr>
          <p:spPr bwMode="auto">
            <a:xfrm rot="5400000">
              <a:off x="4931827" y="3564038"/>
              <a:ext cx="1697039" cy="254442"/>
            </a:xfrm>
            <a:custGeom>
              <a:avLst/>
              <a:gdLst>
                <a:gd name="T0" fmla="*/ 746 w 1494"/>
                <a:gd name="T1" fmla="*/ 224 h 224"/>
                <a:gd name="T2" fmla="*/ 0 w 1494"/>
                <a:gd name="T3" fmla="*/ 112 h 224"/>
                <a:gd name="T4" fmla="*/ 746 w 1494"/>
                <a:gd name="T5" fmla="*/ 0 h 224"/>
                <a:gd name="T6" fmla="*/ 1494 w 1494"/>
                <a:gd name="T7" fmla="*/ 112 h 224"/>
                <a:gd name="T8" fmla="*/ 746 w 1494"/>
                <a:gd name="T9" fmla="*/ 22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224"/>
                  </a:moveTo>
                  <a:lnTo>
                    <a:pt x="0" y="112"/>
                  </a:lnTo>
                  <a:lnTo>
                    <a:pt x="746" y="0"/>
                  </a:lnTo>
                  <a:lnTo>
                    <a:pt x="1494" y="112"/>
                  </a:lnTo>
                  <a:lnTo>
                    <a:pt x="746" y="224"/>
                  </a:lnTo>
                  <a:close/>
                </a:path>
              </a:pathLst>
            </a:custGeom>
            <a:solidFill>
              <a:srgbClr val="96EFEF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2" name="Freeform 73"/>
            <p:cNvSpPr/>
            <p:nvPr/>
          </p:nvSpPr>
          <p:spPr bwMode="auto">
            <a:xfrm rot="5400000">
              <a:off x="5005661" y="2915437"/>
              <a:ext cx="847384" cy="701988"/>
            </a:xfrm>
            <a:custGeom>
              <a:avLst/>
              <a:gdLst>
                <a:gd name="T0" fmla="*/ 746 w 746"/>
                <a:gd name="T1" fmla="*/ 112 h 618"/>
                <a:gd name="T2" fmla="*/ 0 w 746"/>
                <a:gd name="T3" fmla="*/ 0 h 618"/>
                <a:gd name="T4" fmla="*/ 0 w 746"/>
                <a:gd name="T5" fmla="*/ 394 h 618"/>
                <a:gd name="T6" fmla="*/ 746 w 746"/>
                <a:gd name="T7" fmla="*/ 618 h 618"/>
                <a:gd name="T8" fmla="*/ 746 w 746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8">
                  <a:moveTo>
                    <a:pt x="746" y="112"/>
                  </a:moveTo>
                  <a:lnTo>
                    <a:pt x="0" y="0"/>
                  </a:lnTo>
                  <a:lnTo>
                    <a:pt x="0" y="394"/>
                  </a:lnTo>
                  <a:lnTo>
                    <a:pt x="746" y="618"/>
                  </a:lnTo>
                  <a:lnTo>
                    <a:pt x="746" y="112"/>
                  </a:lnTo>
                  <a:close/>
                </a:path>
              </a:pathLst>
            </a:custGeom>
            <a:solidFill>
              <a:srgbClr val="78E7ED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3" name="Freeform 74"/>
            <p:cNvSpPr/>
            <p:nvPr/>
          </p:nvSpPr>
          <p:spPr bwMode="auto">
            <a:xfrm rot="5400000">
              <a:off x="5004524" y="3763957"/>
              <a:ext cx="849656" cy="701988"/>
            </a:xfrm>
            <a:custGeom>
              <a:avLst/>
              <a:gdLst>
                <a:gd name="T0" fmla="*/ 0 w 748"/>
                <a:gd name="T1" fmla="*/ 112 h 618"/>
                <a:gd name="T2" fmla="*/ 748 w 748"/>
                <a:gd name="T3" fmla="*/ 0 h 618"/>
                <a:gd name="T4" fmla="*/ 748 w 748"/>
                <a:gd name="T5" fmla="*/ 394 h 618"/>
                <a:gd name="T6" fmla="*/ 0 w 748"/>
                <a:gd name="T7" fmla="*/ 618 h 618"/>
                <a:gd name="T8" fmla="*/ 0 w 748"/>
                <a:gd name="T9" fmla="*/ 112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8">
                  <a:moveTo>
                    <a:pt x="0" y="112"/>
                  </a:moveTo>
                  <a:lnTo>
                    <a:pt x="748" y="0"/>
                  </a:lnTo>
                  <a:lnTo>
                    <a:pt x="748" y="394"/>
                  </a:lnTo>
                  <a:lnTo>
                    <a:pt x="0" y="61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78E7ED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4" name="Freeform 75"/>
            <p:cNvSpPr/>
            <p:nvPr/>
          </p:nvSpPr>
          <p:spPr bwMode="auto">
            <a:xfrm rot="5400000">
              <a:off x="6733368" y="3490203"/>
              <a:ext cx="1059798" cy="403246"/>
            </a:xfrm>
            <a:custGeom>
              <a:avLst/>
              <a:gdLst>
                <a:gd name="T0" fmla="*/ 465 w 933"/>
                <a:gd name="T1" fmla="*/ 0 h 355"/>
                <a:gd name="T2" fmla="*/ 0 w 933"/>
                <a:gd name="T3" fmla="*/ 177 h 355"/>
                <a:gd name="T4" fmla="*/ 465 w 933"/>
                <a:gd name="T5" fmla="*/ 355 h 355"/>
                <a:gd name="T6" fmla="*/ 933 w 933"/>
                <a:gd name="T7" fmla="*/ 177 h 355"/>
                <a:gd name="T8" fmla="*/ 465 w 93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3" h="355">
                  <a:moveTo>
                    <a:pt x="465" y="0"/>
                  </a:moveTo>
                  <a:lnTo>
                    <a:pt x="0" y="177"/>
                  </a:lnTo>
                  <a:lnTo>
                    <a:pt x="465" y="355"/>
                  </a:lnTo>
                  <a:lnTo>
                    <a:pt x="933" y="17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3E8DD1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5" name="Freeform 76"/>
            <p:cNvSpPr/>
            <p:nvPr/>
          </p:nvSpPr>
          <p:spPr bwMode="auto">
            <a:xfrm rot="5400000">
              <a:off x="7365499" y="3060265"/>
              <a:ext cx="528195" cy="731522"/>
            </a:xfrm>
            <a:custGeom>
              <a:avLst/>
              <a:gdLst>
                <a:gd name="T0" fmla="*/ 465 w 465"/>
                <a:gd name="T1" fmla="*/ 467 h 644"/>
                <a:gd name="T2" fmla="*/ 0 w 465"/>
                <a:gd name="T3" fmla="*/ 644 h 644"/>
                <a:gd name="T4" fmla="*/ 0 w 465"/>
                <a:gd name="T5" fmla="*/ 280 h 644"/>
                <a:gd name="T6" fmla="*/ 465 w 465"/>
                <a:gd name="T7" fmla="*/ 0 h 644"/>
                <a:gd name="T8" fmla="*/ 465 w 465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644">
                  <a:moveTo>
                    <a:pt x="465" y="467"/>
                  </a:moveTo>
                  <a:lnTo>
                    <a:pt x="0" y="644"/>
                  </a:lnTo>
                  <a:lnTo>
                    <a:pt x="0" y="280"/>
                  </a:lnTo>
                  <a:lnTo>
                    <a:pt x="465" y="0"/>
                  </a:lnTo>
                  <a:lnTo>
                    <a:pt x="465" y="467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6" name="Freeform 77"/>
            <p:cNvSpPr/>
            <p:nvPr/>
          </p:nvSpPr>
          <p:spPr bwMode="auto">
            <a:xfrm rot="5400000">
              <a:off x="7363796" y="3590164"/>
              <a:ext cx="531603" cy="731522"/>
            </a:xfrm>
            <a:custGeom>
              <a:avLst/>
              <a:gdLst>
                <a:gd name="T0" fmla="*/ 0 w 468"/>
                <a:gd name="T1" fmla="*/ 467 h 644"/>
                <a:gd name="T2" fmla="*/ 468 w 468"/>
                <a:gd name="T3" fmla="*/ 644 h 644"/>
                <a:gd name="T4" fmla="*/ 468 w 468"/>
                <a:gd name="T5" fmla="*/ 280 h 644"/>
                <a:gd name="T6" fmla="*/ 0 w 468"/>
                <a:gd name="T7" fmla="*/ 0 h 644"/>
                <a:gd name="T8" fmla="*/ 0 w 468"/>
                <a:gd name="T9" fmla="*/ 467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644">
                  <a:moveTo>
                    <a:pt x="0" y="467"/>
                  </a:moveTo>
                  <a:lnTo>
                    <a:pt x="468" y="644"/>
                  </a:lnTo>
                  <a:lnTo>
                    <a:pt x="468" y="280"/>
                  </a:lnTo>
                  <a:lnTo>
                    <a:pt x="0" y="0"/>
                  </a:lnTo>
                  <a:lnTo>
                    <a:pt x="0" y="467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7" name="Freeform 78"/>
            <p:cNvSpPr/>
            <p:nvPr/>
          </p:nvSpPr>
          <p:spPr bwMode="auto">
            <a:xfrm rot="5400000">
              <a:off x="5733774" y="3564038"/>
              <a:ext cx="1697039" cy="254442"/>
            </a:xfrm>
            <a:custGeom>
              <a:avLst/>
              <a:gdLst>
                <a:gd name="T0" fmla="*/ 746 w 1494"/>
                <a:gd name="T1" fmla="*/ 0 h 224"/>
                <a:gd name="T2" fmla="*/ 0 w 1494"/>
                <a:gd name="T3" fmla="*/ 111 h 224"/>
                <a:gd name="T4" fmla="*/ 746 w 1494"/>
                <a:gd name="T5" fmla="*/ 224 h 224"/>
                <a:gd name="T6" fmla="*/ 1494 w 1494"/>
                <a:gd name="T7" fmla="*/ 111 h 224"/>
                <a:gd name="T8" fmla="*/ 746 w 1494"/>
                <a:gd name="T9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4" h="224">
                  <a:moveTo>
                    <a:pt x="746" y="0"/>
                  </a:moveTo>
                  <a:lnTo>
                    <a:pt x="0" y="111"/>
                  </a:lnTo>
                  <a:lnTo>
                    <a:pt x="746" y="224"/>
                  </a:lnTo>
                  <a:lnTo>
                    <a:pt x="1494" y="111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rgbClr val="96EFEF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8" name="Freeform 79"/>
            <p:cNvSpPr/>
            <p:nvPr/>
          </p:nvSpPr>
          <p:spPr bwMode="auto">
            <a:xfrm rot="5400000">
              <a:off x="6510164" y="2916005"/>
              <a:ext cx="847384" cy="700853"/>
            </a:xfrm>
            <a:custGeom>
              <a:avLst/>
              <a:gdLst>
                <a:gd name="T0" fmla="*/ 746 w 746"/>
                <a:gd name="T1" fmla="*/ 506 h 617"/>
                <a:gd name="T2" fmla="*/ 0 w 746"/>
                <a:gd name="T3" fmla="*/ 617 h 617"/>
                <a:gd name="T4" fmla="*/ 0 w 746"/>
                <a:gd name="T5" fmla="*/ 224 h 617"/>
                <a:gd name="T6" fmla="*/ 746 w 746"/>
                <a:gd name="T7" fmla="*/ 0 h 617"/>
                <a:gd name="T8" fmla="*/ 746 w 746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6" h="617">
                  <a:moveTo>
                    <a:pt x="746" y="506"/>
                  </a:moveTo>
                  <a:lnTo>
                    <a:pt x="0" y="617"/>
                  </a:lnTo>
                  <a:lnTo>
                    <a:pt x="0" y="224"/>
                  </a:lnTo>
                  <a:lnTo>
                    <a:pt x="746" y="0"/>
                  </a:lnTo>
                  <a:lnTo>
                    <a:pt x="746" y="506"/>
                  </a:lnTo>
                  <a:close/>
                </a:path>
              </a:pathLst>
            </a:custGeom>
            <a:solidFill>
              <a:srgbClr val="78E7ED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19" name="Freeform 80"/>
            <p:cNvSpPr/>
            <p:nvPr/>
          </p:nvSpPr>
          <p:spPr bwMode="auto">
            <a:xfrm rot="5400000">
              <a:off x="6509028" y="3764525"/>
              <a:ext cx="849656" cy="700853"/>
            </a:xfrm>
            <a:custGeom>
              <a:avLst/>
              <a:gdLst>
                <a:gd name="T0" fmla="*/ 0 w 748"/>
                <a:gd name="T1" fmla="*/ 506 h 617"/>
                <a:gd name="T2" fmla="*/ 748 w 748"/>
                <a:gd name="T3" fmla="*/ 617 h 617"/>
                <a:gd name="T4" fmla="*/ 748 w 748"/>
                <a:gd name="T5" fmla="*/ 224 h 617"/>
                <a:gd name="T6" fmla="*/ 0 w 748"/>
                <a:gd name="T7" fmla="*/ 0 h 617"/>
                <a:gd name="T8" fmla="*/ 0 w 748"/>
                <a:gd name="T9" fmla="*/ 506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8" h="617">
                  <a:moveTo>
                    <a:pt x="0" y="506"/>
                  </a:moveTo>
                  <a:lnTo>
                    <a:pt x="748" y="617"/>
                  </a:lnTo>
                  <a:lnTo>
                    <a:pt x="748" y="224"/>
                  </a:lnTo>
                  <a:lnTo>
                    <a:pt x="0" y="0"/>
                  </a:lnTo>
                  <a:lnTo>
                    <a:pt x="0" y="506"/>
                  </a:lnTo>
                  <a:close/>
                </a:path>
              </a:pathLst>
            </a:custGeom>
            <a:solidFill>
              <a:srgbClr val="78E7ED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0" name="Freeform 81"/>
            <p:cNvSpPr/>
            <p:nvPr/>
          </p:nvSpPr>
          <p:spPr bwMode="auto">
            <a:xfrm rot="5400000">
              <a:off x="5594058" y="2742779"/>
              <a:ext cx="1166573" cy="728114"/>
            </a:xfrm>
            <a:custGeom>
              <a:avLst/>
              <a:gdLst>
                <a:gd name="T0" fmla="*/ 1027 w 1027"/>
                <a:gd name="T1" fmla="*/ 641 h 641"/>
                <a:gd name="T2" fmla="*/ 0 w 1027"/>
                <a:gd name="T3" fmla="*/ 532 h 641"/>
                <a:gd name="T4" fmla="*/ 0 w 1027"/>
                <a:gd name="T5" fmla="*/ 111 h 641"/>
                <a:gd name="T6" fmla="*/ 1027 w 1027"/>
                <a:gd name="T7" fmla="*/ 0 h 641"/>
                <a:gd name="T8" fmla="*/ 1027 w 1027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7" h="641">
                  <a:moveTo>
                    <a:pt x="1027" y="641"/>
                  </a:moveTo>
                  <a:lnTo>
                    <a:pt x="0" y="532"/>
                  </a:lnTo>
                  <a:lnTo>
                    <a:pt x="0" y="111"/>
                  </a:lnTo>
                  <a:lnTo>
                    <a:pt x="1027" y="0"/>
                  </a:lnTo>
                  <a:lnTo>
                    <a:pt x="1027" y="641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1" name="Freeform 82"/>
            <p:cNvSpPr/>
            <p:nvPr/>
          </p:nvSpPr>
          <p:spPr bwMode="auto">
            <a:xfrm rot="5400000">
              <a:off x="5592922" y="3910488"/>
              <a:ext cx="1168845" cy="728114"/>
            </a:xfrm>
            <a:custGeom>
              <a:avLst/>
              <a:gdLst>
                <a:gd name="T0" fmla="*/ 0 w 1029"/>
                <a:gd name="T1" fmla="*/ 641 h 641"/>
                <a:gd name="T2" fmla="*/ 1029 w 1029"/>
                <a:gd name="T3" fmla="*/ 532 h 641"/>
                <a:gd name="T4" fmla="*/ 1029 w 1029"/>
                <a:gd name="T5" fmla="*/ 111 h 641"/>
                <a:gd name="T6" fmla="*/ 0 w 1029"/>
                <a:gd name="T7" fmla="*/ 0 h 641"/>
                <a:gd name="T8" fmla="*/ 0 w 1029"/>
                <a:gd name="T9" fmla="*/ 64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9" h="641">
                  <a:moveTo>
                    <a:pt x="0" y="641"/>
                  </a:moveTo>
                  <a:lnTo>
                    <a:pt x="1029" y="532"/>
                  </a:lnTo>
                  <a:lnTo>
                    <a:pt x="1029" y="111"/>
                  </a:lnTo>
                  <a:lnTo>
                    <a:pt x="0" y="0"/>
                  </a:lnTo>
                  <a:lnTo>
                    <a:pt x="0" y="641"/>
                  </a:lnTo>
                  <a:close/>
                </a:path>
              </a:pathLst>
            </a:custGeom>
            <a:solidFill>
              <a:srgbClr val="1C6CCE"/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2" name="Freeform 83"/>
            <p:cNvSpPr/>
            <p:nvPr/>
          </p:nvSpPr>
          <p:spPr bwMode="auto">
            <a:xfrm rot="5400000">
              <a:off x="7725013" y="3425457"/>
              <a:ext cx="9087" cy="531603"/>
            </a:xfrm>
            <a:custGeom>
              <a:avLst/>
              <a:gdLst>
                <a:gd name="T0" fmla="*/ 8 w 8"/>
                <a:gd name="T1" fmla="*/ 468 h 468"/>
                <a:gd name="T2" fmla="*/ 0 w 8"/>
                <a:gd name="T3" fmla="*/ 468 h 468"/>
                <a:gd name="T4" fmla="*/ 0 w 8"/>
                <a:gd name="T5" fmla="*/ 2 h 468"/>
                <a:gd name="T6" fmla="*/ 3 w 8"/>
                <a:gd name="T7" fmla="*/ 0 h 468"/>
                <a:gd name="T8" fmla="*/ 8 w 8"/>
                <a:gd name="T9" fmla="*/ 2 h 468"/>
                <a:gd name="T10" fmla="*/ 8 w 8"/>
                <a:gd name="T11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468"/>
                  </a:moveTo>
                  <a:lnTo>
                    <a:pt x="0" y="468"/>
                  </a:lnTo>
                  <a:lnTo>
                    <a:pt x="0" y="2"/>
                  </a:lnTo>
                  <a:lnTo>
                    <a:pt x="3" y="0"/>
                  </a:lnTo>
                  <a:lnTo>
                    <a:pt x="8" y="2"/>
                  </a:lnTo>
                  <a:lnTo>
                    <a:pt x="8" y="468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3" name="Freeform 84"/>
            <p:cNvSpPr/>
            <p:nvPr/>
          </p:nvSpPr>
          <p:spPr bwMode="auto">
            <a:xfrm rot="5400000">
              <a:off x="6992355" y="3403875"/>
              <a:ext cx="9087" cy="574767"/>
            </a:xfrm>
            <a:custGeom>
              <a:avLst/>
              <a:gdLst>
                <a:gd name="T0" fmla="*/ 8 w 8"/>
                <a:gd name="T1" fmla="*/ 506 h 506"/>
                <a:gd name="T2" fmla="*/ 0 w 8"/>
                <a:gd name="T3" fmla="*/ 506 h 506"/>
                <a:gd name="T4" fmla="*/ 0 w 8"/>
                <a:gd name="T5" fmla="*/ 1 h 506"/>
                <a:gd name="T6" fmla="*/ 3 w 8"/>
                <a:gd name="T7" fmla="*/ 0 h 506"/>
                <a:gd name="T8" fmla="*/ 8 w 8"/>
                <a:gd name="T9" fmla="*/ 1 h 506"/>
                <a:gd name="T10" fmla="*/ 8 w 8"/>
                <a:gd name="T11" fmla="*/ 506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506"/>
                  </a:moveTo>
                  <a:lnTo>
                    <a:pt x="0" y="506"/>
                  </a:lnTo>
                  <a:lnTo>
                    <a:pt x="0" y="1"/>
                  </a:lnTo>
                  <a:lnTo>
                    <a:pt x="3" y="0"/>
                  </a:lnTo>
                  <a:lnTo>
                    <a:pt x="8" y="1"/>
                  </a:lnTo>
                  <a:lnTo>
                    <a:pt x="8" y="506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4" name="Freeform 85"/>
            <p:cNvSpPr/>
            <p:nvPr/>
          </p:nvSpPr>
          <p:spPr bwMode="auto">
            <a:xfrm rot="5400000">
              <a:off x="4629676" y="3425457"/>
              <a:ext cx="9087" cy="531603"/>
            </a:xfrm>
            <a:custGeom>
              <a:avLst/>
              <a:gdLst>
                <a:gd name="T0" fmla="*/ 8 w 8"/>
                <a:gd name="T1" fmla="*/ 0 h 468"/>
                <a:gd name="T2" fmla="*/ 0 w 8"/>
                <a:gd name="T3" fmla="*/ 0 h 468"/>
                <a:gd name="T4" fmla="*/ 0 w 8"/>
                <a:gd name="T5" fmla="*/ 467 h 468"/>
                <a:gd name="T6" fmla="*/ 3 w 8"/>
                <a:gd name="T7" fmla="*/ 468 h 468"/>
                <a:gd name="T8" fmla="*/ 8 w 8"/>
                <a:gd name="T9" fmla="*/ 467 h 468"/>
                <a:gd name="T10" fmla="*/ 8 w 8"/>
                <a:gd name="T1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68">
                  <a:moveTo>
                    <a:pt x="8" y="0"/>
                  </a:moveTo>
                  <a:lnTo>
                    <a:pt x="0" y="0"/>
                  </a:lnTo>
                  <a:lnTo>
                    <a:pt x="0" y="467"/>
                  </a:lnTo>
                  <a:lnTo>
                    <a:pt x="3" y="468"/>
                  </a:lnTo>
                  <a:lnTo>
                    <a:pt x="8" y="46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5" name="Freeform 86"/>
            <p:cNvSpPr/>
            <p:nvPr/>
          </p:nvSpPr>
          <p:spPr bwMode="auto">
            <a:xfrm rot="5400000">
              <a:off x="5361198" y="3403875"/>
              <a:ext cx="9087" cy="574767"/>
            </a:xfrm>
            <a:custGeom>
              <a:avLst/>
              <a:gdLst>
                <a:gd name="T0" fmla="*/ 8 w 8"/>
                <a:gd name="T1" fmla="*/ 0 h 506"/>
                <a:gd name="T2" fmla="*/ 0 w 8"/>
                <a:gd name="T3" fmla="*/ 0 h 506"/>
                <a:gd name="T4" fmla="*/ 0 w 8"/>
                <a:gd name="T5" fmla="*/ 504 h 506"/>
                <a:gd name="T6" fmla="*/ 3 w 8"/>
                <a:gd name="T7" fmla="*/ 506 h 506"/>
                <a:gd name="T8" fmla="*/ 8 w 8"/>
                <a:gd name="T9" fmla="*/ 504 h 506"/>
                <a:gd name="T10" fmla="*/ 8 w 8"/>
                <a:gd name="T1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506">
                  <a:moveTo>
                    <a:pt x="8" y="0"/>
                  </a:moveTo>
                  <a:lnTo>
                    <a:pt x="0" y="0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8" y="50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6" name="Freeform 87"/>
            <p:cNvSpPr/>
            <p:nvPr/>
          </p:nvSpPr>
          <p:spPr bwMode="auto">
            <a:xfrm rot="5400000">
              <a:off x="6172801" y="3327202"/>
              <a:ext cx="9087" cy="728114"/>
            </a:xfrm>
            <a:custGeom>
              <a:avLst/>
              <a:gdLst>
                <a:gd name="T0" fmla="*/ 8 w 8"/>
                <a:gd name="T1" fmla="*/ 640 h 641"/>
                <a:gd name="T2" fmla="*/ 3 w 8"/>
                <a:gd name="T3" fmla="*/ 641 h 641"/>
                <a:gd name="T4" fmla="*/ 0 w 8"/>
                <a:gd name="T5" fmla="*/ 640 h 641"/>
                <a:gd name="T6" fmla="*/ 0 w 8"/>
                <a:gd name="T7" fmla="*/ 0 h 641"/>
                <a:gd name="T8" fmla="*/ 3 w 8"/>
                <a:gd name="T9" fmla="*/ 0 h 641"/>
                <a:gd name="T10" fmla="*/ 8 w 8"/>
                <a:gd name="T11" fmla="*/ 0 h 641"/>
                <a:gd name="T12" fmla="*/ 8 w 8"/>
                <a:gd name="T13" fmla="*/ 640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41">
                  <a:moveTo>
                    <a:pt x="8" y="640"/>
                  </a:moveTo>
                  <a:lnTo>
                    <a:pt x="3" y="641"/>
                  </a:lnTo>
                  <a:lnTo>
                    <a:pt x="0" y="640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8" y="64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7" name="Freeform 88"/>
            <p:cNvSpPr/>
            <p:nvPr/>
          </p:nvSpPr>
          <p:spPr bwMode="auto">
            <a:xfrm rot="5400000">
              <a:off x="7303593" y="3529960"/>
              <a:ext cx="1059798" cy="323733"/>
            </a:xfrm>
            <a:custGeom>
              <a:avLst/>
              <a:gdLst>
                <a:gd name="T0" fmla="*/ 465 w 933"/>
                <a:gd name="T1" fmla="*/ 0 h 285"/>
                <a:gd name="T2" fmla="*/ 0 w 933"/>
                <a:gd name="T3" fmla="*/ 280 h 285"/>
                <a:gd name="T4" fmla="*/ 0 w 933"/>
                <a:gd name="T5" fmla="*/ 285 h 285"/>
                <a:gd name="T6" fmla="*/ 465 w 933"/>
                <a:gd name="T7" fmla="*/ 10 h 285"/>
                <a:gd name="T8" fmla="*/ 933 w 933"/>
                <a:gd name="T9" fmla="*/ 285 h 285"/>
                <a:gd name="T10" fmla="*/ 933 w 933"/>
                <a:gd name="T11" fmla="*/ 280 h 285"/>
                <a:gd name="T12" fmla="*/ 465 w 933"/>
                <a:gd name="T13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0"/>
                  </a:moveTo>
                  <a:lnTo>
                    <a:pt x="0" y="280"/>
                  </a:lnTo>
                  <a:lnTo>
                    <a:pt x="0" y="285"/>
                  </a:lnTo>
                  <a:lnTo>
                    <a:pt x="465" y="10"/>
                  </a:lnTo>
                  <a:lnTo>
                    <a:pt x="933" y="285"/>
                  </a:lnTo>
                  <a:lnTo>
                    <a:pt x="933" y="280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8" name="Freeform 89"/>
            <p:cNvSpPr/>
            <p:nvPr/>
          </p:nvSpPr>
          <p:spPr bwMode="auto">
            <a:xfrm rot="5400000">
              <a:off x="6837871" y="3587891"/>
              <a:ext cx="1059798" cy="207871"/>
            </a:xfrm>
            <a:custGeom>
              <a:avLst/>
              <a:gdLst>
                <a:gd name="T0" fmla="*/ 0 w 933"/>
                <a:gd name="T1" fmla="*/ 183 h 183"/>
                <a:gd name="T2" fmla="*/ 462 w 933"/>
                <a:gd name="T3" fmla="*/ 7 h 183"/>
                <a:gd name="T4" fmla="*/ 470 w 933"/>
                <a:gd name="T5" fmla="*/ 7 h 183"/>
                <a:gd name="T6" fmla="*/ 933 w 933"/>
                <a:gd name="T7" fmla="*/ 183 h 183"/>
                <a:gd name="T8" fmla="*/ 933 w 933"/>
                <a:gd name="T9" fmla="*/ 178 h 183"/>
                <a:gd name="T10" fmla="*/ 470 w 933"/>
                <a:gd name="T11" fmla="*/ 0 h 183"/>
                <a:gd name="T12" fmla="*/ 462 w 933"/>
                <a:gd name="T13" fmla="*/ 0 h 183"/>
                <a:gd name="T14" fmla="*/ 0 w 933"/>
                <a:gd name="T15" fmla="*/ 178 h 183"/>
                <a:gd name="T16" fmla="*/ 0 w 933"/>
                <a:gd name="T17" fmla="*/ 183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183"/>
                  </a:moveTo>
                  <a:lnTo>
                    <a:pt x="462" y="7"/>
                  </a:lnTo>
                  <a:lnTo>
                    <a:pt x="470" y="7"/>
                  </a:lnTo>
                  <a:lnTo>
                    <a:pt x="933" y="183"/>
                  </a:lnTo>
                  <a:lnTo>
                    <a:pt x="933" y="178"/>
                  </a:lnTo>
                  <a:lnTo>
                    <a:pt x="470" y="0"/>
                  </a:lnTo>
                  <a:lnTo>
                    <a:pt x="462" y="0"/>
                  </a:lnTo>
                  <a:lnTo>
                    <a:pt x="0" y="178"/>
                  </a:lnTo>
                  <a:lnTo>
                    <a:pt x="0" y="18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9" name="Freeform 90"/>
            <p:cNvSpPr/>
            <p:nvPr/>
          </p:nvSpPr>
          <p:spPr bwMode="auto">
            <a:xfrm rot="5400000">
              <a:off x="6303998" y="3559494"/>
              <a:ext cx="1697039" cy="263530"/>
            </a:xfrm>
            <a:custGeom>
              <a:avLst/>
              <a:gdLst>
                <a:gd name="T0" fmla="*/ 746 w 1494"/>
                <a:gd name="T1" fmla="*/ 0 h 232"/>
                <a:gd name="T2" fmla="*/ 0 w 1494"/>
                <a:gd name="T3" fmla="*/ 224 h 232"/>
                <a:gd name="T4" fmla="*/ 0 w 1494"/>
                <a:gd name="T5" fmla="*/ 232 h 232"/>
                <a:gd name="T6" fmla="*/ 746 w 1494"/>
                <a:gd name="T7" fmla="*/ 10 h 232"/>
                <a:gd name="T8" fmla="*/ 1494 w 1494"/>
                <a:gd name="T9" fmla="*/ 232 h 232"/>
                <a:gd name="T10" fmla="*/ 1494 w 1494"/>
                <a:gd name="T11" fmla="*/ 224 h 232"/>
                <a:gd name="T12" fmla="*/ 746 w 1494"/>
                <a:gd name="T13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2">
                  <a:moveTo>
                    <a:pt x="746" y="0"/>
                  </a:moveTo>
                  <a:lnTo>
                    <a:pt x="0" y="224"/>
                  </a:lnTo>
                  <a:lnTo>
                    <a:pt x="0" y="232"/>
                  </a:lnTo>
                  <a:lnTo>
                    <a:pt x="746" y="10"/>
                  </a:lnTo>
                  <a:lnTo>
                    <a:pt x="1494" y="232"/>
                  </a:lnTo>
                  <a:lnTo>
                    <a:pt x="1494" y="224"/>
                  </a:lnTo>
                  <a:lnTo>
                    <a:pt x="746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0" name="Freeform 91"/>
            <p:cNvSpPr/>
            <p:nvPr/>
          </p:nvSpPr>
          <p:spPr bwMode="auto">
            <a:xfrm rot="5400000">
              <a:off x="5804200" y="3621969"/>
              <a:ext cx="1697039" cy="138580"/>
            </a:xfrm>
            <a:custGeom>
              <a:avLst/>
              <a:gdLst>
                <a:gd name="T0" fmla="*/ 743 w 1494"/>
                <a:gd name="T1" fmla="*/ 0 h 122"/>
                <a:gd name="T2" fmla="*/ 0 w 1494"/>
                <a:gd name="T3" fmla="*/ 113 h 122"/>
                <a:gd name="T4" fmla="*/ 0 w 1494"/>
                <a:gd name="T5" fmla="*/ 122 h 122"/>
                <a:gd name="T6" fmla="*/ 743 w 1494"/>
                <a:gd name="T7" fmla="*/ 11 h 122"/>
                <a:gd name="T8" fmla="*/ 751 w 1494"/>
                <a:gd name="T9" fmla="*/ 11 h 122"/>
                <a:gd name="T10" fmla="*/ 1494 w 1494"/>
                <a:gd name="T11" fmla="*/ 122 h 122"/>
                <a:gd name="T12" fmla="*/ 1494 w 1494"/>
                <a:gd name="T13" fmla="*/ 113 h 122"/>
                <a:gd name="T14" fmla="*/ 751 w 1494"/>
                <a:gd name="T15" fmla="*/ 0 h 122"/>
                <a:gd name="T16" fmla="*/ 743 w 1494"/>
                <a:gd name="T17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0"/>
                  </a:moveTo>
                  <a:lnTo>
                    <a:pt x="0" y="113"/>
                  </a:lnTo>
                  <a:lnTo>
                    <a:pt x="0" y="122"/>
                  </a:lnTo>
                  <a:lnTo>
                    <a:pt x="743" y="11"/>
                  </a:lnTo>
                  <a:lnTo>
                    <a:pt x="751" y="11"/>
                  </a:lnTo>
                  <a:lnTo>
                    <a:pt x="1494" y="122"/>
                  </a:lnTo>
                  <a:lnTo>
                    <a:pt x="1494" y="113"/>
                  </a:lnTo>
                  <a:lnTo>
                    <a:pt x="751" y="0"/>
                  </a:lnTo>
                  <a:lnTo>
                    <a:pt x="743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1" name="Freeform 92"/>
            <p:cNvSpPr/>
            <p:nvPr/>
          </p:nvSpPr>
          <p:spPr bwMode="auto">
            <a:xfrm rot="5400000">
              <a:off x="4000386" y="3529960"/>
              <a:ext cx="1059798" cy="323733"/>
            </a:xfrm>
            <a:custGeom>
              <a:avLst/>
              <a:gdLst>
                <a:gd name="T0" fmla="*/ 465 w 933"/>
                <a:gd name="T1" fmla="*/ 285 h 285"/>
                <a:gd name="T2" fmla="*/ 0 w 933"/>
                <a:gd name="T3" fmla="*/ 5 h 285"/>
                <a:gd name="T4" fmla="*/ 0 w 933"/>
                <a:gd name="T5" fmla="*/ 0 h 285"/>
                <a:gd name="T6" fmla="*/ 465 w 933"/>
                <a:gd name="T7" fmla="*/ 275 h 285"/>
                <a:gd name="T8" fmla="*/ 933 w 933"/>
                <a:gd name="T9" fmla="*/ 0 h 285"/>
                <a:gd name="T10" fmla="*/ 933 w 933"/>
                <a:gd name="T11" fmla="*/ 5 h 285"/>
                <a:gd name="T12" fmla="*/ 465 w 933"/>
                <a:gd name="T1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3" h="285">
                  <a:moveTo>
                    <a:pt x="465" y="285"/>
                  </a:moveTo>
                  <a:lnTo>
                    <a:pt x="0" y="5"/>
                  </a:lnTo>
                  <a:lnTo>
                    <a:pt x="0" y="0"/>
                  </a:lnTo>
                  <a:lnTo>
                    <a:pt x="465" y="275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65" y="285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2" name="Freeform 93"/>
            <p:cNvSpPr/>
            <p:nvPr/>
          </p:nvSpPr>
          <p:spPr bwMode="auto">
            <a:xfrm rot="5400000">
              <a:off x="4466105" y="3587891"/>
              <a:ext cx="1059798" cy="207871"/>
            </a:xfrm>
            <a:custGeom>
              <a:avLst/>
              <a:gdLst>
                <a:gd name="T0" fmla="*/ 0 w 933"/>
                <a:gd name="T1" fmla="*/ 0 h 183"/>
                <a:gd name="T2" fmla="*/ 462 w 933"/>
                <a:gd name="T3" fmla="*/ 176 h 183"/>
                <a:gd name="T4" fmla="*/ 470 w 933"/>
                <a:gd name="T5" fmla="*/ 176 h 183"/>
                <a:gd name="T6" fmla="*/ 933 w 933"/>
                <a:gd name="T7" fmla="*/ 0 h 183"/>
                <a:gd name="T8" fmla="*/ 933 w 933"/>
                <a:gd name="T9" fmla="*/ 5 h 183"/>
                <a:gd name="T10" fmla="*/ 470 w 933"/>
                <a:gd name="T11" fmla="*/ 183 h 183"/>
                <a:gd name="T12" fmla="*/ 462 w 933"/>
                <a:gd name="T13" fmla="*/ 183 h 183"/>
                <a:gd name="T14" fmla="*/ 0 w 933"/>
                <a:gd name="T15" fmla="*/ 5 h 183"/>
                <a:gd name="T16" fmla="*/ 0 w 933"/>
                <a:gd name="T17" fmla="*/ 0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3" h="183">
                  <a:moveTo>
                    <a:pt x="0" y="0"/>
                  </a:moveTo>
                  <a:lnTo>
                    <a:pt x="462" y="176"/>
                  </a:lnTo>
                  <a:lnTo>
                    <a:pt x="470" y="176"/>
                  </a:lnTo>
                  <a:lnTo>
                    <a:pt x="933" y="0"/>
                  </a:lnTo>
                  <a:lnTo>
                    <a:pt x="933" y="5"/>
                  </a:lnTo>
                  <a:lnTo>
                    <a:pt x="470" y="183"/>
                  </a:lnTo>
                  <a:lnTo>
                    <a:pt x="462" y="183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3" name="Freeform 94"/>
            <p:cNvSpPr/>
            <p:nvPr/>
          </p:nvSpPr>
          <p:spPr bwMode="auto">
            <a:xfrm rot="5400000">
              <a:off x="4362170" y="3558926"/>
              <a:ext cx="1697039" cy="264666"/>
            </a:xfrm>
            <a:custGeom>
              <a:avLst/>
              <a:gdLst>
                <a:gd name="T0" fmla="*/ 746 w 1494"/>
                <a:gd name="T1" fmla="*/ 233 h 233"/>
                <a:gd name="T2" fmla="*/ 0 w 1494"/>
                <a:gd name="T3" fmla="*/ 9 h 233"/>
                <a:gd name="T4" fmla="*/ 0 w 1494"/>
                <a:gd name="T5" fmla="*/ 0 h 233"/>
                <a:gd name="T6" fmla="*/ 746 w 1494"/>
                <a:gd name="T7" fmla="*/ 222 h 233"/>
                <a:gd name="T8" fmla="*/ 1494 w 1494"/>
                <a:gd name="T9" fmla="*/ 0 h 233"/>
                <a:gd name="T10" fmla="*/ 1494 w 1494"/>
                <a:gd name="T11" fmla="*/ 9 h 233"/>
                <a:gd name="T12" fmla="*/ 746 w 1494"/>
                <a:gd name="T13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4" h="233">
                  <a:moveTo>
                    <a:pt x="746" y="233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6" y="22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46" y="233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4" name="Freeform 95"/>
            <p:cNvSpPr/>
            <p:nvPr/>
          </p:nvSpPr>
          <p:spPr bwMode="auto">
            <a:xfrm rot="5400000">
              <a:off x="4862537" y="3621969"/>
              <a:ext cx="1697039" cy="138580"/>
            </a:xfrm>
            <a:custGeom>
              <a:avLst/>
              <a:gdLst>
                <a:gd name="T0" fmla="*/ 743 w 1494"/>
                <a:gd name="T1" fmla="*/ 122 h 122"/>
                <a:gd name="T2" fmla="*/ 0 w 1494"/>
                <a:gd name="T3" fmla="*/ 9 h 122"/>
                <a:gd name="T4" fmla="*/ 0 w 1494"/>
                <a:gd name="T5" fmla="*/ 0 h 122"/>
                <a:gd name="T6" fmla="*/ 743 w 1494"/>
                <a:gd name="T7" fmla="*/ 112 h 122"/>
                <a:gd name="T8" fmla="*/ 751 w 1494"/>
                <a:gd name="T9" fmla="*/ 112 h 122"/>
                <a:gd name="T10" fmla="*/ 1494 w 1494"/>
                <a:gd name="T11" fmla="*/ 0 h 122"/>
                <a:gd name="T12" fmla="*/ 1494 w 1494"/>
                <a:gd name="T13" fmla="*/ 9 h 122"/>
                <a:gd name="T14" fmla="*/ 751 w 1494"/>
                <a:gd name="T15" fmla="*/ 122 h 122"/>
                <a:gd name="T16" fmla="*/ 743 w 1494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4" h="122">
                  <a:moveTo>
                    <a:pt x="743" y="122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743" y="112"/>
                  </a:lnTo>
                  <a:lnTo>
                    <a:pt x="751" y="112"/>
                  </a:lnTo>
                  <a:lnTo>
                    <a:pt x="1494" y="0"/>
                  </a:lnTo>
                  <a:lnTo>
                    <a:pt x="1494" y="9"/>
                  </a:lnTo>
                  <a:lnTo>
                    <a:pt x="751" y="122"/>
                  </a:lnTo>
                  <a:lnTo>
                    <a:pt x="743" y="122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5" name="Freeform 96"/>
            <p:cNvSpPr/>
            <p:nvPr/>
          </p:nvSpPr>
          <p:spPr bwMode="auto">
            <a:xfrm rot="5400000">
              <a:off x="5303835" y="3621400"/>
              <a:ext cx="2335417" cy="139716"/>
            </a:xfrm>
            <a:custGeom>
              <a:avLst/>
              <a:gdLst>
                <a:gd name="T0" fmla="*/ 1027 w 2056"/>
                <a:gd name="T1" fmla="*/ 0 h 123"/>
                <a:gd name="T2" fmla="*/ 0 w 2056"/>
                <a:gd name="T3" fmla="*/ 111 h 123"/>
                <a:gd name="T4" fmla="*/ 0 w 2056"/>
                <a:gd name="T5" fmla="*/ 123 h 123"/>
                <a:gd name="T6" fmla="*/ 1027 w 2056"/>
                <a:gd name="T7" fmla="*/ 14 h 123"/>
                <a:gd name="T8" fmla="*/ 2056 w 2056"/>
                <a:gd name="T9" fmla="*/ 123 h 123"/>
                <a:gd name="T10" fmla="*/ 2056 w 2056"/>
                <a:gd name="T11" fmla="*/ 111 h 123"/>
                <a:gd name="T12" fmla="*/ 1027 w 2056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23">
                  <a:moveTo>
                    <a:pt x="1027" y="0"/>
                  </a:moveTo>
                  <a:lnTo>
                    <a:pt x="0" y="111"/>
                  </a:lnTo>
                  <a:lnTo>
                    <a:pt x="0" y="123"/>
                  </a:lnTo>
                  <a:lnTo>
                    <a:pt x="1027" y="14"/>
                  </a:lnTo>
                  <a:lnTo>
                    <a:pt x="2056" y="123"/>
                  </a:lnTo>
                  <a:lnTo>
                    <a:pt x="2056" y="111"/>
                  </a:lnTo>
                  <a:lnTo>
                    <a:pt x="1027" y="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36" name="Freeform 97"/>
            <p:cNvSpPr/>
            <p:nvPr/>
          </p:nvSpPr>
          <p:spPr bwMode="auto">
            <a:xfrm rot="5400000">
              <a:off x="4713165" y="3623672"/>
              <a:ext cx="2335417" cy="135173"/>
            </a:xfrm>
            <a:custGeom>
              <a:avLst/>
              <a:gdLst>
                <a:gd name="T0" fmla="*/ 1027 w 2056"/>
                <a:gd name="T1" fmla="*/ 119 h 119"/>
                <a:gd name="T2" fmla="*/ 0 w 2056"/>
                <a:gd name="T3" fmla="*/ 10 h 119"/>
                <a:gd name="T4" fmla="*/ 0 w 2056"/>
                <a:gd name="T5" fmla="*/ 0 h 119"/>
                <a:gd name="T6" fmla="*/ 1027 w 2056"/>
                <a:gd name="T7" fmla="*/ 104 h 119"/>
                <a:gd name="T8" fmla="*/ 2056 w 2056"/>
                <a:gd name="T9" fmla="*/ 0 h 119"/>
                <a:gd name="T10" fmla="*/ 2056 w 2056"/>
                <a:gd name="T11" fmla="*/ 10 h 119"/>
                <a:gd name="T12" fmla="*/ 1027 w 2056"/>
                <a:gd name="T13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6" h="119">
                  <a:moveTo>
                    <a:pt x="1027" y="119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1027" y="104"/>
                  </a:lnTo>
                  <a:lnTo>
                    <a:pt x="2056" y="0"/>
                  </a:lnTo>
                  <a:lnTo>
                    <a:pt x="2056" y="10"/>
                  </a:lnTo>
                  <a:lnTo>
                    <a:pt x="1027" y="119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txBody>
            <a:bodyPr vert="horz" wrap="square" lIns="121912" tIns="60956" rIns="121912" bIns="60956" numCol="1" anchor="t" anchorCtr="0" compatLnSpc="1"/>
            <a:lstStyle/>
            <a:p>
              <a:pPr algn="just">
                <a:lnSpc>
                  <a:spcPct val="120000"/>
                </a:lnSpc>
              </a:pPr>
              <a:endParaRPr lang="id-ID" sz="76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</p:grpSp>
      <p:cxnSp>
        <p:nvCxnSpPr>
          <p:cNvPr id="47" name="Elbow Connector 41"/>
          <p:cNvCxnSpPr/>
          <p:nvPr/>
        </p:nvCxnSpPr>
        <p:spPr>
          <a:xfrm rot="10800000">
            <a:off x="3501190" y="2250427"/>
            <a:ext cx="791485" cy="722932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2"/>
          <p:cNvCxnSpPr/>
          <p:nvPr/>
        </p:nvCxnSpPr>
        <p:spPr>
          <a:xfrm rot="10800000">
            <a:off x="3536721" y="4063572"/>
            <a:ext cx="1505939" cy="277393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3"/>
          <p:cNvCxnSpPr/>
          <p:nvPr/>
        </p:nvCxnSpPr>
        <p:spPr>
          <a:xfrm rot="10800000" flipV="1">
            <a:off x="6427891" y="1429022"/>
            <a:ext cx="1831784" cy="91782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4"/>
          <p:cNvCxnSpPr/>
          <p:nvPr/>
        </p:nvCxnSpPr>
        <p:spPr>
          <a:xfrm rot="10800000">
            <a:off x="7433478" y="2847101"/>
            <a:ext cx="781485" cy="280111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5"/>
          <p:cNvCxnSpPr/>
          <p:nvPr/>
        </p:nvCxnSpPr>
        <p:spPr>
          <a:xfrm rot="10800000">
            <a:off x="6427932" y="4637835"/>
            <a:ext cx="1638753" cy="364595"/>
          </a:xfrm>
          <a:prstGeom prst="bentConnector3">
            <a:avLst>
              <a:gd name="adj1" fmla="val 50000"/>
            </a:avLst>
          </a:prstGeom>
          <a:ln w="6350">
            <a:solidFill>
              <a:schemeClr val="bg1">
                <a:lumMod val="6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0" y="-25545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Arial" panose="020B0604020202090204"/>
            </a:endParaRPr>
          </a:p>
        </p:txBody>
      </p:sp>
      <p:sp>
        <p:nvSpPr>
          <p:cNvPr id="55" name="Rectangle 29"/>
          <p:cNvSpPr/>
          <p:nvPr/>
        </p:nvSpPr>
        <p:spPr>
          <a:xfrm>
            <a:off x="1353259" y="1917640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项目学习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56" name="Rectangle 30"/>
          <p:cNvSpPr/>
          <p:nvPr/>
        </p:nvSpPr>
        <p:spPr>
          <a:xfrm>
            <a:off x="1071880" y="2311400"/>
            <a:ext cx="2465705" cy="535940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训推一体化项目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aimms-web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项目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构建流水线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缺陷处理流程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7" name="Rectangle 29"/>
          <p:cNvSpPr/>
          <p:nvPr/>
        </p:nvSpPr>
        <p:spPr>
          <a:xfrm>
            <a:off x="1334291" y="3790906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Autofit/>
          </a:bodyPr>
          <a:lstStyle/>
          <a:p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技术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学习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58" name="Rectangle 30"/>
          <p:cNvSpPr/>
          <p:nvPr/>
        </p:nvSpPr>
        <p:spPr>
          <a:xfrm>
            <a:off x="1072515" y="4158615"/>
            <a:ext cx="2465705" cy="1211580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参与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分享《npm 包安装机制和如何开发并发布一个 npm包》工具学习使用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9" name="Rectangle 29"/>
          <p:cNvSpPr/>
          <p:nvPr/>
        </p:nvSpPr>
        <p:spPr>
          <a:xfrm>
            <a:off x="8259675" y="1212013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Autofit/>
          </a:bodyPr>
          <a:lstStyle/>
          <a:p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rPr>
              <a:t>脚手架学习</a:t>
            </a:r>
            <a:endParaRPr lang="zh-CN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+mn-ea"/>
              <a:sym typeface="+mn-lt"/>
            </a:endParaRPr>
          </a:p>
        </p:txBody>
      </p:sp>
      <p:sp>
        <p:nvSpPr>
          <p:cNvPr id="60" name="Rectangle 30"/>
          <p:cNvSpPr/>
          <p:nvPr/>
        </p:nvSpPr>
        <p:spPr>
          <a:xfrm>
            <a:off x="8259445" y="1478915"/>
            <a:ext cx="3783330" cy="1123950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内部Vessel脚手架学习：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搭建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demo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项目，并提交到git仓库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梳理多主题方案实现流程，并输出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xmind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文档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1" name="Rectangle 29"/>
          <p:cNvSpPr/>
          <p:nvPr/>
        </p:nvSpPr>
        <p:spPr>
          <a:xfrm>
            <a:off x="8228096" y="2972754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Autofit/>
          </a:bodyPr>
          <a:lstStyle/>
          <a:p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npm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包发布</a:t>
            </a:r>
            <a:endParaRPr lang="zh-CN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62" name="Rectangle 30"/>
          <p:cNvSpPr/>
          <p:nvPr/>
        </p:nvSpPr>
        <p:spPr>
          <a:xfrm>
            <a:off x="8228330" y="3347085"/>
            <a:ext cx="3462655" cy="1259840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输出《发布一个验证图片格式的npm 包》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文档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更新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npm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包</a:t>
            </a:r>
            <a:endParaRPr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3" name="Rectangle 29"/>
          <p:cNvSpPr/>
          <p:nvPr/>
        </p:nvSpPr>
        <p:spPr>
          <a:xfrm>
            <a:off x="8259413" y="4514762"/>
            <a:ext cx="2586422" cy="246145"/>
          </a:xfrm>
          <a:prstGeom prst="rect">
            <a:avLst/>
          </a:prstGeom>
        </p:spPr>
        <p:txBody>
          <a:bodyPr wrap="none" lIns="191941" tIns="0" rIns="191941" bIns="0">
            <a:noAutofit/>
          </a:bodyPr>
          <a:lstStyle/>
          <a:p>
            <a:pPr algn="l"/>
            <a:r>
              <a:rPr lang="en-US" altLang="zh-CN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mock</a:t>
            </a:r>
            <a:r>
              <a:rPr lang="zh-CN" altLang="en-U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lt"/>
              </a:rPr>
              <a:t>相关</a:t>
            </a:r>
            <a:endParaRPr lang="zh-CN" altLang="en-US" sz="1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  <a:sym typeface="+mn-lt"/>
            </a:endParaRPr>
          </a:p>
        </p:txBody>
      </p:sp>
      <p:sp>
        <p:nvSpPr>
          <p:cNvPr id="64" name="Rectangle 30"/>
          <p:cNvSpPr/>
          <p:nvPr/>
        </p:nvSpPr>
        <p:spPr>
          <a:xfrm>
            <a:off x="8214995" y="4867910"/>
            <a:ext cx="3475990" cy="1630680"/>
          </a:xfrm>
          <a:prstGeom prst="rect">
            <a:avLst/>
          </a:prstGeom>
        </p:spPr>
        <p:txBody>
          <a:bodyPr wrap="square" lIns="191941" tIns="0" rIns="191941" bIns="0">
            <a:no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学习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chrome network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面板发起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mock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请求方案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注册公司内部 yapi 平台，并实践mo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c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k功能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charset="0"/>
              <a:buChar char=""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安装mock工具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mockoon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3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成果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晾晒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push dir="u"/>
      </p:transition>
    </mc:Choice>
    <mc:Fallback>
      <p:transition spd="slow" advClick="0" advTm="3000">
        <p:push dir="u"/>
      </p:transition>
    </mc:Fallback>
  </mc:AlternateContent>
  <p:timing>
    <p:tnLst>
      <p:par>
        <p:cTn id="1" dur="indefinite" restart="never" nodeType="tmRoot"/>
      </p:par>
    </p:tnLst>
    <p:bldLst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/>
          <p:cNvSpPr>
            <a:spLocks noChangeArrowheads="1"/>
          </p:cNvSpPr>
          <p:nvPr/>
        </p:nvSpPr>
        <p:spPr bwMode="auto">
          <a:xfrm>
            <a:off x="2728230" y="2714084"/>
            <a:ext cx="875205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01</a:t>
            </a:r>
            <a:endParaRPr lang="en-US" altLang="zh-CN" sz="3200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4" name="TextBox 15"/>
          <p:cNvSpPr>
            <a:spLocks noChangeArrowheads="1"/>
          </p:cNvSpPr>
          <p:nvPr/>
        </p:nvSpPr>
        <p:spPr bwMode="auto">
          <a:xfrm>
            <a:off x="4739153" y="2714085"/>
            <a:ext cx="895097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02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5" name="TextBox 16"/>
          <p:cNvSpPr>
            <a:spLocks noChangeArrowheads="1"/>
          </p:cNvSpPr>
          <p:nvPr/>
        </p:nvSpPr>
        <p:spPr bwMode="auto">
          <a:xfrm>
            <a:off x="6740093" y="2714084"/>
            <a:ext cx="897088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03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6" name="直接连接符 18"/>
          <p:cNvSpPr>
            <a:spLocks noChangeShapeType="1"/>
          </p:cNvSpPr>
          <p:nvPr/>
        </p:nvSpPr>
        <p:spPr bwMode="auto">
          <a:xfrm>
            <a:off x="2258669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7" name="直接连接符 19"/>
          <p:cNvSpPr>
            <a:spLocks noChangeShapeType="1"/>
          </p:cNvSpPr>
          <p:nvPr/>
        </p:nvSpPr>
        <p:spPr bwMode="auto">
          <a:xfrm>
            <a:off x="425890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8" name="直接连接符 20"/>
          <p:cNvSpPr>
            <a:spLocks noChangeShapeType="1"/>
          </p:cNvSpPr>
          <p:nvPr/>
        </p:nvSpPr>
        <p:spPr bwMode="auto">
          <a:xfrm>
            <a:off x="629972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9" name="TextBox 22"/>
          <p:cNvSpPr>
            <a:spLocks noChangeArrowheads="1"/>
          </p:cNvSpPr>
          <p:nvPr/>
        </p:nvSpPr>
        <p:spPr bwMode="auto">
          <a:xfrm>
            <a:off x="2167078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0" name="TextBox 23"/>
          <p:cNvSpPr>
            <a:spLocks noChangeArrowheads="1"/>
          </p:cNvSpPr>
          <p:nvPr/>
        </p:nvSpPr>
        <p:spPr bwMode="auto">
          <a:xfrm>
            <a:off x="2189297" y="3806652"/>
            <a:ext cx="2190003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2" name="TextBox 25"/>
          <p:cNvSpPr>
            <a:spLocks noChangeArrowheads="1"/>
          </p:cNvSpPr>
          <p:nvPr/>
        </p:nvSpPr>
        <p:spPr bwMode="auto">
          <a:xfrm>
            <a:off x="4194495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3" name="TextBox 26"/>
          <p:cNvSpPr>
            <a:spLocks noChangeArrowheads="1"/>
          </p:cNvSpPr>
          <p:nvPr/>
        </p:nvSpPr>
        <p:spPr bwMode="auto">
          <a:xfrm>
            <a:off x="6219243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4" name="TextBox 27"/>
          <p:cNvSpPr>
            <a:spLocks noChangeArrowheads="1"/>
          </p:cNvSpPr>
          <p:nvPr/>
        </p:nvSpPr>
        <p:spPr bwMode="auto">
          <a:xfrm>
            <a:off x="6241664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6" name="TextBox 31"/>
          <p:cNvSpPr>
            <a:spLocks noChangeArrowheads="1"/>
          </p:cNvSpPr>
          <p:nvPr/>
        </p:nvSpPr>
        <p:spPr bwMode="auto">
          <a:xfrm>
            <a:off x="4580890" y="2090420"/>
            <a:ext cx="6751320" cy="2525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场景：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模型下发后的引擎数据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，不同来源的数据结构不一致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老逻辑复杂且无相关注释或文档，后续维护阻碍重重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defTabSz="86614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解决：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暂时通过添加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status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新状态码进行兼容性处理，后续作为优化需求在迭代期间重构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复杂逻辑建议注释，或进行文档设计并归档，便于后期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追溯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2236" y="2196468"/>
            <a:ext cx="2347143" cy="2345153"/>
            <a:chOff x="12495" y="4024"/>
            <a:chExt cx="3696" cy="3693"/>
          </a:xfrm>
        </p:grpSpPr>
        <p:sp>
          <p:nvSpPr>
            <p:cNvPr id="27" name="椭圆 11"/>
            <p:cNvSpPr>
              <a:spLocks noChangeArrowheads="1"/>
            </p:cNvSpPr>
            <p:nvPr/>
          </p:nvSpPr>
          <p:spPr bwMode="auto">
            <a:xfrm>
              <a:off x="12495" y="4024"/>
              <a:ext cx="3696" cy="3693"/>
            </a:xfrm>
            <a:prstGeom prst="ellipse">
              <a:avLst/>
            </a:prstGeom>
            <a:solidFill>
              <a:srgbClr val="1C6CC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宋体" pitchFamily="2" charset="-122"/>
              </a:endParaRPr>
            </a:p>
          </p:txBody>
        </p:sp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13790" y="4274"/>
              <a:ext cx="1422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方正兰亭粗黑_GBK" pitchFamily="2" charset="-122"/>
                </a:rPr>
                <a:t>01</a:t>
              </a:r>
              <a:endPara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endParaRPr>
            </a:p>
          </p:txBody>
        </p:sp>
        <p:sp>
          <p:nvSpPr>
            <p:cNvPr id="29" name="直接连接符 21"/>
            <p:cNvSpPr>
              <a:spLocks noChangeShapeType="1"/>
            </p:cNvSpPr>
            <p:nvPr/>
          </p:nvSpPr>
          <p:spPr bwMode="auto">
            <a:xfrm>
              <a:off x="12983" y="5309"/>
              <a:ext cx="2832" cy="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30" name="TextBox 28"/>
            <p:cNvSpPr>
              <a:spLocks noChangeArrowheads="1"/>
            </p:cNvSpPr>
            <p:nvPr/>
          </p:nvSpPr>
          <p:spPr bwMode="auto">
            <a:xfrm>
              <a:off x="13212" y="5760"/>
              <a:ext cx="2262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一致性</a:t>
              </a: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问题</a:t>
              </a:r>
              <a:endPara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经验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感悟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cover/>
      </p:transition>
    </mc:Choice>
    <mc:Fallback>
      <p:transition spd="slow" advClick="0" advTm="1000">
        <p:cover/>
      </p:transition>
    </mc:Fallback>
  </mc:AlternateContent>
  <p:timing>
    <p:tnLst>
      <p:par>
        <p:cTn id="1" dur="indefinite" restart="never" nodeType="tmRoot"/>
      </p:par>
    </p:tnLst>
    <p:bldLst>
      <p:bldP spid="10" grpId="0" bldLvl="0" autoUpdateAnimBg="0"/>
      <p:bldP spid="14" grpId="0" bldLvl="0" autoUpdateAnimBg="0"/>
      <p:bldP spid="15" grpId="0" bldLvl="0" autoUpdateAnimBg="0"/>
      <p:bldP spid="16" grpId="0" animBg="1"/>
      <p:bldP spid="17" grpId="0" animBg="1"/>
      <p:bldP spid="18" grpId="0" animBg="1"/>
      <p:bldP spid="19" grpId="0" bldLvl="0" autoUpdateAnimBg="0"/>
      <p:bldP spid="20" grpId="0" bldLvl="0" autoUpdateAnimBg="0"/>
      <p:bldP spid="22" grpId="0" bldLvl="0" autoUpdateAnimBg="0"/>
      <p:bldP spid="23" grpId="0" bldLvl="0" autoUpdateAnimBg="0"/>
      <p:bldP spid="24" grpId="0" bldLvl="0" autoUpdateAnimBg="0"/>
      <p:bldP spid="26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/>
          <p:cNvSpPr>
            <a:spLocks noChangeArrowheads="1"/>
          </p:cNvSpPr>
          <p:nvPr/>
        </p:nvSpPr>
        <p:spPr bwMode="auto">
          <a:xfrm>
            <a:off x="2728230" y="2714084"/>
            <a:ext cx="875205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01</a:t>
            </a:r>
            <a:endParaRPr lang="en-US" altLang="zh-CN" sz="3200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4" name="TextBox 15"/>
          <p:cNvSpPr>
            <a:spLocks noChangeArrowheads="1"/>
          </p:cNvSpPr>
          <p:nvPr/>
        </p:nvSpPr>
        <p:spPr bwMode="auto">
          <a:xfrm>
            <a:off x="4739153" y="2714085"/>
            <a:ext cx="895097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02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5" name="TextBox 16"/>
          <p:cNvSpPr>
            <a:spLocks noChangeArrowheads="1"/>
          </p:cNvSpPr>
          <p:nvPr/>
        </p:nvSpPr>
        <p:spPr bwMode="auto">
          <a:xfrm>
            <a:off x="6740093" y="2714084"/>
            <a:ext cx="897088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03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6" name="直接连接符 18"/>
          <p:cNvSpPr>
            <a:spLocks noChangeShapeType="1"/>
          </p:cNvSpPr>
          <p:nvPr/>
        </p:nvSpPr>
        <p:spPr bwMode="auto">
          <a:xfrm>
            <a:off x="2258669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7" name="直接连接符 19"/>
          <p:cNvSpPr>
            <a:spLocks noChangeShapeType="1"/>
          </p:cNvSpPr>
          <p:nvPr/>
        </p:nvSpPr>
        <p:spPr bwMode="auto">
          <a:xfrm>
            <a:off x="425890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8" name="直接连接符 20"/>
          <p:cNvSpPr>
            <a:spLocks noChangeShapeType="1"/>
          </p:cNvSpPr>
          <p:nvPr/>
        </p:nvSpPr>
        <p:spPr bwMode="auto">
          <a:xfrm>
            <a:off x="629972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9" name="TextBox 22"/>
          <p:cNvSpPr>
            <a:spLocks noChangeArrowheads="1"/>
          </p:cNvSpPr>
          <p:nvPr/>
        </p:nvSpPr>
        <p:spPr bwMode="auto">
          <a:xfrm>
            <a:off x="2167078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0" name="TextBox 23"/>
          <p:cNvSpPr>
            <a:spLocks noChangeArrowheads="1"/>
          </p:cNvSpPr>
          <p:nvPr/>
        </p:nvSpPr>
        <p:spPr bwMode="auto">
          <a:xfrm>
            <a:off x="2189297" y="3806652"/>
            <a:ext cx="2190003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2" name="TextBox 25"/>
          <p:cNvSpPr>
            <a:spLocks noChangeArrowheads="1"/>
          </p:cNvSpPr>
          <p:nvPr/>
        </p:nvSpPr>
        <p:spPr bwMode="auto">
          <a:xfrm>
            <a:off x="4194495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3" name="TextBox 26"/>
          <p:cNvSpPr>
            <a:spLocks noChangeArrowheads="1"/>
          </p:cNvSpPr>
          <p:nvPr/>
        </p:nvSpPr>
        <p:spPr bwMode="auto">
          <a:xfrm>
            <a:off x="6219243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4" name="TextBox 27"/>
          <p:cNvSpPr>
            <a:spLocks noChangeArrowheads="1"/>
          </p:cNvSpPr>
          <p:nvPr/>
        </p:nvSpPr>
        <p:spPr bwMode="auto">
          <a:xfrm>
            <a:off x="6241664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6" name="TextBox 31"/>
          <p:cNvSpPr>
            <a:spLocks noChangeArrowheads="1"/>
          </p:cNvSpPr>
          <p:nvPr/>
        </p:nvSpPr>
        <p:spPr bwMode="auto">
          <a:xfrm>
            <a:off x="4580890" y="2090420"/>
            <a:ext cx="6751320" cy="223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场景：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原有的新人文档陈旧且却缺乏持续维护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不同类型文档地址分散各处，无法快速链接到具体文档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defTabSz="86614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解决：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defTabSz="866140">
              <a:lnSpc>
                <a:spcPct val="120000"/>
              </a:lnSpc>
              <a:buNone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输出《前端新人帮助文档》，结合自身入职后遇到的问题，收集整理输出，更贴合当前部门新人入职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2236" y="2196468"/>
            <a:ext cx="2347143" cy="2345153"/>
            <a:chOff x="12495" y="4024"/>
            <a:chExt cx="3696" cy="3693"/>
          </a:xfrm>
        </p:grpSpPr>
        <p:sp>
          <p:nvSpPr>
            <p:cNvPr id="27" name="椭圆 11"/>
            <p:cNvSpPr>
              <a:spLocks noChangeArrowheads="1"/>
            </p:cNvSpPr>
            <p:nvPr/>
          </p:nvSpPr>
          <p:spPr bwMode="auto">
            <a:xfrm>
              <a:off x="12495" y="4024"/>
              <a:ext cx="3696" cy="3693"/>
            </a:xfrm>
            <a:prstGeom prst="ellipse">
              <a:avLst/>
            </a:prstGeom>
            <a:solidFill>
              <a:srgbClr val="78E7ED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宋体" pitchFamily="2" charset="-122"/>
              </a:endParaRPr>
            </a:p>
          </p:txBody>
        </p:sp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13790" y="4274"/>
              <a:ext cx="1422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方正兰亭粗黑_GBK" pitchFamily="2" charset="-122"/>
                </a:rPr>
                <a:t>02</a:t>
              </a:r>
              <a:endPara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endParaRPr>
            </a:p>
          </p:txBody>
        </p:sp>
        <p:sp>
          <p:nvSpPr>
            <p:cNvPr id="29" name="直接连接符 21"/>
            <p:cNvSpPr>
              <a:spLocks noChangeShapeType="1"/>
            </p:cNvSpPr>
            <p:nvPr/>
          </p:nvSpPr>
          <p:spPr bwMode="auto">
            <a:xfrm>
              <a:off x="12983" y="5309"/>
              <a:ext cx="2832" cy="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30" name="TextBox 28"/>
            <p:cNvSpPr>
              <a:spLocks noChangeArrowheads="1"/>
            </p:cNvSpPr>
            <p:nvPr/>
          </p:nvSpPr>
          <p:spPr bwMode="auto">
            <a:xfrm>
              <a:off x="13370" y="5760"/>
              <a:ext cx="1902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新人</a:t>
              </a: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文档</a:t>
              </a:r>
              <a:endPara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经验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感悟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cover/>
      </p:transition>
    </mc:Choice>
    <mc:Fallback>
      <p:transition spd="slow" advClick="0" advTm="1000">
        <p:cover/>
      </p:transition>
    </mc:Fallback>
  </mc:AlternateContent>
  <p:timing>
    <p:tnLst>
      <p:par>
        <p:cTn id="1" dur="indefinite" restart="never" nodeType="tmRoot"/>
      </p:par>
    </p:tnLst>
    <p:bldLst>
      <p:bldP spid="10" grpId="0" bldLvl="0" autoUpdateAnimBg="0"/>
      <p:bldP spid="14" grpId="0" bldLvl="0" autoUpdateAnimBg="0"/>
      <p:bldP spid="15" grpId="0" bldLvl="0" autoUpdateAnimBg="0"/>
      <p:bldP spid="16" grpId="0" animBg="1"/>
      <p:bldP spid="17" grpId="0" animBg="1"/>
      <p:bldP spid="18" grpId="0" animBg="1"/>
      <p:bldP spid="19" grpId="0" bldLvl="0" autoUpdateAnimBg="0"/>
      <p:bldP spid="20" grpId="0" bldLvl="0" autoUpdateAnimBg="0"/>
      <p:bldP spid="22" grpId="0" bldLvl="0" autoUpdateAnimBg="0"/>
      <p:bldP spid="23" grpId="0" bldLvl="0" autoUpdateAnimBg="0"/>
      <p:bldP spid="24" grpId="0" bldLvl="0" autoUpdateAnimBg="0"/>
      <p:bldP spid="26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4"/>
          <p:cNvSpPr>
            <a:spLocks noChangeArrowheads="1"/>
          </p:cNvSpPr>
          <p:nvPr/>
        </p:nvSpPr>
        <p:spPr bwMode="auto">
          <a:xfrm>
            <a:off x="2728230" y="2714084"/>
            <a:ext cx="875205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01</a:t>
            </a:r>
            <a:endParaRPr lang="en-US" altLang="zh-CN" sz="3200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4" name="TextBox 15"/>
          <p:cNvSpPr>
            <a:spLocks noChangeArrowheads="1"/>
          </p:cNvSpPr>
          <p:nvPr/>
        </p:nvSpPr>
        <p:spPr bwMode="auto">
          <a:xfrm>
            <a:off x="4739153" y="2714085"/>
            <a:ext cx="895097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02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5" name="TextBox 16"/>
          <p:cNvSpPr>
            <a:spLocks noChangeArrowheads="1"/>
          </p:cNvSpPr>
          <p:nvPr/>
        </p:nvSpPr>
        <p:spPr bwMode="auto">
          <a:xfrm>
            <a:off x="6740093" y="2714084"/>
            <a:ext cx="897088" cy="58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rPr>
              <a:t>03</a:t>
            </a:r>
            <a:endParaRPr lang="en-US" altLang="zh-CN" sz="3200" b="1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方正兰亭粗黑_GBK" pitchFamily="2" charset="-122"/>
            </a:endParaRPr>
          </a:p>
        </p:txBody>
      </p:sp>
      <p:sp>
        <p:nvSpPr>
          <p:cNvPr id="16" name="直接连接符 18"/>
          <p:cNvSpPr>
            <a:spLocks noChangeShapeType="1"/>
          </p:cNvSpPr>
          <p:nvPr/>
        </p:nvSpPr>
        <p:spPr bwMode="auto">
          <a:xfrm>
            <a:off x="2258669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7" name="直接连接符 19"/>
          <p:cNvSpPr>
            <a:spLocks noChangeShapeType="1"/>
          </p:cNvSpPr>
          <p:nvPr/>
        </p:nvSpPr>
        <p:spPr bwMode="auto">
          <a:xfrm>
            <a:off x="425890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8" name="直接连接符 20"/>
          <p:cNvSpPr>
            <a:spLocks noChangeShapeType="1"/>
          </p:cNvSpPr>
          <p:nvPr/>
        </p:nvSpPr>
        <p:spPr bwMode="auto">
          <a:xfrm>
            <a:off x="6299725" y="3371307"/>
            <a:ext cx="1611175" cy="199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19" name="TextBox 22"/>
          <p:cNvSpPr>
            <a:spLocks noChangeArrowheads="1"/>
          </p:cNvSpPr>
          <p:nvPr/>
        </p:nvSpPr>
        <p:spPr bwMode="auto">
          <a:xfrm>
            <a:off x="2167078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0" name="TextBox 23"/>
          <p:cNvSpPr>
            <a:spLocks noChangeArrowheads="1"/>
          </p:cNvSpPr>
          <p:nvPr/>
        </p:nvSpPr>
        <p:spPr bwMode="auto">
          <a:xfrm>
            <a:off x="2189297" y="3806652"/>
            <a:ext cx="2190003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2" name="TextBox 25"/>
          <p:cNvSpPr>
            <a:spLocks noChangeArrowheads="1"/>
          </p:cNvSpPr>
          <p:nvPr/>
        </p:nvSpPr>
        <p:spPr bwMode="auto">
          <a:xfrm>
            <a:off x="4194495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3" name="TextBox 26"/>
          <p:cNvSpPr>
            <a:spLocks noChangeArrowheads="1"/>
          </p:cNvSpPr>
          <p:nvPr/>
        </p:nvSpPr>
        <p:spPr bwMode="auto">
          <a:xfrm>
            <a:off x="6219243" y="3454024"/>
            <a:ext cx="2190003" cy="412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输入标题</a:t>
            </a:r>
            <a:endParaRPr lang="zh-CN" altLang="en-US" b="1" dirty="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4" name="TextBox 27"/>
          <p:cNvSpPr>
            <a:spLocks noChangeArrowheads="1"/>
          </p:cNvSpPr>
          <p:nvPr/>
        </p:nvSpPr>
        <p:spPr bwMode="auto">
          <a:xfrm>
            <a:off x="6241664" y="3806652"/>
            <a:ext cx="2188014" cy="3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160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rPr>
              <a:t>点此输入文字</a:t>
            </a:r>
            <a:endParaRPr lang="zh-CN" altLang="en-US" sz="1600">
              <a:solidFill>
                <a:schemeClr val="bg1"/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sym typeface="微软雅黑" pitchFamily="34" charset="-122"/>
            </a:endParaRPr>
          </a:p>
        </p:txBody>
      </p:sp>
      <p:sp>
        <p:nvSpPr>
          <p:cNvPr id="26" name="TextBox 31"/>
          <p:cNvSpPr>
            <a:spLocks noChangeArrowheads="1"/>
          </p:cNvSpPr>
          <p:nvPr/>
        </p:nvSpPr>
        <p:spPr bwMode="auto">
          <a:xfrm>
            <a:off x="4580890" y="2090420"/>
            <a:ext cx="6751320" cy="282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866140">
              <a:lnSpc>
                <a:spcPct val="12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场景：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项目多版本并行时，可能存在代码交叉污染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项目功能依赖外部团队开发进度时，存在功能模块与外部团队不一致的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情况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endParaRPr lang="zh-CN" altLang="en-US" sz="1600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indent="0" defTabSz="866140">
              <a:lnSpc>
                <a:spcPct val="120000"/>
              </a:lnSpc>
              <a:buNone/>
              <a:defRPr/>
            </a:pPr>
            <a:r>
              <a:rPr lang="zh-CN" altLang="en-US" b="1" dirty="0">
                <a:solidFill>
                  <a:schemeClr val="tx1">
                    <a:lumMod val="7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解决：</a:t>
            </a:r>
            <a:endParaRPr lang="zh-CN" altLang="en-US" b="1" dirty="0">
              <a:solidFill>
                <a:schemeClr val="tx1">
                  <a:lumMod val="7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合理地按独立模块拆分分支，避免功能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交叉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按分支切换代码，避免代码耦合与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rPr>
              <a:t>冲突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 defTabSz="866140">
              <a:lnSpc>
                <a:spcPct val="120000"/>
              </a:lnSpc>
              <a:buAutoNum type="arabicPeriod"/>
              <a:defRPr/>
            </a:pP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82236" y="2196468"/>
            <a:ext cx="2347143" cy="2345153"/>
            <a:chOff x="12495" y="4024"/>
            <a:chExt cx="3696" cy="3693"/>
          </a:xfrm>
        </p:grpSpPr>
        <p:sp>
          <p:nvSpPr>
            <p:cNvPr id="27" name="椭圆 11"/>
            <p:cNvSpPr>
              <a:spLocks noChangeArrowheads="1"/>
            </p:cNvSpPr>
            <p:nvPr/>
          </p:nvSpPr>
          <p:spPr bwMode="auto">
            <a:xfrm>
              <a:off x="12495" y="4024"/>
              <a:ext cx="3696" cy="3693"/>
            </a:xfrm>
            <a:prstGeom prst="ellipse">
              <a:avLst/>
            </a:prstGeom>
            <a:solidFill>
              <a:srgbClr val="1C6CCE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宋体" pitchFamily="2" charset="-122"/>
              </a:endParaRPr>
            </a:p>
          </p:txBody>
        </p:sp>
        <p:sp>
          <p:nvSpPr>
            <p:cNvPr id="28" name="TextBox 17"/>
            <p:cNvSpPr>
              <a:spLocks noChangeArrowheads="1"/>
            </p:cNvSpPr>
            <p:nvPr/>
          </p:nvSpPr>
          <p:spPr bwMode="auto">
            <a:xfrm>
              <a:off x="13790" y="4274"/>
              <a:ext cx="1422" cy="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方正兰亭粗黑_GBK" pitchFamily="2" charset="-122"/>
                </a:rPr>
                <a:t>03</a:t>
              </a:r>
              <a:endParaRPr lang="en-US" altLang="zh-CN" sz="3200" b="1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方正兰亭粗黑_GBK" pitchFamily="2" charset="-122"/>
              </a:endParaRPr>
            </a:p>
          </p:txBody>
        </p:sp>
        <p:sp>
          <p:nvSpPr>
            <p:cNvPr id="29" name="直接连接符 21"/>
            <p:cNvSpPr>
              <a:spLocks noChangeShapeType="1"/>
            </p:cNvSpPr>
            <p:nvPr/>
          </p:nvSpPr>
          <p:spPr bwMode="auto">
            <a:xfrm>
              <a:off x="12983" y="5309"/>
              <a:ext cx="2832" cy="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Noto Sans S Chinese Regular" panose="020B0500000000000000" pitchFamily="34" charset="-122"/>
                <a:ea typeface="Noto Sans S Chinese Regular" panose="020B0500000000000000" pitchFamily="34" charset="-122"/>
              </a:endParaRPr>
            </a:p>
          </p:txBody>
        </p:sp>
        <p:sp>
          <p:nvSpPr>
            <p:cNvPr id="30" name="TextBox 28"/>
            <p:cNvSpPr>
              <a:spLocks noChangeArrowheads="1"/>
            </p:cNvSpPr>
            <p:nvPr/>
          </p:nvSpPr>
          <p:spPr bwMode="auto">
            <a:xfrm>
              <a:off x="13370" y="5760"/>
              <a:ext cx="1902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分支</a:t>
              </a:r>
              <a:r>
                <a:rPr lang="zh-CN" altLang="en-US" b="1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sym typeface="微软雅黑" pitchFamily="34" charset="-122"/>
                </a:rPr>
                <a:t>管理</a:t>
              </a:r>
              <a:endParaRPr lang="zh-CN" altLang="en-US" b="1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sym typeface="微软雅黑" pitchFamily="34" charset="-122"/>
              </a:endParaRPr>
            </a:p>
          </p:txBody>
        </p:sp>
      </p:grpSp>
      <p:sp>
        <p:nvSpPr>
          <p:cNvPr id="36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经验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感悟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1000">
        <p:cover/>
      </p:transition>
    </mc:Choice>
    <mc:Fallback>
      <p:transition spd="slow" advClick="0" advTm="1000">
        <p:cover/>
      </p:transition>
    </mc:Fallback>
  </mc:AlternateContent>
  <p:timing>
    <p:tnLst>
      <p:par>
        <p:cTn id="1" dur="indefinite" restart="never" nodeType="tmRoot"/>
      </p:par>
    </p:tnLst>
    <p:bldLst>
      <p:bldP spid="10" grpId="0" bldLvl="0" autoUpdateAnimBg="0"/>
      <p:bldP spid="14" grpId="0" bldLvl="0" autoUpdateAnimBg="0"/>
      <p:bldP spid="15" grpId="0" bldLvl="0" autoUpdateAnimBg="0"/>
      <p:bldP spid="16" grpId="0" animBg="1"/>
      <p:bldP spid="17" grpId="0" animBg="1"/>
      <p:bldP spid="18" grpId="0" animBg="1"/>
      <p:bldP spid="19" grpId="0" bldLvl="0" autoUpdateAnimBg="0"/>
      <p:bldP spid="20" grpId="0" bldLvl="0" autoUpdateAnimBg="0"/>
      <p:bldP spid="22" grpId="0" bldLvl="0" autoUpdateAnimBg="0"/>
      <p:bldP spid="23" grpId="0" bldLvl="0" autoUpdateAnimBg="0"/>
      <p:bldP spid="24" grpId="0" bldLvl="0" autoUpdateAnimBg="0"/>
      <p:bldP spid="26" grpId="0" bldLvl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5707" y="1876369"/>
            <a:ext cx="3825059" cy="3825059"/>
            <a:chOff x="4165601" y="1876283"/>
            <a:chExt cx="3825268" cy="3825269"/>
          </a:xfrm>
        </p:grpSpPr>
        <p:grpSp>
          <p:nvGrpSpPr>
            <p:cNvPr id="35" name="Group 34"/>
            <p:cNvGrpSpPr/>
            <p:nvPr/>
          </p:nvGrpSpPr>
          <p:grpSpPr>
            <a:xfrm>
              <a:off x="4165601" y="1876283"/>
              <a:ext cx="3825268" cy="3825269"/>
              <a:chOff x="4165601" y="1768707"/>
              <a:chExt cx="3970866" cy="3970867"/>
            </a:xfrm>
          </p:grpSpPr>
          <p:sp>
            <p:nvSpPr>
              <p:cNvPr id="3" name="Freeform 5"/>
              <p:cNvSpPr/>
              <p:nvPr/>
            </p:nvSpPr>
            <p:spPr bwMode="auto">
              <a:xfrm>
                <a:off x="4165601" y="3407007"/>
                <a:ext cx="2324100" cy="2332567"/>
              </a:xfrm>
              <a:custGeom>
                <a:avLst/>
                <a:gdLst>
                  <a:gd name="T0" fmla="*/ 0 w 285"/>
                  <a:gd name="T1" fmla="*/ 83 h 286"/>
                  <a:gd name="T2" fmla="*/ 0 w 285"/>
                  <a:gd name="T3" fmla="*/ 0 h 286"/>
                  <a:gd name="T4" fmla="*/ 285 w 285"/>
                  <a:gd name="T5" fmla="*/ 286 h 286"/>
                  <a:gd name="T6" fmla="*/ 202 w 285"/>
                  <a:gd name="T7" fmla="*/ 286 h 286"/>
                  <a:gd name="T8" fmla="*/ 0 w 285"/>
                  <a:gd name="T9" fmla="*/ 8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6">
                    <a:moveTo>
                      <a:pt x="0" y="8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7" y="0"/>
                      <a:pt x="285" y="128"/>
                      <a:pt x="285" y="286"/>
                    </a:cubicBezTo>
                    <a:cubicBezTo>
                      <a:pt x="202" y="286"/>
                      <a:pt x="202" y="286"/>
                      <a:pt x="202" y="286"/>
                    </a:cubicBezTo>
                    <a:cubicBezTo>
                      <a:pt x="202" y="174"/>
                      <a:pt x="111" y="83"/>
                      <a:pt x="0" y="83"/>
                    </a:cubicBezTo>
                    <a:close/>
                  </a:path>
                </a:pathLst>
              </a:custGeom>
              <a:solidFill>
                <a:srgbClr val="1C6CCE"/>
              </a:solidFill>
              <a:ln>
                <a:noFill/>
              </a:ln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en-US" sz="24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 bwMode="auto">
              <a:xfrm>
                <a:off x="4165601" y="1768707"/>
                <a:ext cx="2324100" cy="2324100"/>
              </a:xfrm>
              <a:custGeom>
                <a:avLst/>
                <a:gdLst>
                  <a:gd name="T0" fmla="*/ 0 w 285"/>
                  <a:gd name="T1" fmla="*/ 202 h 285"/>
                  <a:gd name="T2" fmla="*/ 0 w 285"/>
                  <a:gd name="T3" fmla="*/ 285 h 285"/>
                  <a:gd name="T4" fmla="*/ 285 w 285"/>
                  <a:gd name="T5" fmla="*/ 0 h 285"/>
                  <a:gd name="T6" fmla="*/ 202 w 285"/>
                  <a:gd name="T7" fmla="*/ 0 h 285"/>
                  <a:gd name="T8" fmla="*/ 0 w 285"/>
                  <a:gd name="T9" fmla="*/ 20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5">
                    <a:moveTo>
                      <a:pt x="0" y="202"/>
                    </a:moveTo>
                    <a:cubicBezTo>
                      <a:pt x="0" y="285"/>
                      <a:pt x="0" y="285"/>
                      <a:pt x="0" y="285"/>
                    </a:cubicBezTo>
                    <a:cubicBezTo>
                      <a:pt x="157" y="285"/>
                      <a:pt x="285" y="157"/>
                      <a:pt x="285" y="0"/>
                    </a:cubicBezTo>
                    <a:cubicBezTo>
                      <a:pt x="202" y="0"/>
                      <a:pt x="202" y="0"/>
                      <a:pt x="202" y="0"/>
                    </a:cubicBezTo>
                    <a:cubicBezTo>
                      <a:pt x="202" y="111"/>
                      <a:pt x="111" y="202"/>
                      <a:pt x="0" y="202"/>
                    </a:cubicBezTo>
                    <a:close/>
                  </a:path>
                </a:pathLst>
              </a:custGeom>
              <a:solidFill>
                <a:srgbClr val="78E7ED"/>
              </a:solidFill>
              <a:ln>
                <a:noFill/>
              </a:ln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en-US" sz="24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 bwMode="auto">
              <a:xfrm>
                <a:off x="5812367" y="3407007"/>
                <a:ext cx="2324100" cy="2332567"/>
              </a:xfrm>
              <a:custGeom>
                <a:avLst/>
                <a:gdLst>
                  <a:gd name="T0" fmla="*/ 285 w 285"/>
                  <a:gd name="T1" fmla="*/ 83 h 286"/>
                  <a:gd name="T2" fmla="*/ 285 w 285"/>
                  <a:gd name="T3" fmla="*/ 0 h 286"/>
                  <a:gd name="T4" fmla="*/ 0 w 285"/>
                  <a:gd name="T5" fmla="*/ 286 h 286"/>
                  <a:gd name="T6" fmla="*/ 83 w 285"/>
                  <a:gd name="T7" fmla="*/ 286 h 286"/>
                  <a:gd name="T8" fmla="*/ 285 w 285"/>
                  <a:gd name="T9" fmla="*/ 83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6">
                    <a:moveTo>
                      <a:pt x="285" y="83"/>
                    </a:moveTo>
                    <a:cubicBezTo>
                      <a:pt x="285" y="0"/>
                      <a:pt x="285" y="0"/>
                      <a:pt x="285" y="0"/>
                    </a:cubicBezTo>
                    <a:cubicBezTo>
                      <a:pt x="128" y="0"/>
                      <a:pt x="0" y="128"/>
                      <a:pt x="0" y="286"/>
                    </a:cubicBezTo>
                    <a:cubicBezTo>
                      <a:pt x="83" y="286"/>
                      <a:pt x="83" y="286"/>
                      <a:pt x="83" y="286"/>
                    </a:cubicBezTo>
                    <a:cubicBezTo>
                      <a:pt x="83" y="174"/>
                      <a:pt x="174" y="83"/>
                      <a:pt x="285" y="83"/>
                    </a:cubicBezTo>
                    <a:close/>
                  </a:path>
                </a:pathLst>
              </a:custGeom>
              <a:solidFill>
                <a:srgbClr val="78E7ED"/>
              </a:solidFill>
              <a:ln>
                <a:noFill/>
              </a:ln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en-US" sz="24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 bwMode="auto">
              <a:xfrm>
                <a:off x="5812367" y="1768707"/>
                <a:ext cx="2324100" cy="2324100"/>
              </a:xfrm>
              <a:custGeom>
                <a:avLst/>
                <a:gdLst>
                  <a:gd name="T0" fmla="*/ 285 w 285"/>
                  <a:gd name="T1" fmla="*/ 202 h 285"/>
                  <a:gd name="T2" fmla="*/ 285 w 285"/>
                  <a:gd name="T3" fmla="*/ 285 h 285"/>
                  <a:gd name="T4" fmla="*/ 0 w 285"/>
                  <a:gd name="T5" fmla="*/ 0 h 285"/>
                  <a:gd name="T6" fmla="*/ 83 w 285"/>
                  <a:gd name="T7" fmla="*/ 0 h 285"/>
                  <a:gd name="T8" fmla="*/ 285 w 285"/>
                  <a:gd name="T9" fmla="*/ 202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85">
                    <a:moveTo>
                      <a:pt x="285" y="202"/>
                    </a:moveTo>
                    <a:cubicBezTo>
                      <a:pt x="285" y="285"/>
                      <a:pt x="285" y="285"/>
                      <a:pt x="285" y="285"/>
                    </a:cubicBezTo>
                    <a:cubicBezTo>
                      <a:pt x="128" y="285"/>
                      <a:pt x="0" y="157"/>
                      <a:pt x="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11"/>
                      <a:pt x="174" y="202"/>
                      <a:pt x="285" y="202"/>
                    </a:cubicBezTo>
                    <a:close/>
                  </a:path>
                </a:pathLst>
              </a:custGeom>
              <a:solidFill>
                <a:srgbClr val="1C6CCE"/>
              </a:solidFill>
              <a:ln>
                <a:noFill/>
              </a:ln>
            </p:spPr>
            <p:txBody>
              <a:bodyPr vert="horz" wrap="square" lIns="121912" tIns="60956" rIns="121912" bIns="60956" numCol="1" anchor="t" anchorCtr="0" compatLnSpc="1"/>
              <a:lstStyle/>
              <a:p>
                <a:endParaRPr lang="en-US" sz="2400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</p:grpSp>
        <p:sp>
          <p:nvSpPr>
            <p:cNvPr id="24" name="Freeform 61"/>
            <p:cNvSpPr>
              <a:spLocks noEditPoints="1"/>
            </p:cNvSpPr>
            <p:nvPr/>
          </p:nvSpPr>
          <p:spPr bwMode="auto">
            <a:xfrm>
              <a:off x="5209916" y="3015778"/>
              <a:ext cx="542070" cy="425449"/>
            </a:xfrm>
            <a:custGeom>
              <a:avLst/>
              <a:gdLst>
                <a:gd name="T0" fmla="*/ 50 w 106"/>
                <a:gd name="T1" fmla="*/ 11 h 83"/>
                <a:gd name="T2" fmla="*/ 51 w 106"/>
                <a:gd name="T3" fmla="*/ 11 h 83"/>
                <a:gd name="T4" fmla="*/ 51 w 106"/>
                <a:gd name="T5" fmla="*/ 43 h 83"/>
                <a:gd name="T6" fmla="*/ 19 w 106"/>
                <a:gd name="T7" fmla="*/ 27 h 83"/>
                <a:gd name="T8" fmla="*/ 19 w 106"/>
                <a:gd name="T9" fmla="*/ 26 h 83"/>
                <a:gd name="T10" fmla="*/ 55 w 106"/>
                <a:gd name="T11" fmla="*/ 42 h 83"/>
                <a:gd name="T12" fmla="*/ 56 w 106"/>
                <a:gd name="T13" fmla="*/ 43 h 83"/>
                <a:gd name="T14" fmla="*/ 87 w 106"/>
                <a:gd name="T15" fmla="*/ 27 h 83"/>
                <a:gd name="T16" fmla="*/ 56 w 106"/>
                <a:gd name="T17" fmla="*/ 11 h 83"/>
                <a:gd name="T18" fmla="*/ 55 w 106"/>
                <a:gd name="T19" fmla="*/ 11 h 83"/>
                <a:gd name="T20" fmla="*/ 15 w 106"/>
                <a:gd name="T21" fmla="*/ 29 h 83"/>
                <a:gd name="T22" fmla="*/ 1 w 106"/>
                <a:gd name="T23" fmla="*/ 35 h 83"/>
                <a:gd name="T24" fmla="*/ 1 w 106"/>
                <a:gd name="T25" fmla="*/ 37 h 83"/>
                <a:gd name="T26" fmla="*/ 34 w 106"/>
                <a:gd name="T27" fmla="*/ 53 h 83"/>
                <a:gd name="T28" fmla="*/ 48 w 106"/>
                <a:gd name="T29" fmla="*/ 46 h 83"/>
                <a:gd name="T30" fmla="*/ 105 w 106"/>
                <a:gd name="T31" fmla="*/ 16 h 83"/>
                <a:gd name="T32" fmla="*/ 105 w 106"/>
                <a:gd name="T33" fmla="*/ 18 h 83"/>
                <a:gd name="T34" fmla="*/ 91 w 106"/>
                <a:gd name="T35" fmla="*/ 25 h 83"/>
                <a:gd name="T36" fmla="*/ 58 w 106"/>
                <a:gd name="T37" fmla="*/ 8 h 83"/>
                <a:gd name="T38" fmla="*/ 72 w 106"/>
                <a:gd name="T39" fmla="*/ 0 h 83"/>
                <a:gd name="T40" fmla="*/ 105 w 106"/>
                <a:gd name="T41" fmla="*/ 16 h 83"/>
                <a:gd name="T42" fmla="*/ 106 w 106"/>
                <a:gd name="T43" fmla="*/ 36 h 83"/>
                <a:gd name="T44" fmla="*/ 72 w 106"/>
                <a:gd name="T45" fmla="*/ 53 h 83"/>
                <a:gd name="T46" fmla="*/ 58 w 106"/>
                <a:gd name="T47" fmla="*/ 47 h 83"/>
                <a:gd name="T48" fmla="*/ 58 w 106"/>
                <a:gd name="T49" fmla="*/ 45 h 83"/>
                <a:gd name="T50" fmla="*/ 92 w 106"/>
                <a:gd name="T51" fmla="*/ 29 h 83"/>
                <a:gd name="T52" fmla="*/ 48 w 106"/>
                <a:gd name="T53" fmla="*/ 7 h 83"/>
                <a:gd name="T54" fmla="*/ 33 w 106"/>
                <a:gd name="T55" fmla="*/ 0 h 83"/>
                <a:gd name="T56" fmla="*/ 0 w 106"/>
                <a:gd name="T57" fmla="*/ 17 h 83"/>
                <a:gd name="T58" fmla="*/ 14 w 106"/>
                <a:gd name="T59" fmla="*/ 25 h 83"/>
                <a:gd name="T60" fmla="*/ 48 w 106"/>
                <a:gd name="T61" fmla="*/ 9 h 83"/>
                <a:gd name="T62" fmla="*/ 48 w 106"/>
                <a:gd name="T63" fmla="*/ 7 h 83"/>
                <a:gd name="T64" fmla="*/ 55 w 106"/>
                <a:gd name="T65" fmla="*/ 82 h 83"/>
                <a:gd name="T66" fmla="*/ 56 w 106"/>
                <a:gd name="T67" fmla="*/ 83 h 83"/>
                <a:gd name="T68" fmla="*/ 90 w 106"/>
                <a:gd name="T69" fmla="*/ 65 h 83"/>
                <a:gd name="T70" fmla="*/ 89 w 106"/>
                <a:gd name="T71" fmla="*/ 49 h 83"/>
                <a:gd name="T72" fmla="*/ 73 w 106"/>
                <a:gd name="T73" fmla="*/ 57 h 83"/>
                <a:gd name="T74" fmla="*/ 72 w 106"/>
                <a:gd name="T75" fmla="*/ 57 h 83"/>
                <a:gd name="T76" fmla="*/ 56 w 106"/>
                <a:gd name="T77" fmla="*/ 49 h 83"/>
                <a:gd name="T78" fmla="*/ 55 w 106"/>
                <a:gd name="T79" fmla="*/ 50 h 83"/>
                <a:gd name="T80" fmla="*/ 17 w 106"/>
                <a:gd name="T81" fmla="*/ 49 h 83"/>
                <a:gd name="T82" fmla="*/ 33 w 106"/>
                <a:gd name="T83" fmla="*/ 57 h 83"/>
                <a:gd name="T84" fmla="*/ 50 w 106"/>
                <a:gd name="T85" fmla="*/ 49 h 83"/>
                <a:gd name="T86" fmla="*/ 51 w 106"/>
                <a:gd name="T87" fmla="*/ 50 h 83"/>
                <a:gd name="T88" fmla="*/ 51 w 106"/>
                <a:gd name="T89" fmla="*/ 83 h 83"/>
                <a:gd name="T90" fmla="*/ 17 w 106"/>
                <a:gd name="T91" fmla="*/ 66 h 83"/>
                <a:gd name="T92" fmla="*/ 16 w 106"/>
                <a:gd name="T93" fmla="*/ 5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6" h="83">
                  <a:moveTo>
                    <a:pt x="19" y="26"/>
                  </a:move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1" y="11"/>
                    <a:pt x="51" y="11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1" y="42"/>
                    <a:pt x="51" y="42"/>
                    <a:pt x="51" y="42"/>
                  </a:cubicBezTo>
                  <a:cubicBezTo>
                    <a:pt x="51" y="42"/>
                    <a:pt x="51" y="43"/>
                    <a:pt x="51" y="43"/>
                  </a:cubicBezTo>
                  <a:cubicBezTo>
                    <a:pt x="51" y="43"/>
                    <a:pt x="50" y="43"/>
                    <a:pt x="50" y="43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9" y="26"/>
                    <a:pt x="19" y="26"/>
                  </a:cubicBezTo>
                  <a:close/>
                  <a:moveTo>
                    <a:pt x="55" y="11"/>
                  </a:moveTo>
                  <a:cubicBezTo>
                    <a:pt x="55" y="42"/>
                    <a:pt x="55" y="42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6" y="43"/>
                    <a:pt x="56" y="43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87" y="26"/>
                    <a:pt x="87" y="26"/>
                    <a:pt x="87" y="26"/>
                  </a:cubicBezTo>
                  <a:cubicBezTo>
                    <a:pt x="56" y="11"/>
                    <a:pt x="56" y="11"/>
                    <a:pt x="56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lose/>
                  <a:moveTo>
                    <a:pt x="48" y="45"/>
                  </a:moveTo>
                  <a:cubicBezTo>
                    <a:pt x="15" y="29"/>
                    <a:pt x="15" y="29"/>
                    <a:pt x="15" y="29"/>
                  </a:cubicBezTo>
                  <a:cubicBezTo>
                    <a:pt x="15" y="29"/>
                    <a:pt x="15" y="29"/>
                    <a:pt x="14" y="29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6"/>
                    <a:pt x="0" y="36"/>
                    <a:pt x="0" y="36"/>
                  </a:cubicBezTo>
                  <a:cubicBezTo>
                    <a:pt x="0" y="37"/>
                    <a:pt x="1" y="37"/>
                    <a:pt x="1" y="37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34" y="54"/>
                    <a:pt x="34" y="54"/>
                    <a:pt x="34" y="53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47"/>
                    <a:pt x="48" y="46"/>
                    <a:pt x="48" y="46"/>
                  </a:cubicBezTo>
                  <a:cubicBezTo>
                    <a:pt x="48" y="45"/>
                    <a:pt x="48" y="45"/>
                    <a:pt x="48" y="45"/>
                  </a:cubicBezTo>
                  <a:close/>
                  <a:moveTo>
                    <a:pt x="105" y="16"/>
                  </a:moveTo>
                  <a:cubicBezTo>
                    <a:pt x="105" y="17"/>
                    <a:pt x="106" y="17"/>
                    <a:pt x="106" y="17"/>
                  </a:cubicBezTo>
                  <a:cubicBezTo>
                    <a:pt x="106" y="18"/>
                    <a:pt x="105" y="18"/>
                    <a:pt x="105" y="18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105" y="16"/>
                    <a:pt x="105" y="16"/>
                    <a:pt x="105" y="16"/>
                  </a:cubicBezTo>
                  <a:close/>
                  <a:moveTo>
                    <a:pt x="105" y="35"/>
                  </a:moveTo>
                  <a:cubicBezTo>
                    <a:pt x="105" y="36"/>
                    <a:pt x="106" y="36"/>
                    <a:pt x="106" y="36"/>
                  </a:cubicBezTo>
                  <a:cubicBezTo>
                    <a:pt x="106" y="37"/>
                    <a:pt x="105" y="37"/>
                    <a:pt x="105" y="37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54"/>
                    <a:pt x="72" y="54"/>
                    <a:pt x="72" y="53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58" y="47"/>
                    <a:pt x="58" y="46"/>
                    <a:pt x="58" y="46"/>
                  </a:cubicBezTo>
                  <a:cubicBezTo>
                    <a:pt x="58" y="45"/>
                    <a:pt x="58" y="45"/>
                    <a:pt x="58" y="45"/>
                  </a:cubicBezTo>
                  <a:cubicBezTo>
                    <a:pt x="91" y="29"/>
                    <a:pt x="91" y="29"/>
                    <a:pt x="91" y="29"/>
                  </a:cubicBezTo>
                  <a:cubicBezTo>
                    <a:pt x="91" y="29"/>
                    <a:pt x="91" y="29"/>
                    <a:pt x="92" y="29"/>
                  </a:cubicBezTo>
                  <a:cubicBezTo>
                    <a:pt x="105" y="35"/>
                    <a:pt x="105" y="35"/>
                    <a:pt x="105" y="35"/>
                  </a:cubicBezTo>
                  <a:close/>
                  <a:moveTo>
                    <a:pt x="48" y="7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3" y="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0" y="18"/>
                    <a:pt x="1" y="18"/>
                    <a:pt x="1" y="1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7"/>
                    <a:pt x="48" y="7"/>
                    <a:pt x="48" y="7"/>
                  </a:cubicBezTo>
                  <a:close/>
                  <a:moveTo>
                    <a:pt x="55" y="50"/>
                  </a:moveTo>
                  <a:cubicBezTo>
                    <a:pt x="55" y="82"/>
                    <a:pt x="55" y="82"/>
                    <a:pt x="55" y="82"/>
                  </a:cubicBezTo>
                  <a:cubicBezTo>
                    <a:pt x="55" y="82"/>
                    <a:pt x="55" y="83"/>
                    <a:pt x="55" y="83"/>
                  </a:cubicBezTo>
                  <a:cubicBezTo>
                    <a:pt x="55" y="83"/>
                    <a:pt x="56" y="83"/>
                    <a:pt x="56" y="83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9" y="66"/>
                    <a:pt x="90" y="66"/>
                    <a:pt x="90" y="65"/>
                  </a:cubicBezTo>
                  <a:cubicBezTo>
                    <a:pt x="90" y="50"/>
                    <a:pt x="90" y="50"/>
                    <a:pt x="90" y="50"/>
                  </a:cubicBezTo>
                  <a:cubicBezTo>
                    <a:pt x="90" y="50"/>
                    <a:pt x="89" y="49"/>
                    <a:pt x="89" y="49"/>
                  </a:cubicBezTo>
                  <a:cubicBezTo>
                    <a:pt x="89" y="49"/>
                    <a:pt x="89" y="49"/>
                    <a:pt x="88" y="49"/>
                  </a:cubicBezTo>
                  <a:cubicBezTo>
                    <a:pt x="73" y="57"/>
                    <a:pt x="73" y="57"/>
                    <a:pt x="73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2" y="57"/>
                    <a:pt x="72" y="57"/>
                    <a:pt x="72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56" y="49"/>
                    <a:pt x="56" y="49"/>
                    <a:pt x="56" y="49"/>
                  </a:cubicBezTo>
                  <a:cubicBezTo>
                    <a:pt x="56" y="49"/>
                    <a:pt x="55" y="49"/>
                    <a:pt x="55" y="49"/>
                  </a:cubicBezTo>
                  <a:cubicBezTo>
                    <a:pt x="55" y="49"/>
                    <a:pt x="55" y="50"/>
                    <a:pt x="55" y="50"/>
                  </a:cubicBezTo>
                  <a:close/>
                  <a:moveTo>
                    <a:pt x="16" y="50"/>
                  </a:moveTo>
                  <a:cubicBezTo>
                    <a:pt x="16" y="50"/>
                    <a:pt x="17" y="49"/>
                    <a:pt x="17" y="49"/>
                  </a:cubicBezTo>
                  <a:cubicBezTo>
                    <a:pt x="17" y="49"/>
                    <a:pt x="17" y="49"/>
                    <a:pt x="18" y="49"/>
                  </a:cubicBezTo>
                  <a:cubicBezTo>
                    <a:pt x="33" y="57"/>
                    <a:pt x="33" y="57"/>
                    <a:pt x="33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1" y="49"/>
                    <a:pt x="51" y="49"/>
                  </a:cubicBezTo>
                  <a:cubicBezTo>
                    <a:pt x="51" y="49"/>
                    <a:pt x="51" y="50"/>
                    <a:pt x="51" y="50"/>
                  </a:cubicBezTo>
                  <a:cubicBezTo>
                    <a:pt x="51" y="82"/>
                    <a:pt x="51" y="82"/>
                    <a:pt x="51" y="82"/>
                  </a:cubicBezTo>
                  <a:cubicBezTo>
                    <a:pt x="51" y="82"/>
                    <a:pt x="51" y="83"/>
                    <a:pt x="51" y="83"/>
                  </a:cubicBezTo>
                  <a:cubicBezTo>
                    <a:pt x="51" y="83"/>
                    <a:pt x="50" y="83"/>
                    <a:pt x="50" y="83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6" y="66"/>
                    <a:pt x="16" y="65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3" tIns="45716" rIns="91433" bIns="45716" numCol="1" anchor="t" anchorCtr="0" compatLnSpc="1"/>
            <a:lstStyle/>
            <a:p>
              <a:endParaRPr lang="en-US" sz="1705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5" name="Shape 2671"/>
            <p:cNvSpPr/>
            <p:nvPr/>
          </p:nvSpPr>
          <p:spPr>
            <a:xfrm>
              <a:off x="6474166" y="2960022"/>
              <a:ext cx="381124" cy="536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74" extrusionOk="0">
                  <a:moveTo>
                    <a:pt x="13864" y="16422"/>
                  </a:moveTo>
                  <a:cubicBezTo>
                    <a:pt x="13295" y="16782"/>
                    <a:pt x="12583" y="17013"/>
                    <a:pt x="11740" y="17115"/>
                  </a:cubicBezTo>
                  <a:lnTo>
                    <a:pt x="11752" y="18333"/>
                  </a:lnTo>
                  <a:lnTo>
                    <a:pt x="9908" y="18336"/>
                  </a:lnTo>
                  <a:lnTo>
                    <a:pt x="9897" y="17119"/>
                  </a:lnTo>
                  <a:cubicBezTo>
                    <a:pt x="9066" y="17021"/>
                    <a:pt x="8316" y="16773"/>
                    <a:pt x="7666" y="16391"/>
                  </a:cubicBezTo>
                  <a:cubicBezTo>
                    <a:pt x="6892" y="15916"/>
                    <a:pt x="6492" y="15369"/>
                    <a:pt x="6466" y="14757"/>
                  </a:cubicBezTo>
                  <a:lnTo>
                    <a:pt x="6503" y="14424"/>
                  </a:lnTo>
                  <a:lnTo>
                    <a:pt x="8292" y="14419"/>
                  </a:lnTo>
                  <a:lnTo>
                    <a:pt x="8298" y="14543"/>
                  </a:lnTo>
                  <a:cubicBezTo>
                    <a:pt x="8309" y="15050"/>
                    <a:pt x="8528" y="15427"/>
                    <a:pt x="8960" y="15694"/>
                  </a:cubicBezTo>
                  <a:cubicBezTo>
                    <a:pt x="9384" y="15964"/>
                    <a:pt x="10003" y="16098"/>
                    <a:pt x="10790" y="16098"/>
                  </a:cubicBezTo>
                  <a:cubicBezTo>
                    <a:pt x="11584" y="16093"/>
                    <a:pt x="12202" y="15951"/>
                    <a:pt x="12633" y="15680"/>
                  </a:cubicBezTo>
                  <a:cubicBezTo>
                    <a:pt x="13064" y="15409"/>
                    <a:pt x="13270" y="15036"/>
                    <a:pt x="13270" y="14552"/>
                  </a:cubicBezTo>
                  <a:cubicBezTo>
                    <a:pt x="13270" y="14153"/>
                    <a:pt x="13070" y="13842"/>
                    <a:pt x="12652" y="13606"/>
                  </a:cubicBezTo>
                  <a:cubicBezTo>
                    <a:pt x="12221" y="13367"/>
                    <a:pt x="11477" y="13158"/>
                    <a:pt x="10433" y="12985"/>
                  </a:cubicBezTo>
                  <a:cubicBezTo>
                    <a:pt x="9278" y="12794"/>
                    <a:pt x="8385" y="12496"/>
                    <a:pt x="7803" y="12110"/>
                  </a:cubicBezTo>
                  <a:cubicBezTo>
                    <a:pt x="7210" y="11710"/>
                    <a:pt x="6897" y="11199"/>
                    <a:pt x="6892" y="10591"/>
                  </a:cubicBezTo>
                  <a:cubicBezTo>
                    <a:pt x="6886" y="9899"/>
                    <a:pt x="7266" y="9321"/>
                    <a:pt x="8023" y="8877"/>
                  </a:cubicBezTo>
                  <a:cubicBezTo>
                    <a:pt x="8534" y="8574"/>
                    <a:pt x="9147" y="8376"/>
                    <a:pt x="9833" y="8282"/>
                  </a:cubicBezTo>
                  <a:lnTo>
                    <a:pt x="9822" y="7225"/>
                  </a:lnTo>
                  <a:lnTo>
                    <a:pt x="11665" y="7216"/>
                  </a:lnTo>
                  <a:lnTo>
                    <a:pt x="11671" y="8242"/>
                  </a:lnTo>
                  <a:cubicBezTo>
                    <a:pt x="12496" y="8322"/>
                    <a:pt x="13183" y="8527"/>
                    <a:pt x="13727" y="8841"/>
                  </a:cubicBezTo>
                  <a:cubicBezTo>
                    <a:pt x="14451" y="9272"/>
                    <a:pt x="14851" y="9867"/>
                    <a:pt x="14907" y="10617"/>
                  </a:cubicBezTo>
                  <a:lnTo>
                    <a:pt x="14914" y="10748"/>
                  </a:lnTo>
                  <a:lnTo>
                    <a:pt x="13114" y="10754"/>
                  </a:lnTo>
                  <a:lnTo>
                    <a:pt x="13089" y="10650"/>
                  </a:lnTo>
                  <a:cubicBezTo>
                    <a:pt x="13002" y="10183"/>
                    <a:pt x="12783" y="9832"/>
                    <a:pt x="12427" y="9610"/>
                  </a:cubicBezTo>
                  <a:cubicBezTo>
                    <a:pt x="12077" y="9392"/>
                    <a:pt x="11565" y="9277"/>
                    <a:pt x="10895" y="9282"/>
                  </a:cubicBezTo>
                  <a:cubicBezTo>
                    <a:pt x="10196" y="9282"/>
                    <a:pt x="9640" y="9401"/>
                    <a:pt x="9259" y="9632"/>
                  </a:cubicBezTo>
                  <a:cubicBezTo>
                    <a:pt x="8878" y="9858"/>
                    <a:pt x="8698" y="10160"/>
                    <a:pt x="8702" y="10572"/>
                  </a:cubicBezTo>
                  <a:cubicBezTo>
                    <a:pt x="8702" y="10924"/>
                    <a:pt x="8878" y="11204"/>
                    <a:pt x="9229" y="11408"/>
                  </a:cubicBezTo>
                  <a:cubicBezTo>
                    <a:pt x="9584" y="11621"/>
                    <a:pt x="10216" y="11808"/>
                    <a:pt x="11115" y="11954"/>
                  </a:cubicBezTo>
                  <a:cubicBezTo>
                    <a:pt x="12421" y="12172"/>
                    <a:pt x="13414" y="12492"/>
                    <a:pt x="14076" y="12914"/>
                  </a:cubicBezTo>
                  <a:cubicBezTo>
                    <a:pt x="14732" y="13335"/>
                    <a:pt x="15076" y="13877"/>
                    <a:pt x="15076" y="14521"/>
                  </a:cubicBezTo>
                  <a:cubicBezTo>
                    <a:pt x="15082" y="15289"/>
                    <a:pt x="14676" y="15929"/>
                    <a:pt x="13864" y="16422"/>
                  </a:cubicBezTo>
                  <a:cubicBezTo>
                    <a:pt x="13864" y="16422"/>
                    <a:pt x="13864" y="16422"/>
                    <a:pt x="13864" y="16422"/>
                  </a:cubicBezTo>
                  <a:close/>
                  <a:moveTo>
                    <a:pt x="13995" y="4271"/>
                  </a:moveTo>
                  <a:lnTo>
                    <a:pt x="13995" y="4298"/>
                  </a:lnTo>
                  <a:lnTo>
                    <a:pt x="7161" y="4325"/>
                  </a:lnTo>
                  <a:lnTo>
                    <a:pt x="7372" y="4045"/>
                  </a:lnTo>
                  <a:lnTo>
                    <a:pt x="7754" y="3756"/>
                  </a:lnTo>
                  <a:lnTo>
                    <a:pt x="13245" y="3739"/>
                  </a:lnTo>
                  <a:lnTo>
                    <a:pt x="14789" y="0"/>
                  </a:lnTo>
                  <a:lnTo>
                    <a:pt x="6535" y="31"/>
                  </a:lnTo>
                  <a:lnTo>
                    <a:pt x="7722" y="3668"/>
                  </a:lnTo>
                  <a:cubicBezTo>
                    <a:pt x="6866" y="2984"/>
                    <a:pt x="4761" y="1540"/>
                    <a:pt x="2855" y="2042"/>
                  </a:cubicBezTo>
                  <a:lnTo>
                    <a:pt x="3061" y="2446"/>
                  </a:lnTo>
                  <a:cubicBezTo>
                    <a:pt x="4687" y="2020"/>
                    <a:pt x="6673" y="3472"/>
                    <a:pt x="7372" y="4045"/>
                  </a:cubicBezTo>
                  <a:cubicBezTo>
                    <a:pt x="6210" y="4348"/>
                    <a:pt x="4699" y="4569"/>
                    <a:pt x="3805" y="4001"/>
                  </a:cubicBezTo>
                  <a:lnTo>
                    <a:pt x="3399" y="4329"/>
                  </a:lnTo>
                  <a:cubicBezTo>
                    <a:pt x="3930" y="4667"/>
                    <a:pt x="4605" y="4783"/>
                    <a:pt x="5310" y="4783"/>
                  </a:cubicBezTo>
                  <a:cubicBezTo>
                    <a:pt x="5729" y="4783"/>
                    <a:pt x="6155" y="4734"/>
                    <a:pt x="6566" y="4667"/>
                  </a:cubicBezTo>
                  <a:cubicBezTo>
                    <a:pt x="2687" y="6563"/>
                    <a:pt x="-26" y="10769"/>
                    <a:pt x="0" y="13957"/>
                  </a:cubicBezTo>
                  <a:cubicBezTo>
                    <a:pt x="32" y="18189"/>
                    <a:pt x="4886" y="21600"/>
                    <a:pt x="10828" y="21573"/>
                  </a:cubicBezTo>
                  <a:cubicBezTo>
                    <a:pt x="16782" y="21556"/>
                    <a:pt x="21574" y="18105"/>
                    <a:pt x="21543" y="13877"/>
                  </a:cubicBezTo>
                  <a:cubicBezTo>
                    <a:pt x="21518" y="10468"/>
                    <a:pt x="18344" y="5897"/>
                    <a:pt x="13995" y="4271"/>
                  </a:cubicBezTo>
                  <a:cubicBezTo>
                    <a:pt x="13995" y="4271"/>
                    <a:pt x="13995" y="4271"/>
                    <a:pt x="13995" y="4271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miter lim="400000"/>
            </a:ln>
            <a:effectLst/>
          </p:spPr>
          <p:txBody>
            <a:bodyPr wrap="square" lIns="38096" tIns="38096" rIns="38096" bIns="38096" numCol="1" anchor="ctr">
              <a:noAutofit/>
            </a:bodyPr>
            <a:lstStyle/>
            <a:p>
              <a:pPr lvl="0">
                <a:defRPr sz="32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sp>
          <p:nvSpPr>
            <p:cNvPr id="26" name="Freeform 51"/>
            <p:cNvSpPr>
              <a:spLocks noEditPoints="1"/>
            </p:cNvSpPr>
            <p:nvPr/>
          </p:nvSpPr>
          <p:spPr bwMode="auto">
            <a:xfrm>
              <a:off x="5295887" y="4240452"/>
              <a:ext cx="513830" cy="424469"/>
            </a:xfrm>
            <a:custGeom>
              <a:avLst/>
              <a:gdLst>
                <a:gd name="T0" fmla="*/ 83 w 107"/>
                <a:gd name="T1" fmla="*/ 63 h 88"/>
                <a:gd name="T2" fmla="*/ 83 w 107"/>
                <a:gd name="T3" fmla="*/ 7 h 88"/>
                <a:gd name="T4" fmla="*/ 83 w 107"/>
                <a:gd name="T5" fmla="*/ 3 h 88"/>
                <a:gd name="T6" fmla="*/ 85 w 107"/>
                <a:gd name="T7" fmla="*/ 0 h 88"/>
                <a:gd name="T8" fmla="*/ 87 w 107"/>
                <a:gd name="T9" fmla="*/ 0 h 88"/>
                <a:gd name="T10" fmla="*/ 89 w 107"/>
                <a:gd name="T11" fmla="*/ 0 h 88"/>
                <a:gd name="T12" fmla="*/ 89 w 107"/>
                <a:gd name="T13" fmla="*/ 69 h 88"/>
                <a:gd name="T14" fmla="*/ 87 w 107"/>
                <a:gd name="T15" fmla="*/ 70 h 88"/>
                <a:gd name="T16" fmla="*/ 85 w 107"/>
                <a:gd name="T17" fmla="*/ 69 h 88"/>
                <a:gd name="T18" fmla="*/ 83 w 107"/>
                <a:gd name="T19" fmla="*/ 67 h 88"/>
                <a:gd name="T20" fmla="*/ 83 w 107"/>
                <a:gd name="T21" fmla="*/ 63 h 88"/>
                <a:gd name="T22" fmla="*/ 24 w 107"/>
                <a:gd name="T23" fmla="*/ 63 h 88"/>
                <a:gd name="T24" fmla="*/ 24 w 107"/>
                <a:gd name="T25" fmla="*/ 7 h 88"/>
                <a:gd name="T26" fmla="*/ 24 w 107"/>
                <a:gd name="T27" fmla="*/ 3 h 88"/>
                <a:gd name="T28" fmla="*/ 22 w 107"/>
                <a:gd name="T29" fmla="*/ 0 h 88"/>
                <a:gd name="T30" fmla="*/ 20 w 107"/>
                <a:gd name="T31" fmla="*/ 0 h 88"/>
                <a:gd name="T32" fmla="*/ 18 w 107"/>
                <a:gd name="T33" fmla="*/ 0 h 88"/>
                <a:gd name="T34" fmla="*/ 18 w 107"/>
                <a:gd name="T35" fmla="*/ 69 h 88"/>
                <a:gd name="T36" fmla="*/ 20 w 107"/>
                <a:gd name="T37" fmla="*/ 70 h 88"/>
                <a:gd name="T38" fmla="*/ 22 w 107"/>
                <a:gd name="T39" fmla="*/ 69 h 88"/>
                <a:gd name="T40" fmla="*/ 24 w 107"/>
                <a:gd name="T41" fmla="*/ 67 h 88"/>
                <a:gd name="T42" fmla="*/ 24 w 107"/>
                <a:gd name="T43" fmla="*/ 63 h 88"/>
                <a:gd name="T44" fmla="*/ 36 w 107"/>
                <a:gd name="T45" fmla="*/ 51 h 88"/>
                <a:gd name="T46" fmla="*/ 36 w 107"/>
                <a:gd name="T47" fmla="*/ 55 h 88"/>
                <a:gd name="T48" fmla="*/ 33 w 107"/>
                <a:gd name="T49" fmla="*/ 58 h 88"/>
                <a:gd name="T50" fmla="*/ 31 w 107"/>
                <a:gd name="T51" fmla="*/ 59 h 88"/>
                <a:gd name="T52" fmla="*/ 29 w 107"/>
                <a:gd name="T53" fmla="*/ 58 h 88"/>
                <a:gd name="T54" fmla="*/ 29 w 107"/>
                <a:gd name="T55" fmla="*/ 12 h 88"/>
                <a:gd name="T56" fmla="*/ 31 w 107"/>
                <a:gd name="T57" fmla="*/ 11 h 88"/>
                <a:gd name="T58" fmla="*/ 33 w 107"/>
                <a:gd name="T59" fmla="*/ 12 h 88"/>
                <a:gd name="T60" fmla="*/ 36 w 107"/>
                <a:gd name="T61" fmla="*/ 14 h 88"/>
                <a:gd name="T62" fmla="*/ 36 w 107"/>
                <a:gd name="T63" fmla="*/ 18 h 88"/>
                <a:gd name="T64" fmla="*/ 36 w 107"/>
                <a:gd name="T65" fmla="*/ 51 h 88"/>
                <a:gd name="T66" fmla="*/ 61 w 107"/>
                <a:gd name="T67" fmla="*/ 80 h 88"/>
                <a:gd name="T68" fmla="*/ 54 w 107"/>
                <a:gd name="T69" fmla="*/ 88 h 88"/>
                <a:gd name="T70" fmla="*/ 46 w 107"/>
                <a:gd name="T71" fmla="*/ 80 h 88"/>
                <a:gd name="T72" fmla="*/ 46 w 107"/>
                <a:gd name="T73" fmla="*/ 24 h 88"/>
                <a:gd name="T74" fmla="*/ 54 w 107"/>
                <a:gd name="T75" fmla="*/ 16 h 88"/>
                <a:gd name="T76" fmla="*/ 61 w 107"/>
                <a:gd name="T77" fmla="*/ 24 h 88"/>
                <a:gd name="T78" fmla="*/ 61 w 107"/>
                <a:gd name="T79" fmla="*/ 80 h 88"/>
                <a:gd name="T80" fmla="*/ 71 w 107"/>
                <a:gd name="T81" fmla="*/ 51 h 88"/>
                <a:gd name="T82" fmla="*/ 71 w 107"/>
                <a:gd name="T83" fmla="*/ 55 h 88"/>
                <a:gd name="T84" fmla="*/ 74 w 107"/>
                <a:gd name="T85" fmla="*/ 58 h 88"/>
                <a:gd name="T86" fmla="*/ 76 w 107"/>
                <a:gd name="T87" fmla="*/ 59 h 88"/>
                <a:gd name="T88" fmla="*/ 78 w 107"/>
                <a:gd name="T89" fmla="*/ 58 h 88"/>
                <a:gd name="T90" fmla="*/ 78 w 107"/>
                <a:gd name="T91" fmla="*/ 12 h 88"/>
                <a:gd name="T92" fmla="*/ 76 w 107"/>
                <a:gd name="T93" fmla="*/ 11 h 88"/>
                <a:gd name="T94" fmla="*/ 74 w 107"/>
                <a:gd name="T95" fmla="*/ 12 h 88"/>
                <a:gd name="T96" fmla="*/ 71 w 107"/>
                <a:gd name="T97" fmla="*/ 14 h 88"/>
                <a:gd name="T98" fmla="*/ 71 w 107"/>
                <a:gd name="T99" fmla="*/ 18 h 88"/>
                <a:gd name="T100" fmla="*/ 71 w 107"/>
                <a:gd name="T101" fmla="*/ 5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88">
                  <a:moveTo>
                    <a:pt x="83" y="63"/>
                  </a:moveTo>
                  <a:cubicBezTo>
                    <a:pt x="97" y="47"/>
                    <a:pt x="97" y="23"/>
                    <a:pt x="83" y="7"/>
                  </a:cubicBezTo>
                  <a:cubicBezTo>
                    <a:pt x="82" y="6"/>
                    <a:pt x="82" y="4"/>
                    <a:pt x="83" y="3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6" y="0"/>
                    <a:pt x="86" y="0"/>
                    <a:pt x="87" y="0"/>
                  </a:cubicBezTo>
                  <a:cubicBezTo>
                    <a:pt x="88" y="0"/>
                    <a:pt x="89" y="0"/>
                    <a:pt x="89" y="0"/>
                  </a:cubicBezTo>
                  <a:cubicBezTo>
                    <a:pt x="107" y="20"/>
                    <a:pt x="107" y="50"/>
                    <a:pt x="89" y="69"/>
                  </a:cubicBezTo>
                  <a:cubicBezTo>
                    <a:pt x="89" y="70"/>
                    <a:pt x="88" y="70"/>
                    <a:pt x="87" y="70"/>
                  </a:cubicBezTo>
                  <a:cubicBezTo>
                    <a:pt x="86" y="70"/>
                    <a:pt x="86" y="70"/>
                    <a:pt x="85" y="69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2" y="65"/>
                    <a:pt x="82" y="64"/>
                    <a:pt x="83" y="63"/>
                  </a:cubicBezTo>
                  <a:close/>
                  <a:moveTo>
                    <a:pt x="24" y="63"/>
                  </a:moveTo>
                  <a:cubicBezTo>
                    <a:pt x="10" y="47"/>
                    <a:pt x="10" y="23"/>
                    <a:pt x="24" y="7"/>
                  </a:cubicBezTo>
                  <a:cubicBezTo>
                    <a:pt x="25" y="6"/>
                    <a:pt x="25" y="4"/>
                    <a:pt x="24" y="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1" y="0"/>
                    <a:pt x="20" y="0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0" y="20"/>
                    <a:pt x="0" y="50"/>
                    <a:pt x="18" y="69"/>
                  </a:cubicBezTo>
                  <a:cubicBezTo>
                    <a:pt x="18" y="70"/>
                    <a:pt x="19" y="70"/>
                    <a:pt x="20" y="70"/>
                  </a:cubicBezTo>
                  <a:cubicBezTo>
                    <a:pt x="21" y="70"/>
                    <a:pt x="21" y="70"/>
                    <a:pt x="22" y="69"/>
                  </a:cubicBezTo>
                  <a:cubicBezTo>
                    <a:pt x="24" y="67"/>
                    <a:pt x="24" y="67"/>
                    <a:pt x="24" y="67"/>
                  </a:cubicBezTo>
                  <a:cubicBezTo>
                    <a:pt x="25" y="65"/>
                    <a:pt x="25" y="64"/>
                    <a:pt x="24" y="63"/>
                  </a:cubicBezTo>
                  <a:close/>
                  <a:moveTo>
                    <a:pt x="36" y="51"/>
                  </a:moveTo>
                  <a:cubicBezTo>
                    <a:pt x="37" y="53"/>
                    <a:pt x="37" y="54"/>
                    <a:pt x="36" y="55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1" y="59"/>
                  </a:cubicBezTo>
                  <a:cubicBezTo>
                    <a:pt x="30" y="58"/>
                    <a:pt x="30" y="58"/>
                    <a:pt x="29" y="58"/>
                  </a:cubicBezTo>
                  <a:cubicBezTo>
                    <a:pt x="18" y="44"/>
                    <a:pt x="18" y="25"/>
                    <a:pt x="29" y="12"/>
                  </a:cubicBezTo>
                  <a:cubicBezTo>
                    <a:pt x="30" y="11"/>
                    <a:pt x="30" y="11"/>
                    <a:pt x="31" y="11"/>
                  </a:cubicBezTo>
                  <a:cubicBezTo>
                    <a:pt x="32" y="11"/>
                    <a:pt x="33" y="11"/>
                    <a:pt x="33" y="12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5"/>
                    <a:pt x="37" y="17"/>
                    <a:pt x="36" y="18"/>
                  </a:cubicBezTo>
                  <a:cubicBezTo>
                    <a:pt x="28" y="28"/>
                    <a:pt x="28" y="42"/>
                    <a:pt x="36" y="51"/>
                  </a:cubicBezTo>
                  <a:close/>
                  <a:moveTo>
                    <a:pt x="61" y="80"/>
                  </a:moveTo>
                  <a:cubicBezTo>
                    <a:pt x="61" y="84"/>
                    <a:pt x="58" y="88"/>
                    <a:pt x="54" y="88"/>
                  </a:cubicBezTo>
                  <a:cubicBezTo>
                    <a:pt x="49" y="88"/>
                    <a:pt x="46" y="84"/>
                    <a:pt x="46" y="80"/>
                  </a:cubicBezTo>
                  <a:cubicBezTo>
                    <a:pt x="46" y="60"/>
                    <a:pt x="46" y="44"/>
                    <a:pt x="46" y="24"/>
                  </a:cubicBezTo>
                  <a:cubicBezTo>
                    <a:pt x="46" y="19"/>
                    <a:pt x="49" y="16"/>
                    <a:pt x="54" y="16"/>
                  </a:cubicBezTo>
                  <a:cubicBezTo>
                    <a:pt x="58" y="16"/>
                    <a:pt x="61" y="19"/>
                    <a:pt x="61" y="24"/>
                  </a:cubicBezTo>
                  <a:cubicBezTo>
                    <a:pt x="61" y="44"/>
                    <a:pt x="61" y="60"/>
                    <a:pt x="61" y="80"/>
                  </a:cubicBezTo>
                  <a:close/>
                  <a:moveTo>
                    <a:pt x="71" y="51"/>
                  </a:moveTo>
                  <a:cubicBezTo>
                    <a:pt x="70" y="53"/>
                    <a:pt x="70" y="54"/>
                    <a:pt x="71" y="55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74" y="58"/>
                    <a:pt x="75" y="59"/>
                    <a:pt x="76" y="59"/>
                  </a:cubicBezTo>
                  <a:cubicBezTo>
                    <a:pt x="77" y="58"/>
                    <a:pt x="77" y="58"/>
                    <a:pt x="78" y="58"/>
                  </a:cubicBezTo>
                  <a:cubicBezTo>
                    <a:pt x="89" y="44"/>
                    <a:pt x="89" y="25"/>
                    <a:pt x="78" y="12"/>
                  </a:cubicBezTo>
                  <a:cubicBezTo>
                    <a:pt x="77" y="11"/>
                    <a:pt x="77" y="11"/>
                    <a:pt x="76" y="11"/>
                  </a:cubicBezTo>
                  <a:cubicBezTo>
                    <a:pt x="75" y="11"/>
                    <a:pt x="74" y="11"/>
                    <a:pt x="74" y="12"/>
                  </a:cubicBezTo>
                  <a:cubicBezTo>
                    <a:pt x="71" y="14"/>
                    <a:pt x="71" y="14"/>
                    <a:pt x="71" y="14"/>
                  </a:cubicBezTo>
                  <a:cubicBezTo>
                    <a:pt x="70" y="15"/>
                    <a:pt x="70" y="17"/>
                    <a:pt x="71" y="18"/>
                  </a:cubicBezTo>
                  <a:cubicBezTo>
                    <a:pt x="79" y="28"/>
                    <a:pt x="79" y="42"/>
                    <a:pt x="71" y="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3" tIns="45716" rIns="91433" bIns="45716" numCol="1" anchor="t" anchorCtr="0" compatLnSpc="1"/>
            <a:lstStyle/>
            <a:p>
              <a:endParaRPr lang="en-US" sz="1705"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Arial" panose="020B0604020202090204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227058" y="4279623"/>
              <a:ext cx="496232" cy="415544"/>
              <a:chOff x="5099051" y="3930651"/>
              <a:chExt cx="390525" cy="327025"/>
            </a:xfrm>
            <a:solidFill>
              <a:schemeClr val="bg1"/>
            </a:solidFill>
          </p:grpSpPr>
          <p:sp>
            <p:nvSpPr>
              <p:cNvPr id="28" name="Freeform 103"/>
              <p:cNvSpPr/>
              <p:nvPr/>
            </p:nvSpPr>
            <p:spPr bwMode="auto">
              <a:xfrm>
                <a:off x="5165726" y="4027488"/>
                <a:ext cx="255588" cy="230188"/>
              </a:xfrm>
              <a:custGeom>
                <a:avLst/>
                <a:gdLst>
                  <a:gd name="T0" fmla="*/ 0 w 161"/>
                  <a:gd name="T1" fmla="*/ 62 h 145"/>
                  <a:gd name="T2" fmla="*/ 0 w 161"/>
                  <a:gd name="T3" fmla="*/ 145 h 145"/>
                  <a:gd name="T4" fmla="*/ 31 w 161"/>
                  <a:gd name="T5" fmla="*/ 145 h 145"/>
                  <a:gd name="T6" fmla="*/ 130 w 161"/>
                  <a:gd name="T7" fmla="*/ 145 h 145"/>
                  <a:gd name="T8" fmla="*/ 161 w 161"/>
                  <a:gd name="T9" fmla="*/ 145 h 145"/>
                  <a:gd name="T10" fmla="*/ 161 w 161"/>
                  <a:gd name="T11" fmla="*/ 62 h 145"/>
                  <a:gd name="T12" fmla="*/ 81 w 161"/>
                  <a:gd name="T13" fmla="*/ 0 h 145"/>
                  <a:gd name="T14" fmla="*/ 0 w 161"/>
                  <a:gd name="T15" fmla="*/ 6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1" h="145">
                    <a:moveTo>
                      <a:pt x="0" y="62"/>
                    </a:moveTo>
                    <a:lnTo>
                      <a:pt x="0" y="145"/>
                    </a:lnTo>
                    <a:lnTo>
                      <a:pt x="31" y="145"/>
                    </a:lnTo>
                    <a:lnTo>
                      <a:pt x="130" y="145"/>
                    </a:lnTo>
                    <a:lnTo>
                      <a:pt x="161" y="145"/>
                    </a:lnTo>
                    <a:lnTo>
                      <a:pt x="161" y="62"/>
                    </a:lnTo>
                    <a:lnTo>
                      <a:pt x="81" y="0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3" tIns="45716" rIns="91433" bIns="45716" numCol="1" anchor="t" anchorCtr="0" compatLnSpc="1"/>
              <a:lstStyle/>
              <a:p>
                <a:endParaRPr lang="en-US" sz="1705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  <p:sp>
            <p:nvSpPr>
              <p:cNvPr id="29" name="Freeform 104"/>
              <p:cNvSpPr/>
              <p:nvPr/>
            </p:nvSpPr>
            <p:spPr bwMode="auto">
              <a:xfrm>
                <a:off x="5099051" y="3930651"/>
                <a:ext cx="390525" cy="195263"/>
              </a:xfrm>
              <a:custGeom>
                <a:avLst/>
                <a:gdLst>
                  <a:gd name="T0" fmla="*/ 225 w 246"/>
                  <a:gd name="T1" fmla="*/ 80 h 123"/>
                  <a:gd name="T2" fmla="*/ 225 w 246"/>
                  <a:gd name="T3" fmla="*/ 21 h 123"/>
                  <a:gd name="T4" fmla="*/ 182 w 246"/>
                  <a:gd name="T5" fmla="*/ 21 h 123"/>
                  <a:gd name="T6" fmla="*/ 182 w 246"/>
                  <a:gd name="T7" fmla="*/ 47 h 123"/>
                  <a:gd name="T8" fmla="*/ 123 w 246"/>
                  <a:gd name="T9" fmla="*/ 0 h 123"/>
                  <a:gd name="T10" fmla="*/ 123 w 246"/>
                  <a:gd name="T11" fmla="*/ 0 h 123"/>
                  <a:gd name="T12" fmla="*/ 123 w 246"/>
                  <a:gd name="T13" fmla="*/ 0 h 123"/>
                  <a:gd name="T14" fmla="*/ 123 w 246"/>
                  <a:gd name="T15" fmla="*/ 0 h 123"/>
                  <a:gd name="T16" fmla="*/ 123 w 246"/>
                  <a:gd name="T17" fmla="*/ 0 h 123"/>
                  <a:gd name="T18" fmla="*/ 0 w 246"/>
                  <a:gd name="T19" fmla="*/ 97 h 123"/>
                  <a:gd name="T20" fmla="*/ 21 w 246"/>
                  <a:gd name="T21" fmla="*/ 123 h 123"/>
                  <a:gd name="T22" fmla="*/ 123 w 246"/>
                  <a:gd name="T23" fmla="*/ 42 h 123"/>
                  <a:gd name="T24" fmla="*/ 225 w 246"/>
                  <a:gd name="T25" fmla="*/ 123 h 123"/>
                  <a:gd name="T26" fmla="*/ 246 w 246"/>
                  <a:gd name="T27" fmla="*/ 97 h 123"/>
                  <a:gd name="T28" fmla="*/ 225 w 246"/>
                  <a:gd name="T29" fmla="*/ 8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46" h="123">
                    <a:moveTo>
                      <a:pt x="225" y="80"/>
                    </a:moveTo>
                    <a:lnTo>
                      <a:pt x="225" y="21"/>
                    </a:lnTo>
                    <a:lnTo>
                      <a:pt x="182" y="21"/>
                    </a:lnTo>
                    <a:lnTo>
                      <a:pt x="182" y="47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123" y="0"/>
                    </a:lnTo>
                    <a:lnTo>
                      <a:pt x="0" y="97"/>
                    </a:lnTo>
                    <a:lnTo>
                      <a:pt x="21" y="123"/>
                    </a:lnTo>
                    <a:lnTo>
                      <a:pt x="123" y="42"/>
                    </a:lnTo>
                    <a:lnTo>
                      <a:pt x="225" y="123"/>
                    </a:lnTo>
                    <a:lnTo>
                      <a:pt x="246" y="97"/>
                    </a:lnTo>
                    <a:lnTo>
                      <a:pt x="225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33" tIns="45716" rIns="91433" bIns="45716" numCol="1" anchor="t" anchorCtr="0" compatLnSpc="1"/>
              <a:lstStyle/>
              <a:p>
                <a:endParaRPr lang="en-US" sz="1705"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+mn-ea"/>
                  <a:sym typeface="Arial" panose="020B0604020202090204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14375" y="1339215"/>
            <a:ext cx="3432810" cy="2233930"/>
            <a:chOff x="1166" y="2362"/>
            <a:chExt cx="5406" cy="3518"/>
          </a:xfrm>
        </p:grpSpPr>
        <p:sp>
          <p:nvSpPr>
            <p:cNvPr id="32" name="Rectangle 29"/>
            <p:cNvSpPr/>
            <p:nvPr/>
          </p:nvSpPr>
          <p:spPr>
            <a:xfrm>
              <a:off x="1491" y="2362"/>
              <a:ext cx="4073" cy="388"/>
            </a:xfrm>
            <a:prstGeom prst="rect">
              <a:avLst/>
            </a:prstGeom>
          </p:spPr>
          <p:txBody>
            <a:bodyPr wrap="none" lIns="191941" tIns="0" rIns="191941" bIns="0">
              <a:no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成就客户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33" name="Rectangle 30"/>
            <p:cNvSpPr/>
            <p:nvPr/>
          </p:nvSpPr>
          <p:spPr>
            <a:xfrm>
              <a:off x="1166" y="2928"/>
              <a:ext cx="5407" cy="2952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lstStyle/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关注用户体验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通过优化页面性能、合理交互提升用户体验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客户需求导向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理解需求，通过客户反馈及时调整与改进，确保产品贴近客户期望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数据驱动决策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通过前端工具分析用户行为数据，持续优化前端体验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sp>
        <p:nvSpPr>
          <p:cNvPr id="22" name="文本框 37"/>
          <p:cNvSpPr txBox="1"/>
          <p:nvPr/>
        </p:nvSpPr>
        <p:spPr>
          <a:xfrm>
            <a:off x="1389253" y="447455"/>
            <a:ext cx="1207770" cy="402590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4565"/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未来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+mn-ea"/>
                <a:sym typeface="+mn-lt"/>
              </a:rPr>
              <a:t>展望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Noto Sans S Chinese Regular" panose="020B0500000000000000" pitchFamily="34" charset="-122"/>
              <a:ea typeface="Noto Sans S Chinese Regular" panose="020B0500000000000000" pitchFamily="34" charset="-122"/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0640" y="474298"/>
            <a:ext cx="347532" cy="347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92568" y="474298"/>
            <a:ext cx="347532" cy="347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Regular" panose="020B0500000000000000" pitchFamily="34" charset="-122"/>
              <a:ea typeface="Noto Sans S Chinese Regular" panose="020B0500000000000000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64195" y="1339215"/>
            <a:ext cx="3432810" cy="2233930"/>
            <a:chOff x="1166" y="2362"/>
            <a:chExt cx="5406" cy="3518"/>
          </a:xfrm>
        </p:grpSpPr>
        <p:sp>
          <p:nvSpPr>
            <p:cNvPr id="9" name="Rectangle 29"/>
            <p:cNvSpPr/>
            <p:nvPr>
              <p:custDataLst>
                <p:tags r:id="rId1"/>
              </p:custDataLst>
            </p:nvPr>
          </p:nvSpPr>
          <p:spPr>
            <a:xfrm>
              <a:off x="1491" y="2362"/>
              <a:ext cx="4073" cy="388"/>
            </a:xfrm>
            <a:prstGeom prst="rect">
              <a:avLst/>
            </a:prstGeom>
          </p:spPr>
          <p:txBody>
            <a:bodyPr wrap="none" lIns="191941" tIns="0" rIns="191941" bIns="0">
              <a:no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价值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为本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0" name="Rectangle 30"/>
            <p:cNvSpPr/>
            <p:nvPr>
              <p:custDataLst>
                <p:tags r:id="rId2"/>
              </p:custDataLst>
            </p:nvPr>
          </p:nvSpPr>
          <p:spPr>
            <a:xfrm>
              <a:off x="1166" y="2928"/>
              <a:ext cx="5407" cy="2952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技术价值最大化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在技术选型时，选择合理的技术栈，确保开发与维护成本的合理性，同时保证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可维护性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长远考虑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选择合理代码结构与代码封装颗粒度，减少未来维护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成本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敏捷开发与迭代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敏捷开发，快速交付，保持市场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竞争力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40740" y="4115435"/>
            <a:ext cx="3432810" cy="2233930"/>
            <a:chOff x="1166" y="2362"/>
            <a:chExt cx="5406" cy="3518"/>
          </a:xfrm>
        </p:grpSpPr>
        <p:sp>
          <p:nvSpPr>
            <p:cNvPr id="12" name="Rectangle 29"/>
            <p:cNvSpPr/>
            <p:nvPr>
              <p:custDataLst>
                <p:tags r:id="rId3"/>
              </p:custDataLst>
            </p:nvPr>
          </p:nvSpPr>
          <p:spPr>
            <a:xfrm>
              <a:off x="1491" y="2362"/>
              <a:ext cx="4073" cy="388"/>
            </a:xfrm>
            <a:prstGeom prst="rect">
              <a:avLst/>
            </a:prstGeom>
          </p:spPr>
          <p:txBody>
            <a:bodyPr wrap="none" lIns="191941" tIns="0" rIns="191941" bIns="0">
              <a:no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诚信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务实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3" name="Rectangle 30"/>
            <p:cNvSpPr/>
            <p:nvPr>
              <p:custDataLst>
                <p:tags r:id="rId4"/>
              </p:custDataLst>
            </p:nvPr>
          </p:nvSpPr>
          <p:spPr>
            <a:xfrm>
              <a:off x="1166" y="2928"/>
              <a:ext cx="5407" cy="2952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敬业态度与责任感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务实地对项目每个环节负责，确保产品交付是高质量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的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透明沟通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与团队成员沟通时，诚实地描述项目中可能遇到的问题，避免问题逃逸至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线上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遵守承诺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按计划交付高质量产品，做到信守承诺，不拖延，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不草率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165465" y="4115435"/>
            <a:ext cx="3432810" cy="2233930"/>
            <a:chOff x="1166" y="2362"/>
            <a:chExt cx="5406" cy="3518"/>
          </a:xfrm>
        </p:grpSpPr>
        <p:sp>
          <p:nvSpPr>
            <p:cNvPr id="15" name="Rectangle 29"/>
            <p:cNvSpPr/>
            <p:nvPr>
              <p:custDataLst>
                <p:tags r:id="rId5"/>
              </p:custDataLst>
            </p:nvPr>
          </p:nvSpPr>
          <p:spPr>
            <a:xfrm>
              <a:off x="1491" y="2362"/>
              <a:ext cx="4073" cy="388"/>
            </a:xfrm>
            <a:prstGeom prst="rect">
              <a:avLst/>
            </a:prstGeom>
          </p:spPr>
          <p:txBody>
            <a:bodyPr wrap="none" lIns="191941" tIns="0" rIns="191941" bIns="0">
              <a:noAutofit/>
            </a:bodyPr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追求</a:t>
              </a: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+mn-ea"/>
                  <a:sym typeface="+mn-lt"/>
                </a:rPr>
                <a:t>卓越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+mn-ea"/>
                <a:sym typeface="+mn-lt"/>
              </a:endParaRPr>
            </a:p>
          </p:txBody>
        </p:sp>
        <p:sp>
          <p:nvSpPr>
            <p:cNvPr id="16" name="Rectangle 30"/>
            <p:cNvSpPr/>
            <p:nvPr>
              <p:custDataLst>
                <p:tags r:id="rId6"/>
              </p:custDataLst>
            </p:nvPr>
          </p:nvSpPr>
          <p:spPr>
            <a:xfrm>
              <a:off x="1166" y="2928"/>
              <a:ext cx="5407" cy="2952"/>
            </a:xfrm>
            <a:prstGeom prst="rect">
              <a:avLst/>
            </a:prstGeom>
          </p:spPr>
          <p:txBody>
            <a:bodyPr wrap="square" lIns="191941" tIns="0" rIns="191941" bIns="0">
              <a:noAutofit/>
            </a:bodyPr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高标准质量代码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追求简洁、可读代码，通过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eslint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保证代码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合规性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不断学习与分享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选保持对新技术的好奇与研究，积极分享自己的经验与最佳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实践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r>
                <a: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优化开发流程与工具链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：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通过使用或开发高效的工具提升开发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charset="0"/>
                  <a:ea typeface="微软雅黑" charset="0"/>
                  <a:cs typeface="微软雅黑" charset="0"/>
                </a:rPr>
                <a:t>效率</a:t>
              </a:r>
              <a:endPara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171450" indent="-171450">
                <a:lnSpc>
                  <a:spcPct val="120000"/>
                </a:lnSpc>
                <a:buFont typeface="Wingdings" panose="05000000000000000000" charset="0"/>
                <a:buChar char=""/>
              </a:pP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3000">
        <p:push dir="u"/>
      </p:transition>
    </mc:Choice>
    <mc:Fallback>
      <p:transition spd="slow" advClick="0" advTm="3000">
        <p:push dir="u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千图网海量PPT模板www.58pic.com​​">
  <a:themeElements>
    <a:clrScheme name="自定义 446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73B9D5"/>
      </a:accent1>
      <a:accent2>
        <a:srgbClr val="422C94"/>
      </a:accent2>
      <a:accent3>
        <a:srgbClr val="73B9D5"/>
      </a:accent3>
      <a:accent4>
        <a:srgbClr val="422C94"/>
      </a:accent4>
      <a:accent5>
        <a:srgbClr val="73B9D5"/>
      </a:accent5>
      <a:accent6>
        <a:srgbClr val="422C94"/>
      </a:accent6>
      <a:hlink>
        <a:srgbClr val="168BBA"/>
      </a:hlink>
      <a:folHlink>
        <a:srgbClr val="68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千图网海量PPT模板www.58pic.com​​">
  <a:themeElements>
    <a:clrScheme name="自定义 446">
      <a:dk1>
        <a:sysClr val="windowText" lastClr="000000"/>
      </a:dk1>
      <a:lt1>
        <a:sysClr val="window" lastClr="FFFFFF"/>
      </a:lt1>
      <a:dk2>
        <a:srgbClr val="5A6378"/>
      </a:dk2>
      <a:lt2>
        <a:srgbClr val="7F7F7F"/>
      </a:lt2>
      <a:accent1>
        <a:srgbClr val="73B9D5"/>
      </a:accent1>
      <a:accent2>
        <a:srgbClr val="422C94"/>
      </a:accent2>
      <a:accent3>
        <a:srgbClr val="73B9D5"/>
      </a:accent3>
      <a:accent4>
        <a:srgbClr val="422C94"/>
      </a:accent4>
      <a:accent5>
        <a:srgbClr val="73B9D5"/>
      </a:accent5>
      <a:accent6>
        <a:srgbClr val="422C94"/>
      </a:accent6>
      <a:hlink>
        <a:srgbClr val="168BBA"/>
      </a:hlink>
      <a:folHlink>
        <a:srgbClr val="68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</Words>
  <Application>WPS 演示</Application>
  <PresentationFormat>宽屏</PresentationFormat>
  <Paragraphs>189</Paragraphs>
  <Slides>7</Slides>
  <Notes>17</Notes>
  <HiddenSlides>0</HiddenSlides>
  <MMClips>1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30" baseType="lpstr">
      <vt:lpstr>Arial</vt:lpstr>
      <vt:lpstr>宋体</vt:lpstr>
      <vt:lpstr>Wingdings</vt:lpstr>
      <vt:lpstr>Noto Sans S Chinese Regular</vt:lpstr>
      <vt:lpstr>苹方-简</vt:lpstr>
      <vt:lpstr>微软雅黑</vt:lpstr>
      <vt:lpstr>Arial</vt:lpstr>
      <vt:lpstr>汉仪旗黑</vt:lpstr>
      <vt:lpstr>Wingdings</vt:lpstr>
      <vt:lpstr>方正兰亭粗黑_GBK</vt:lpstr>
      <vt:lpstr>微软雅黑</vt:lpstr>
      <vt:lpstr>Helvetica Light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汉仪中黑KW</vt:lpstr>
      <vt:lpstr>千图网海量PPT模板www.58pic.com​​</vt:lpstr>
      <vt:lpstr>1_千图网海量PPT模板www.58pic.com​​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喜欢自己才会拥抱生活</cp:lastModifiedBy>
  <cp:revision>128</cp:revision>
  <dcterms:created xsi:type="dcterms:W3CDTF">2024-10-07T06:59:32Z</dcterms:created>
  <dcterms:modified xsi:type="dcterms:W3CDTF">2024-10-07T06:59:32Z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32BB4BDDA5720B8D628E026729D6D3EB_43</vt:lpwstr>
  </property>
  <property fmtid="{D5CDD505-2E9C-101B-9397-08002B2CF9AE}" pid="3" name="KSOProductBuildVer">
    <vt:lpwstr>2052-6.7.1.8828</vt:lpwstr>
  </property>
</Properties>
</file>