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D3FC5C-54AB-412D-937C-C2DA26718F33}" v="369" dt="2022-05-27T15:13:12.187"/>
    <p1510:client id="{8816CC84-0986-4A97-A1F5-F8C09E3CB9E3}" v="1598" dt="2022-05-27T12:43:04.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6" d="100"/>
          <a:sy n="56" d="100"/>
        </p:scale>
        <p:origin x="10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coelenterate, jellyfish, vector graphics&#10;&#10;Description automatically generated">
            <a:extLst>
              <a:ext uri="{FF2B5EF4-FFF2-40B4-BE49-F238E27FC236}">
                <a16:creationId xmlns:a16="http://schemas.microsoft.com/office/drawing/2014/main" id="{EAF0DE72-73E1-EE86-A6FE-22F06FD8CEDB}"/>
              </a:ext>
            </a:extLst>
          </p:cNvPr>
          <p:cNvPicPr>
            <a:picLocks noChangeAspect="1"/>
          </p:cNvPicPr>
          <p:nvPr/>
        </p:nvPicPr>
        <p:blipFill>
          <a:blip r:embed="rId2"/>
          <a:stretch>
            <a:fillRect/>
          </a:stretch>
        </p:blipFill>
        <p:spPr>
          <a:xfrm>
            <a:off x="-5751" y="-2336"/>
            <a:ext cx="12217879" cy="686267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E8B49A11-4C99-0B0D-E0EB-BF61AB56F392}"/>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901957B2-6F28-958B-5D5B-077C9E1F431B}"/>
              </a:ext>
            </a:extLst>
          </p:cNvPr>
          <p:cNvSpPr txBox="1"/>
          <p:nvPr/>
        </p:nvSpPr>
        <p:spPr>
          <a:xfrm>
            <a:off x="454324" y="2035835"/>
            <a:ext cx="1155651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3.) How can data sources support in the gathering of information on Covid-19 cases?</a:t>
            </a:r>
            <a:endParaRPr lang="en-US" sz="2800" dirty="0"/>
          </a:p>
        </p:txBody>
      </p:sp>
      <p:sp>
        <p:nvSpPr>
          <p:cNvPr id="7" name="TextBox 6">
            <a:extLst>
              <a:ext uri="{FF2B5EF4-FFF2-40B4-BE49-F238E27FC236}">
                <a16:creationId xmlns:a16="http://schemas.microsoft.com/office/drawing/2014/main" id="{DE32E205-7F7B-151D-76CF-DC84F9ADDCA0}"/>
              </a:ext>
            </a:extLst>
          </p:cNvPr>
          <p:cNvSpPr txBox="1"/>
          <p:nvPr/>
        </p:nvSpPr>
        <p:spPr>
          <a:xfrm>
            <a:off x="453426" y="3386407"/>
            <a:ext cx="1155651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4.) What are the limitations of using case surveillance data to gather information on Covid-19 cases?</a:t>
            </a:r>
          </a:p>
        </p:txBody>
      </p:sp>
    </p:spTree>
    <p:extLst>
      <p:ext uri="{BB962C8B-B14F-4D97-AF65-F5344CB8AC3E}">
        <p14:creationId xmlns:p14="http://schemas.microsoft.com/office/powerpoint/2010/main" val="248325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152A815A-FDC3-439B-C652-97EBA7E213E3}"/>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AA934014-F011-395F-8102-F0C010FCA1C4}"/>
              </a:ext>
            </a:extLst>
          </p:cNvPr>
          <p:cNvSpPr txBox="1"/>
          <p:nvPr/>
        </p:nvSpPr>
        <p:spPr>
          <a:xfrm>
            <a:off x="1331344" y="2265872"/>
            <a:ext cx="9356784"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latin typeface="Bahnschrift"/>
              </a:rPr>
              <a:t>SIGNIFICANCE OF </a:t>
            </a:r>
            <a:endParaRPr lang="en-US">
              <a:latin typeface="Bahnschrift"/>
            </a:endParaRPr>
          </a:p>
          <a:p>
            <a:r>
              <a:rPr lang="en-US" sz="6600" b="1" dirty="0">
                <a:latin typeface="Bahnschrift"/>
              </a:rPr>
              <a:t>         THE   PROBLEM</a:t>
            </a:r>
            <a:endParaRPr lang="en-US"/>
          </a:p>
          <a:p>
            <a:pPr algn="l"/>
            <a:endParaRPr lang="en-US" dirty="0">
              <a:cs typeface="Calibri"/>
            </a:endParaRPr>
          </a:p>
        </p:txBody>
      </p:sp>
    </p:spTree>
    <p:extLst>
      <p:ext uri="{BB962C8B-B14F-4D97-AF65-F5344CB8AC3E}">
        <p14:creationId xmlns:p14="http://schemas.microsoft.com/office/powerpoint/2010/main" val="366578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58E75B2F-AB1C-4F2A-2111-81A94FE07FDD}"/>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4823E83C-8575-1B09-D950-82E72EAFFFAC}"/>
              </a:ext>
            </a:extLst>
          </p:cNvPr>
          <p:cNvSpPr txBox="1"/>
          <p:nvPr/>
        </p:nvSpPr>
        <p:spPr>
          <a:xfrm>
            <a:off x="80513" y="2035834"/>
            <a:ext cx="120453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The main purpose of this system is to help further decrease and eradicate the number of covid positive, so that the economy would continue to reopen, everything will go back to normal and strive for a covid free and safer community. By doing this, it will help protect ourselves, and our family to getting enough help, support and information from the local government during isolation when notified. Some of the </a:t>
            </a:r>
            <a:r>
              <a:rPr lang="en-US" sz="2800" dirty="0" err="1">
                <a:ea typeface="+mn-lt"/>
                <a:cs typeface="+mn-lt"/>
              </a:rPr>
              <a:t>benificiaries</a:t>
            </a:r>
            <a:r>
              <a:rPr lang="en-US" sz="2800" dirty="0">
                <a:ea typeface="+mn-lt"/>
                <a:cs typeface="+mn-lt"/>
              </a:rPr>
              <a:t> and recipients are:</a:t>
            </a:r>
            <a:endParaRPr lang="en-US" sz="2800" dirty="0">
              <a:cs typeface="Calibri" panose="020F0502020204030204"/>
            </a:endParaRPr>
          </a:p>
        </p:txBody>
      </p:sp>
    </p:spTree>
    <p:extLst>
      <p:ext uri="{BB962C8B-B14F-4D97-AF65-F5344CB8AC3E}">
        <p14:creationId xmlns:p14="http://schemas.microsoft.com/office/powerpoint/2010/main" val="290466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8BE4F9CA-7E70-BEF7-4B72-899F3EF86D2C}"/>
              </a:ext>
            </a:extLst>
          </p:cNvPr>
          <p:cNvPicPr>
            <a:picLocks noChangeAspect="1"/>
          </p:cNvPicPr>
          <p:nvPr/>
        </p:nvPicPr>
        <p:blipFill rotWithShape="1">
          <a:blip r:embed="rId2"/>
          <a:srcRect t="7246" b="7246"/>
          <a:stretch/>
        </p:blipFill>
        <p:spPr>
          <a:xfrm>
            <a:off x="-346" y="-299"/>
            <a:ext cx="12192693" cy="6853728"/>
          </a:xfrm>
          <a:prstGeom prst="rect">
            <a:avLst/>
          </a:prstGeom>
        </p:spPr>
      </p:pic>
      <p:sp>
        <p:nvSpPr>
          <p:cNvPr id="6" name="TextBox 5">
            <a:extLst>
              <a:ext uri="{FF2B5EF4-FFF2-40B4-BE49-F238E27FC236}">
                <a16:creationId xmlns:a16="http://schemas.microsoft.com/office/drawing/2014/main" id="{F38C546C-4FAD-AC07-C8C9-75CCFCB6E109}"/>
              </a:ext>
            </a:extLst>
          </p:cNvPr>
          <p:cNvSpPr txBox="1"/>
          <p:nvPr/>
        </p:nvSpPr>
        <p:spPr>
          <a:xfrm>
            <a:off x="253042" y="1719532"/>
            <a:ext cx="1194470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800" dirty="0">
                <a:ea typeface="+mn-lt"/>
                <a:cs typeface="+mn-lt"/>
              </a:rPr>
              <a:t>To the Government</a:t>
            </a:r>
            <a:endParaRPr lang="en-US" sz="2800" dirty="0">
              <a:cs typeface="Calibri"/>
            </a:endParaRPr>
          </a:p>
          <a:p>
            <a:pPr algn="just"/>
            <a:endParaRPr lang="en-US" sz="2800" dirty="0">
              <a:ea typeface="+mn-lt"/>
              <a:cs typeface="+mn-lt"/>
            </a:endParaRPr>
          </a:p>
          <a:p>
            <a:pPr marL="342900" indent="-342900" algn="just">
              <a:buFont typeface="Arial"/>
              <a:buChar char="•"/>
            </a:pPr>
            <a:r>
              <a:rPr lang="en-US" sz="2800" dirty="0">
                <a:ea typeface="+mn-lt"/>
                <a:cs typeface="+mn-lt"/>
              </a:rPr>
              <a:t>To the Public Health Office</a:t>
            </a:r>
            <a:endParaRPr lang="en-US" sz="2800" dirty="0">
              <a:cs typeface="Calibri"/>
            </a:endParaRPr>
          </a:p>
          <a:p>
            <a:pPr algn="just"/>
            <a:endParaRPr lang="en-US" sz="2800" dirty="0">
              <a:ea typeface="+mn-lt"/>
              <a:cs typeface="+mn-lt"/>
            </a:endParaRPr>
          </a:p>
          <a:p>
            <a:pPr marL="342900" indent="-342900" algn="just">
              <a:buFont typeface="Arial"/>
              <a:buChar char="•"/>
            </a:pPr>
            <a:r>
              <a:rPr lang="en-US" sz="2800" dirty="0">
                <a:ea typeface="+mn-lt"/>
                <a:cs typeface="+mn-lt"/>
              </a:rPr>
              <a:t>To the Patients</a:t>
            </a:r>
          </a:p>
          <a:p>
            <a:pPr marL="342900" indent="-342900" algn="just">
              <a:buFont typeface="Arial"/>
              <a:buChar char="•"/>
            </a:pPr>
            <a:endParaRPr lang="en-US" sz="2800" dirty="0">
              <a:ea typeface="+mn-lt"/>
              <a:cs typeface="+mn-lt"/>
            </a:endParaRPr>
          </a:p>
          <a:p>
            <a:pPr marL="342900" indent="-342900" algn="just">
              <a:buFont typeface="Arial"/>
              <a:buChar char="•"/>
            </a:pPr>
            <a:r>
              <a:rPr lang="en-US" sz="2800" dirty="0">
                <a:ea typeface="+mn-lt"/>
                <a:cs typeface="+mn-lt"/>
              </a:rPr>
              <a:t>To the Future Researchers</a:t>
            </a:r>
            <a:endParaRPr lang="en-US" sz="2800" dirty="0">
              <a:cs typeface="Calibri"/>
            </a:endParaRPr>
          </a:p>
        </p:txBody>
      </p:sp>
    </p:spTree>
    <p:extLst>
      <p:ext uri="{BB962C8B-B14F-4D97-AF65-F5344CB8AC3E}">
        <p14:creationId xmlns:p14="http://schemas.microsoft.com/office/powerpoint/2010/main" val="1078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9BF1B0F5-7806-9B1B-855A-97E095F3E2DF}"/>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A62100B4-2D01-BB5E-606F-8F259957CD48}"/>
              </a:ext>
            </a:extLst>
          </p:cNvPr>
          <p:cNvSpPr txBox="1"/>
          <p:nvPr/>
        </p:nvSpPr>
        <p:spPr>
          <a:xfrm>
            <a:off x="3574211" y="2625306"/>
            <a:ext cx="563304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800" b="1" dirty="0">
                <a:latin typeface="Bahnschrift"/>
                <a:cs typeface="Calibri"/>
              </a:rPr>
              <a:t>METHODS</a:t>
            </a:r>
          </a:p>
        </p:txBody>
      </p:sp>
    </p:spTree>
    <p:extLst>
      <p:ext uri="{BB962C8B-B14F-4D97-AF65-F5344CB8AC3E}">
        <p14:creationId xmlns:p14="http://schemas.microsoft.com/office/powerpoint/2010/main" val="406546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53D05E06-894A-C760-D1AF-426CAA2A58B9}"/>
              </a:ext>
            </a:extLst>
          </p:cNvPr>
          <p:cNvPicPr>
            <a:picLocks noChangeAspect="1"/>
          </p:cNvPicPr>
          <p:nvPr/>
        </p:nvPicPr>
        <p:blipFill rotWithShape="1">
          <a:blip r:embed="rId2"/>
          <a:srcRect t="7246" b="7246"/>
          <a:stretch/>
        </p:blipFill>
        <p:spPr>
          <a:xfrm>
            <a:off x="-346" y="-299"/>
            <a:ext cx="12192693" cy="6853728"/>
          </a:xfrm>
          <a:prstGeom prst="rect">
            <a:avLst/>
          </a:prstGeom>
        </p:spPr>
      </p:pic>
      <p:sp>
        <p:nvSpPr>
          <p:cNvPr id="6" name="TextBox 5">
            <a:extLst>
              <a:ext uri="{FF2B5EF4-FFF2-40B4-BE49-F238E27FC236}">
                <a16:creationId xmlns:a16="http://schemas.microsoft.com/office/drawing/2014/main" id="{9D7F7913-5944-F175-F087-7DA640619725}"/>
              </a:ext>
            </a:extLst>
          </p:cNvPr>
          <p:cNvSpPr txBox="1"/>
          <p:nvPr/>
        </p:nvSpPr>
        <p:spPr>
          <a:xfrm>
            <a:off x="224286" y="1791419"/>
            <a:ext cx="1168591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       Over the course of the COVID-19 pandemic, CDC has maintained a count of US cases and deaths by both aggregate and individual means (case surveillance). The CDC collects aggregate counts from jurisdiction websites using both manual and automated means, including a survey of jurisdiction on a daily basis. This is done by calculating the number of COVID-19 cases and deaths occurring in each jurisdiction per day and publishing the information online. </a:t>
            </a:r>
            <a:endParaRPr lang="en-US">
              <a:cs typeface="Calibri" panose="020F0502020204030204"/>
            </a:endParaRPr>
          </a:p>
        </p:txBody>
      </p:sp>
    </p:spTree>
    <p:extLst>
      <p:ext uri="{BB962C8B-B14F-4D97-AF65-F5344CB8AC3E}">
        <p14:creationId xmlns:p14="http://schemas.microsoft.com/office/powerpoint/2010/main" val="60575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44C29C70-58EB-38C7-A138-7D5E4CE2C529}"/>
              </a:ext>
            </a:extLst>
          </p:cNvPr>
          <p:cNvPicPr>
            <a:picLocks noChangeAspect="1"/>
          </p:cNvPicPr>
          <p:nvPr/>
        </p:nvPicPr>
        <p:blipFill rotWithShape="1">
          <a:blip r:embed="rId2"/>
          <a:srcRect t="7246" b="7246"/>
          <a:stretch/>
        </p:blipFill>
        <p:spPr>
          <a:xfrm>
            <a:off x="-346" y="-299"/>
            <a:ext cx="12192693" cy="6853728"/>
          </a:xfrm>
          <a:prstGeom prst="rect">
            <a:avLst/>
          </a:prstGeom>
        </p:spPr>
      </p:pic>
      <p:sp>
        <p:nvSpPr>
          <p:cNvPr id="8" name="TextBox 7">
            <a:extLst>
              <a:ext uri="{FF2B5EF4-FFF2-40B4-BE49-F238E27FC236}">
                <a16:creationId xmlns:a16="http://schemas.microsoft.com/office/drawing/2014/main" id="{0EC334A1-4DD4-967E-D510-80E9645E9EC9}"/>
              </a:ext>
            </a:extLst>
          </p:cNvPr>
          <p:cNvSpPr txBox="1"/>
          <p:nvPr/>
        </p:nvSpPr>
        <p:spPr>
          <a:xfrm>
            <a:off x="913502" y="2638784"/>
            <a:ext cx="1044946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b="1" dirty="0">
                <a:latin typeface="Bahnschrift"/>
              </a:rPr>
              <a:t>EXPECTED OUTPUTS</a:t>
            </a:r>
          </a:p>
        </p:txBody>
      </p:sp>
    </p:spTree>
    <p:extLst>
      <p:ext uri="{BB962C8B-B14F-4D97-AF65-F5344CB8AC3E}">
        <p14:creationId xmlns:p14="http://schemas.microsoft.com/office/powerpoint/2010/main" val="146108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1E637682-5235-CB8A-1F91-12254D07A0EE}"/>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7E5DB952-5E9B-CD63-7590-38B94C3501D1}"/>
              </a:ext>
            </a:extLst>
          </p:cNvPr>
          <p:cNvSpPr txBox="1"/>
          <p:nvPr/>
        </p:nvSpPr>
        <p:spPr>
          <a:xfrm>
            <a:off x="83127" y="1681018"/>
            <a:ext cx="105433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The expected output of our topic entitled COVID19-Case Surveillance Public Use Data. </a:t>
            </a:r>
            <a:endParaRPr lang="en-US" sz="2000" dirty="0">
              <a:latin typeface="Calibri"/>
              <a:cs typeface="Calibri"/>
            </a:endParaRPr>
          </a:p>
        </p:txBody>
      </p:sp>
      <p:sp>
        <p:nvSpPr>
          <p:cNvPr id="7" name="TextBox 1">
            <a:extLst>
              <a:ext uri="{FF2B5EF4-FFF2-40B4-BE49-F238E27FC236}">
                <a16:creationId xmlns:a16="http://schemas.microsoft.com/office/drawing/2014/main" id="{77F3A552-F295-8F28-1E8A-4A4E029C8A80}"/>
              </a:ext>
            </a:extLst>
          </p:cNvPr>
          <p:cNvSpPr txBox="1"/>
          <p:nvPr/>
        </p:nvSpPr>
        <p:spPr>
          <a:xfrm>
            <a:off x="4681268" y="4609381"/>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cs typeface="Calibri"/>
            </a:endParaRPr>
          </a:p>
        </p:txBody>
      </p:sp>
      <p:sp>
        <p:nvSpPr>
          <p:cNvPr id="8" name="TextBox 7">
            <a:extLst>
              <a:ext uri="{FF2B5EF4-FFF2-40B4-BE49-F238E27FC236}">
                <a16:creationId xmlns:a16="http://schemas.microsoft.com/office/drawing/2014/main" id="{42FC64AB-38FB-5EE6-8B62-13DFA7E5A2C5}"/>
              </a:ext>
            </a:extLst>
          </p:cNvPr>
          <p:cNvSpPr txBox="1"/>
          <p:nvPr/>
        </p:nvSpPr>
        <p:spPr>
          <a:xfrm>
            <a:off x="83128" y="3332018"/>
            <a:ext cx="1194261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solidFill>
                  <a:srgbClr val="24292F"/>
                </a:solidFill>
                <a:latin typeface="Calibri"/>
                <a:ea typeface="-apple-system"/>
                <a:cs typeface="-apple-system"/>
              </a:rPr>
              <a:t>          It aims to get the overall data of COVID-19 cases with different race and ethnicity. It also include the gender, age, status of the patient and its CDC report.</a:t>
            </a:r>
            <a:endParaRPr lang="en-US" sz="2800" dirty="0">
              <a:solidFill>
                <a:srgbClr val="24292F"/>
              </a:solidFill>
              <a:latin typeface="Calibri"/>
              <a:cs typeface="Calibri"/>
            </a:endParaRPr>
          </a:p>
        </p:txBody>
      </p:sp>
    </p:spTree>
    <p:extLst>
      <p:ext uri="{BB962C8B-B14F-4D97-AF65-F5344CB8AC3E}">
        <p14:creationId xmlns:p14="http://schemas.microsoft.com/office/powerpoint/2010/main" val="258012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extBox 3">
            <a:extLst>
              <a:ext uri="{FF2B5EF4-FFF2-40B4-BE49-F238E27FC236}">
                <a16:creationId xmlns:a16="http://schemas.microsoft.com/office/drawing/2014/main" id="{7886ACE8-EF8D-3398-F466-FD0269AE43D7}"/>
              </a:ext>
            </a:extLst>
          </p:cNvPr>
          <p:cNvSpPr txBox="1"/>
          <p:nvPr/>
        </p:nvSpPr>
        <p:spPr>
          <a:xfrm>
            <a:off x="2452777" y="2251495"/>
            <a:ext cx="1207410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a:latin typeface="Bahnschrift"/>
              </a:rPr>
              <a:t>COVID-19 CASE </a:t>
            </a:r>
            <a:endParaRPr lang="en-US"/>
          </a:p>
          <a:p>
            <a:r>
              <a:rPr lang="en-US" sz="8000" dirty="0">
                <a:latin typeface="Bahnschrift"/>
              </a:rPr>
              <a:t>     DATA SET</a:t>
            </a:r>
            <a:endParaRPr lang="en-US" dirty="0"/>
          </a:p>
        </p:txBody>
      </p:sp>
    </p:spTree>
    <p:extLst>
      <p:ext uri="{BB962C8B-B14F-4D97-AF65-F5344CB8AC3E}">
        <p14:creationId xmlns:p14="http://schemas.microsoft.com/office/powerpoint/2010/main" val="387731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4" name="Picture 3" descr="Graphical user interface&#10;&#10;Description automatically generated">
            <a:extLst>
              <a:ext uri="{FF2B5EF4-FFF2-40B4-BE49-F238E27FC236}">
                <a16:creationId xmlns:a16="http://schemas.microsoft.com/office/drawing/2014/main" id="{88A35AE8-F602-0462-02C1-CA25D777D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10" y="475560"/>
            <a:ext cx="11473180" cy="6188344"/>
          </a:xfrm>
          <a:prstGeom prst="rect">
            <a:avLst/>
          </a:prstGeom>
          <a:ln>
            <a:solidFill>
              <a:schemeClr val="tx1"/>
            </a:solidFill>
          </a:ln>
        </p:spPr>
      </p:pic>
    </p:spTree>
    <p:extLst>
      <p:ext uri="{BB962C8B-B14F-4D97-AF65-F5344CB8AC3E}">
        <p14:creationId xmlns:p14="http://schemas.microsoft.com/office/powerpoint/2010/main" val="223505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Background pattern&#10;&#10;Description automatically generated">
            <a:extLst>
              <a:ext uri="{FF2B5EF4-FFF2-40B4-BE49-F238E27FC236}">
                <a16:creationId xmlns:a16="http://schemas.microsoft.com/office/drawing/2014/main" id="{93AB2D93-C413-905C-05E9-FE1C52EFF312}"/>
              </a:ext>
            </a:extLst>
          </p:cNvPr>
          <p:cNvPicPr>
            <a:picLocks noGrp="1" noChangeAspect="1"/>
          </p:cNvPicPr>
          <p:nvPr>
            <p:ph idx="1"/>
          </p:nvPr>
        </p:nvPicPr>
        <p:blipFill rotWithShape="1">
          <a:blip r:embed="rId2"/>
          <a:srcRect t="7246" b="7246"/>
          <a:stretch/>
        </p:blipFill>
        <p:spPr>
          <a:xfrm>
            <a:off x="-346" y="-299"/>
            <a:ext cx="12192693" cy="6853728"/>
          </a:xfrm>
        </p:spPr>
      </p:pic>
      <p:sp>
        <p:nvSpPr>
          <p:cNvPr id="4" name="TextBox 3">
            <a:extLst>
              <a:ext uri="{FF2B5EF4-FFF2-40B4-BE49-F238E27FC236}">
                <a16:creationId xmlns:a16="http://schemas.microsoft.com/office/drawing/2014/main" id="{ADD0CB73-4F22-4EFC-E275-8059C0EB4D5C}"/>
              </a:ext>
            </a:extLst>
          </p:cNvPr>
          <p:cNvSpPr txBox="1"/>
          <p:nvPr/>
        </p:nvSpPr>
        <p:spPr>
          <a:xfrm>
            <a:off x="2280250" y="2553419"/>
            <a:ext cx="7832781"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800" b="1" dirty="0">
                <a:latin typeface="Bahnschrift"/>
                <a:ea typeface="Cambria"/>
                <a:cs typeface="Calibri"/>
              </a:rPr>
              <a:t>INTRODUCTION</a:t>
            </a:r>
          </a:p>
        </p:txBody>
      </p:sp>
    </p:spTree>
    <p:extLst>
      <p:ext uri="{BB962C8B-B14F-4D97-AF65-F5344CB8AC3E}">
        <p14:creationId xmlns:p14="http://schemas.microsoft.com/office/powerpoint/2010/main" val="3660873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extBox 3">
            <a:extLst>
              <a:ext uri="{FF2B5EF4-FFF2-40B4-BE49-F238E27FC236}">
                <a16:creationId xmlns:a16="http://schemas.microsoft.com/office/drawing/2014/main" id="{C124E576-BAD6-C510-90FA-41FDBF63F788}"/>
              </a:ext>
            </a:extLst>
          </p:cNvPr>
          <p:cNvSpPr txBox="1"/>
          <p:nvPr/>
        </p:nvSpPr>
        <p:spPr>
          <a:xfrm>
            <a:off x="2007081" y="2366513"/>
            <a:ext cx="8968594"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dirty="0">
                <a:latin typeface="Bahnschrift"/>
              </a:rPr>
              <a:t>DATA CLEANING</a:t>
            </a:r>
          </a:p>
        </p:txBody>
      </p:sp>
    </p:spTree>
    <p:extLst>
      <p:ext uri="{BB962C8B-B14F-4D97-AF65-F5344CB8AC3E}">
        <p14:creationId xmlns:p14="http://schemas.microsoft.com/office/powerpoint/2010/main" val="230527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323786" y="904441"/>
            <a:ext cx="3850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Checking Nulls</a:t>
            </a:r>
            <a:endParaRPr lang="en-US" sz="4000" b="1" dirty="0">
              <a:cs typeface="Calibri"/>
            </a:endParaRPr>
          </a:p>
        </p:txBody>
      </p:sp>
      <p:pic>
        <p:nvPicPr>
          <p:cNvPr id="4" name="Picture 3" descr="Text&#10;&#10;Description automatically generated">
            <a:extLst>
              <a:ext uri="{FF2B5EF4-FFF2-40B4-BE49-F238E27FC236}">
                <a16:creationId xmlns:a16="http://schemas.microsoft.com/office/drawing/2014/main" id="{5DFAC530-D4AD-21D2-C507-636AE0B1B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278" y="1677981"/>
            <a:ext cx="6724388" cy="4128617"/>
          </a:xfrm>
          <a:prstGeom prst="rect">
            <a:avLst/>
          </a:prstGeom>
          <a:ln>
            <a:solidFill>
              <a:schemeClr val="tx1"/>
            </a:solidFill>
          </a:ln>
        </p:spPr>
      </p:pic>
    </p:spTree>
    <p:extLst>
      <p:ext uri="{BB962C8B-B14F-4D97-AF65-F5344CB8AC3E}">
        <p14:creationId xmlns:p14="http://schemas.microsoft.com/office/powerpoint/2010/main" val="3156183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3789872" y="790440"/>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Removing Columns</a:t>
            </a:r>
            <a:endParaRPr lang="en-US" sz="4000" b="1" dirty="0">
              <a:cs typeface="Calibri"/>
            </a:endParaRPr>
          </a:p>
        </p:txBody>
      </p:sp>
      <p:pic>
        <p:nvPicPr>
          <p:cNvPr id="4" name="Picture 3" descr="Graphical user interface&#10;&#10;Description automatically generated with medium confidence">
            <a:extLst>
              <a:ext uri="{FF2B5EF4-FFF2-40B4-BE49-F238E27FC236}">
                <a16:creationId xmlns:a16="http://schemas.microsoft.com/office/drawing/2014/main" id="{F09931E5-C65C-7E6C-79C8-36A4D11F9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15" y="1498326"/>
            <a:ext cx="11231593" cy="5100528"/>
          </a:xfrm>
          <a:prstGeom prst="rect">
            <a:avLst/>
          </a:prstGeom>
          <a:ln>
            <a:solidFill>
              <a:schemeClr val="tx1"/>
            </a:solidFill>
          </a:ln>
        </p:spPr>
      </p:pic>
    </p:spTree>
    <p:extLst>
      <p:ext uri="{BB962C8B-B14F-4D97-AF65-F5344CB8AC3E}">
        <p14:creationId xmlns:p14="http://schemas.microsoft.com/office/powerpoint/2010/main" val="124837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2107723" y="2610929"/>
            <a:ext cx="945742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latin typeface="Bahnschrift"/>
              </a:rPr>
              <a:t>DATA VISUALIZATION</a:t>
            </a:r>
            <a:endParaRPr lang="en-US" sz="6600" b="1" dirty="0">
              <a:latin typeface="Bahnschrift"/>
              <a:cs typeface="Calibri"/>
            </a:endParaRPr>
          </a:p>
        </p:txBody>
      </p:sp>
    </p:spTree>
    <p:extLst>
      <p:ext uri="{BB962C8B-B14F-4D97-AF65-F5344CB8AC3E}">
        <p14:creationId xmlns:p14="http://schemas.microsoft.com/office/powerpoint/2010/main" val="3361173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235571" y="1015042"/>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SCATTER GRAPH</a:t>
            </a:r>
          </a:p>
        </p:txBody>
      </p:sp>
      <p:pic>
        <p:nvPicPr>
          <p:cNvPr id="4" name="Picture 3" descr="Icon&#10;&#10;Description automatically generated">
            <a:extLst>
              <a:ext uri="{FF2B5EF4-FFF2-40B4-BE49-F238E27FC236}">
                <a16:creationId xmlns:a16="http://schemas.microsoft.com/office/drawing/2014/main" id="{45634368-4C46-66F7-0970-C738B13FF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066" y="1987772"/>
            <a:ext cx="8616892" cy="4361203"/>
          </a:xfrm>
          <a:prstGeom prst="rect">
            <a:avLst/>
          </a:prstGeom>
          <a:ln>
            <a:solidFill>
              <a:schemeClr val="tx1"/>
            </a:solidFill>
          </a:ln>
        </p:spPr>
      </p:pic>
    </p:spTree>
    <p:extLst>
      <p:ext uri="{BB962C8B-B14F-4D97-AF65-F5344CB8AC3E}">
        <p14:creationId xmlns:p14="http://schemas.microsoft.com/office/powerpoint/2010/main" val="2028876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527020" y="877788"/>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SCATTER PLOT</a:t>
            </a:r>
          </a:p>
        </p:txBody>
      </p:sp>
      <p:pic>
        <p:nvPicPr>
          <p:cNvPr id="4" name="Picture 3" descr="Chart, scatter chart&#10;&#10;Description automatically generated">
            <a:extLst>
              <a:ext uri="{FF2B5EF4-FFF2-40B4-BE49-F238E27FC236}">
                <a16:creationId xmlns:a16="http://schemas.microsoft.com/office/drawing/2014/main" id="{7C81D80C-AFB0-A489-A4F2-2B730CF00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046" y="1800460"/>
            <a:ext cx="7221907" cy="4866938"/>
          </a:xfrm>
          <a:prstGeom prst="rect">
            <a:avLst/>
          </a:prstGeom>
          <a:ln>
            <a:solidFill>
              <a:schemeClr val="tx1"/>
            </a:solidFill>
          </a:ln>
        </p:spPr>
      </p:pic>
    </p:spTree>
    <p:extLst>
      <p:ext uri="{BB962C8B-B14F-4D97-AF65-F5344CB8AC3E}">
        <p14:creationId xmlns:p14="http://schemas.microsoft.com/office/powerpoint/2010/main" val="31247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724401" y="842514"/>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LINE GRAPH</a:t>
            </a:r>
          </a:p>
        </p:txBody>
      </p:sp>
      <p:pic>
        <p:nvPicPr>
          <p:cNvPr id="4" name="Picture 3" descr="Chart, line chart&#10;&#10;Description automatically generated">
            <a:extLst>
              <a:ext uri="{FF2B5EF4-FFF2-40B4-BE49-F238E27FC236}">
                <a16:creationId xmlns:a16="http://schemas.microsoft.com/office/drawing/2014/main" id="{1F5037C6-1F0D-8163-2962-AFFE38372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685" y="1706057"/>
            <a:ext cx="6665972" cy="4727400"/>
          </a:xfrm>
          <a:prstGeom prst="rect">
            <a:avLst/>
          </a:prstGeom>
          <a:ln>
            <a:solidFill>
              <a:schemeClr val="tx1"/>
            </a:solidFill>
          </a:ln>
        </p:spPr>
      </p:pic>
    </p:spTree>
    <p:extLst>
      <p:ext uri="{BB962C8B-B14F-4D97-AF65-F5344CB8AC3E}">
        <p14:creationId xmlns:p14="http://schemas.microsoft.com/office/powerpoint/2010/main" val="2492744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537495" y="842514"/>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PIE CHART</a:t>
            </a:r>
          </a:p>
        </p:txBody>
      </p:sp>
      <p:pic>
        <p:nvPicPr>
          <p:cNvPr id="4" name="Picture 3" descr="Chart, pie chart&#10;&#10;Description automatically generated">
            <a:extLst>
              <a:ext uri="{FF2B5EF4-FFF2-40B4-BE49-F238E27FC236}">
                <a16:creationId xmlns:a16="http://schemas.microsoft.com/office/drawing/2014/main" id="{C313AE1E-5DEE-FF92-D8D3-FCC9E3057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790" y="1795682"/>
            <a:ext cx="7712419" cy="4841220"/>
          </a:xfrm>
          <a:prstGeom prst="rect">
            <a:avLst/>
          </a:prstGeom>
          <a:ln>
            <a:solidFill>
              <a:schemeClr val="tx1"/>
            </a:solidFill>
          </a:ln>
        </p:spPr>
      </p:pic>
    </p:spTree>
    <p:extLst>
      <p:ext uri="{BB962C8B-B14F-4D97-AF65-F5344CB8AC3E}">
        <p14:creationId xmlns:p14="http://schemas.microsoft.com/office/powerpoint/2010/main" val="2786976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825042" y="856891"/>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HISTOGRAM</a:t>
            </a:r>
          </a:p>
        </p:txBody>
      </p:sp>
      <p:pic>
        <p:nvPicPr>
          <p:cNvPr id="4" name="Picture 3" descr="Chart, bar chart&#10;&#10;Description automatically generated">
            <a:extLst>
              <a:ext uri="{FF2B5EF4-FFF2-40B4-BE49-F238E27FC236}">
                <a16:creationId xmlns:a16="http://schemas.microsoft.com/office/drawing/2014/main" id="{E0B43387-CCFB-9143-A4A3-DBA624805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702" y="1564777"/>
            <a:ext cx="6915692" cy="4868648"/>
          </a:xfrm>
          <a:prstGeom prst="rect">
            <a:avLst/>
          </a:prstGeom>
          <a:ln>
            <a:solidFill>
              <a:schemeClr val="tx1"/>
            </a:solidFill>
          </a:ln>
        </p:spPr>
      </p:pic>
    </p:spTree>
    <p:extLst>
      <p:ext uri="{BB962C8B-B14F-4D97-AF65-F5344CB8AC3E}">
        <p14:creationId xmlns:p14="http://schemas.microsoft.com/office/powerpoint/2010/main" val="890935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BD9F8CA2-F271-AFCA-9E61-0298E23BBB9E}"/>
              </a:ext>
            </a:extLst>
          </p:cNvPr>
          <p:cNvPicPr>
            <a:picLocks noGrp="1" noChangeAspect="1"/>
          </p:cNvPicPr>
          <p:nvPr>
            <p:ph idx="1"/>
          </p:nvPr>
        </p:nvPicPr>
        <p:blipFill rotWithShape="1">
          <a:blip r:embed="rId2"/>
          <a:srcRect t="7246" b="7246"/>
          <a:stretch/>
        </p:blipFill>
        <p:spPr>
          <a:xfrm>
            <a:off x="-346" y="-29053"/>
            <a:ext cx="12192693" cy="6911237"/>
          </a:xfrm>
        </p:spPr>
      </p:pic>
      <p:sp>
        <p:nvSpPr>
          <p:cNvPr id="5" name="TextBox 4">
            <a:extLst>
              <a:ext uri="{FF2B5EF4-FFF2-40B4-BE49-F238E27FC236}">
                <a16:creationId xmlns:a16="http://schemas.microsoft.com/office/drawing/2014/main" id="{2EF8F244-346C-214E-8C6E-BEF2C41131CB}"/>
              </a:ext>
            </a:extLst>
          </p:cNvPr>
          <p:cNvSpPr txBox="1"/>
          <p:nvPr/>
        </p:nvSpPr>
        <p:spPr>
          <a:xfrm>
            <a:off x="1621766" y="2476280"/>
            <a:ext cx="9230264" cy="2215991"/>
          </a:xfrm>
          <a:prstGeom prst="rect">
            <a:avLst/>
          </a:prstGeom>
          <a:noFill/>
        </p:spPr>
        <p:txBody>
          <a:bodyPr wrap="square" rtlCol="0">
            <a:spAutoFit/>
          </a:bodyPr>
          <a:lstStyle/>
          <a:p>
            <a:r>
              <a:rPr lang="en-US" sz="13800" dirty="0"/>
              <a:t>THANKYOU!</a:t>
            </a:r>
            <a:endParaRPr lang="en-US" sz="4000" dirty="0"/>
          </a:p>
        </p:txBody>
      </p:sp>
    </p:spTree>
    <p:extLst>
      <p:ext uri="{BB962C8B-B14F-4D97-AF65-F5344CB8AC3E}">
        <p14:creationId xmlns:p14="http://schemas.microsoft.com/office/powerpoint/2010/main" val="429076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327EB8-4C1D-0724-A383-1953231CD592}"/>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EEF88B9C-3C44-EB55-D979-06D47BAEB593}"/>
              </a:ext>
            </a:extLst>
          </p:cNvPr>
          <p:cNvSpPr txBox="1"/>
          <p:nvPr/>
        </p:nvSpPr>
        <p:spPr>
          <a:xfrm>
            <a:off x="296174" y="1201947"/>
            <a:ext cx="1147025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600" dirty="0">
                <a:ea typeface="+mn-lt"/>
                <a:cs typeface="+mn-lt"/>
              </a:rPr>
              <a:t>    </a:t>
            </a:r>
            <a:r>
              <a:rPr lang="en-US" sz="4000" dirty="0">
                <a:ea typeface="+mn-lt"/>
                <a:cs typeface="+mn-lt"/>
              </a:rPr>
              <a:t>COVID-19 is not only a global pandemic and public health crisis that emerged last 2019, but it has also had a significant impact on the global economy and markets, including establishments and other businesses where we, the people, used to go. This virus outbreak has been therefore a long time, yet we are still in the grip of a pandemic.</a:t>
            </a:r>
            <a:endParaRPr lang="en-US" sz="4000">
              <a:cs typeface="Calibri" panose="020F0502020204030204"/>
            </a:endParaRPr>
          </a:p>
        </p:txBody>
      </p:sp>
    </p:spTree>
    <p:extLst>
      <p:ext uri="{BB962C8B-B14F-4D97-AF65-F5344CB8AC3E}">
        <p14:creationId xmlns:p14="http://schemas.microsoft.com/office/powerpoint/2010/main" val="82296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1AA42F5C-8D14-62D5-041A-7FFB57C3B04F}"/>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42044945-294F-1BAF-7CFB-85E71BFD3C23}"/>
              </a:ext>
            </a:extLst>
          </p:cNvPr>
          <p:cNvSpPr txBox="1"/>
          <p:nvPr/>
        </p:nvSpPr>
        <p:spPr>
          <a:xfrm>
            <a:off x="353683" y="1590136"/>
            <a:ext cx="1161403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dirty="0">
                <a:ea typeface="+mn-lt"/>
                <a:cs typeface="+mn-lt"/>
              </a:rPr>
              <a:t>  According to Teutsch, S. (2000), public health surveillance is the systematic, ongoing assessment of the health of a community, based on the collection, interpretation, and use of health data. Surveillance provides information necessary for public health decision making. </a:t>
            </a:r>
            <a:endParaRPr lang="en-US" sz="4000">
              <a:cs typeface="Calibri" panose="020F0502020204030204"/>
            </a:endParaRPr>
          </a:p>
        </p:txBody>
      </p:sp>
    </p:spTree>
    <p:extLst>
      <p:ext uri="{BB962C8B-B14F-4D97-AF65-F5344CB8AC3E}">
        <p14:creationId xmlns:p14="http://schemas.microsoft.com/office/powerpoint/2010/main" val="194597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Background pattern&#10;&#10;Description automatically generated">
            <a:extLst>
              <a:ext uri="{FF2B5EF4-FFF2-40B4-BE49-F238E27FC236}">
                <a16:creationId xmlns:a16="http://schemas.microsoft.com/office/drawing/2014/main" id="{1BD12788-5188-E0DE-A7FE-4EF5A524942E}"/>
              </a:ext>
            </a:extLst>
          </p:cNvPr>
          <p:cNvPicPr>
            <a:picLocks noGrp="1" noChangeAspect="1"/>
          </p:cNvPicPr>
          <p:nvPr>
            <p:ph idx="1"/>
          </p:nvPr>
        </p:nvPicPr>
        <p:blipFill rotWithShape="1">
          <a:blip r:embed="rId2"/>
          <a:srcRect t="7246" b="7246"/>
          <a:stretch/>
        </p:blipFill>
        <p:spPr>
          <a:xfrm>
            <a:off x="-346" y="-299"/>
            <a:ext cx="12192693" cy="6853728"/>
          </a:xfrm>
        </p:spPr>
      </p:pic>
      <p:sp>
        <p:nvSpPr>
          <p:cNvPr id="7" name="TextBox 6">
            <a:extLst>
              <a:ext uri="{FF2B5EF4-FFF2-40B4-BE49-F238E27FC236}">
                <a16:creationId xmlns:a16="http://schemas.microsoft.com/office/drawing/2014/main" id="{E2E26F88-F97B-3F97-FB58-01FC6BE3A3A6}"/>
              </a:ext>
            </a:extLst>
          </p:cNvPr>
          <p:cNvSpPr txBox="1"/>
          <p:nvPr/>
        </p:nvSpPr>
        <p:spPr>
          <a:xfrm>
            <a:off x="238664" y="1388853"/>
            <a:ext cx="1172904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dirty="0">
                <a:ea typeface="+mn-lt"/>
                <a:cs typeface="+mn-lt"/>
              </a:rPr>
              <a:t> Summarizing the objective, constraints, and completeness of national COVID-19 case surveillance data could assist enhance and analyze these data over time. We compared counts of COVID-19 cases and deaths from case surveillance data with aggregate counts of cases and deaths compiled by the CDC from jurisdictions</a:t>
            </a:r>
            <a:endParaRPr lang="en-US" sz="4000" dirty="0">
              <a:cs typeface="Calibri" panose="020F0502020204030204"/>
            </a:endParaRPr>
          </a:p>
        </p:txBody>
      </p:sp>
    </p:spTree>
    <p:extLst>
      <p:ext uri="{BB962C8B-B14F-4D97-AF65-F5344CB8AC3E}">
        <p14:creationId xmlns:p14="http://schemas.microsoft.com/office/powerpoint/2010/main" val="217503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Background pattern&#10;&#10;Description automatically generated">
            <a:extLst>
              <a:ext uri="{FF2B5EF4-FFF2-40B4-BE49-F238E27FC236}">
                <a16:creationId xmlns:a16="http://schemas.microsoft.com/office/drawing/2014/main" id="{91343A33-9C0D-FAA9-EA11-E11E6AB4653E}"/>
              </a:ext>
            </a:extLst>
          </p:cNvPr>
          <p:cNvPicPr>
            <a:picLocks noGrp="1" noChangeAspect="1"/>
          </p:cNvPicPr>
          <p:nvPr>
            <p:ph idx="1"/>
          </p:nvPr>
        </p:nvPicPr>
        <p:blipFill rotWithShape="1">
          <a:blip r:embed="rId2"/>
          <a:srcRect t="7246" b="7246"/>
          <a:stretch/>
        </p:blipFill>
        <p:spPr>
          <a:xfrm>
            <a:off x="-346" y="-299"/>
            <a:ext cx="12192693" cy="6853728"/>
          </a:xfrm>
        </p:spPr>
      </p:pic>
      <p:sp>
        <p:nvSpPr>
          <p:cNvPr id="7" name="TextBox 6">
            <a:extLst>
              <a:ext uri="{FF2B5EF4-FFF2-40B4-BE49-F238E27FC236}">
                <a16:creationId xmlns:a16="http://schemas.microsoft.com/office/drawing/2014/main" id="{35ED43E1-53F4-C3CF-5608-7A9E9C5E51D7}"/>
              </a:ext>
            </a:extLst>
          </p:cNvPr>
          <p:cNvSpPr txBox="1"/>
          <p:nvPr/>
        </p:nvSpPr>
        <p:spPr>
          <a:xfrm>
            <a:off x="1144438" y="2035834"/>
            <a:ext cx="1086640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dirty="0">
                <a:latin typeface="Bahnschrift"/>
              </a:rPr>
              <a:t>     </a:t>
            </a:r>
            <a:r>
              <a:rPr lang="en-US" sz="8000" b="1" dirty="0">
                <a:latin typeface="Bahnschrift"/>
              </a:rPr>
              <a:t>SUSTAINABLE DEVELOPMENT GOALS</a:t>
            </a:r>
            <a:endParaRPr lang="en-US" sz="8000" b="1" dirty="0">
              <a:latin typeface="Bahnschrift"/>
              <a:cs typeface="Calibri"/>
            </a:endParaRPr>
          </a:p>
        </p:txBody>
      </p:sp>
    </p:spTree>
    <p:extLst>
      <p:ext uri="{BB962C8B-B14F-4D97-AF65-F5344CB8AC3E}">
        <p14:creationId xmlns:p14="http://schemas.microsoft.com/office/powerpoint/2010/main" val="332563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3D6BF91F-C9A7-7A54-5B56-6CEB6E2B2B83}"/>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D032A7BB-554B-A5FC-B3F3-B974A85DEA94}"/>
              </a:ext>
            </a:extLst>
          </p:cNvPr>
          <p:cNvSpPr txBox="1"/>
          <p:nvPr/>
        </p:nvSpPr>
        <p:spPr>
          <a:xfrm>
            <a:off x="-5751" y="885645"/>
            <a:ext cx="73008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Calibri"/>
            </a:endParaRPr>
          </a:p>
        </p:txBody>
      </p:sp>
      <p:sp>
        <p:nvSpPr>
          <p:cNvPr id="7" name="TextBox 6">
            <a:extLst>
              <a:ext uri="{FF2B5EF4-FFF2-40B4-BE49-F238E27FC236}">
                <a16:creationId xmlns:a16="http://schemas.microsoft.com/office/drawing/2014/main" id="{1ADE8E8C-E904-F95B-4DC4-D470977FD65C}"/>
              </a:ext>
            </a:extLst>
          </p:cNvPr>
          <p:cNvSpPr txBox="1"/>
          <p:nvPr/>
        </p:nvSpPr>
        <p:spPr>
          <a:xfrm>
            <a:off x="381540" y="1819275"/>
            <a:ext cx="1158527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Goal 3: Ensure healthy lives and promote well-being for all at all ages</a:t>
            </a:r>
            <a:endParaRPr lang="en-US" sz="2400" dirty="0">
              <a:cs typeface="Calibri" panose="020F0502020204030204"/>
            </a:endParaRPr>
          </a:p>
          <a:p>
            <a:br>
              <a:rPr lang="en-US" dirty="0"/>
            </a:br>
            <a:endParaRPr lang="en-US" dirty="0"/>
          </a:p>
        </p:txBody>
      </p:sp>
      <p:pic>
        <p:nvPicPr>
          <p:cNvPr id="8" name="Picture 8">
            <a:extLst>
              <a:ext uri="{FF2B5EF4-FFF2-40B4-BE49-F238E27FC236}">
                <a16:creationId xmlns:a16="http://schemas.microsoft.com/office/drawing/2014/main" id="{6BE155F2-5A34-B3BD-418A-E6593FA22F4A}"/>
              </a:ext>
            </a:extLst>
          </p:cNvPr>
          <p:cNvPicPr>
            <a:picLocks noChangeAspect="1"/>
          </p:cNvPicPr>
          <p:nvPr/>
        </p:nvPicPr>
        <p:blipFill>
          <a:blip r:embed="rId3"/>
          <a:stretch>
            <a:fillRect/>
          </a:stretch>
        </p:blipFill>
        <p:spPr>
          <a:xfrm>
            <a:off x="4364966" y="2517476"/>
            <a:ext cx="3289539" cy="3289539"/>
          </a:xfrm>
          <a:prstGeom prst="rect">
            <a:avLst/>
          </a:prstGeom>
        </p:spPr>
      </p:pic>
    </p:spTree>
    <p:extLst>
      <p:ext uri="{BB962C8B-B14F-4D97-AF65-F5344CB8AC3E}">
        <p14:creationId xmlns:p14="http://schemas.microsoft.com/office/powerpoint/2010/main" val="410338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58CD7FD8-B1B7-C186-5BF3-D7E10468939D}"/>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6644518E-7824-4087-3BD8-61B59858153B}"/>
              </a:ext>
            </a:extLst>
          </p:cNvPr>
          <p:cNvSpPr txBox="1"/>
          <p:nvPr/>
        </p:nvSpPr>
        <p:spPr>
          <a:xfrm>
            <a:off x="2193985" y="2007079"/>
            <a:ext cx="13583725"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latin typeface="Bahnschrift"/>
              </a:rPr>
              <a:t>  </a:t>
            </a:r>
            <a:r>
              <a:rPr lang="en-US" sz="6600" b="1" dirty="0">
                <a:latin typeface="Bahnschrift"/>
              </a:rPr>
              <a:t>STATEMENT OF    </a:t>
            </a:r>
            <a:endParaRPr lang="en-US" sz="2000">
              <a:cs typeface="Calibri"/>
            </a:endParaRPr>
          </a:p>
          <a:p>
            <a:r>
              <a:rPr lang="en-US" sz="6600" b="1" dirty="0">
                <a:latin typeface="Bahnschrift"/>
              </a:rPr>
              <a:t>       THE PROBLEM</a:t>
            </a:r>
            <a:endParaRPr lang="en-US" sz="6600" dirty="0">
              <a:cs typeface="Calibri"/>
            </a:endParaRPr>
          </a:p>
          <a:p>
            <a:pPr algn="l"/>
            <a:endParaRPr lang="en-US" sz="8000" b="1" dirty="0">
              <a:latin typeface="Bahnschrift"/>
              <a:cs typeface="Calibri"/>
            </a:endParaRPr>
          </a:p>
        </p:txBody>
      </p:sp>
    </p:spTree>
    <p:extLst>
      <p:ext uri="{BB962C8B-B14F-4D97-AF65-F5344CB8AC3E}">
        <p14:creationId xmlns:p14="http://schemas.microsoft.com/office/powerpoint/2010/main" val="122718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36B2D4E1-426B-41D3-3B5F-9B1F93CE6104}"/>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96CF640A-DFE1-1E58-D89F-76F47F700179}"/>
              </a:ext>
            </a:extLst>
          </p:cNvPr>
          <p:cNvSpPr txBox="1"/>
          <p:nvPr/>
        </p:nvSpPr>
        <p:spPr>
          <a:xfrm>
            <a:off x="109268" y="1029419"/>
            <a:ext cx="1148463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  This study was carried out to analyze Covid-19 data, which may help us determine how cases and surveillance improve from time to time in the midst of the pandemic</a:t>
            </a:r>
            <a:r>
              <a:rPr lang="en-US" dirty="0">
                <a:ea typeface="+mn-lt"/>
                <a:cs typeface="+mn-lt"/>
              </a:rPr>
              <a:t>.</a:t>
            </a:r>
            <a:endParaRPr lang="en-US" dirty="0">
              <a:cs typeface="Calibri" panose="020F0502020204030204"/>
            </a:endParaRPr>
          </a:p>
        </p:txBody>
      </p:sp>
      <p:sp>
        <p:nvSpPr>
          <p:cNvPr id="7" name="TextBox 6">
            <a:extLst>
              <a:ext uri="{FF2B5EF4-FFF2-40B4-BE49-F238E27FC236}">
                <a16:creationId xmlns:a16="http://schemas.microsoft.com/office/drawing/2014/main" id="{2763B1BC-DFF0-4247-1CDF-C23A3D8EC523}"/>
              </a:ext>
            </a:extLst>
          </p:cNvPr>
          <p:cNvSpPr txBox="1"/>
          <p:nvPr/>
        </p:nvSpPr>
        <p:spPr>
          <a:xfrm>
            <a:off x="999766" y="2610030"/>
            <a:ext cx="93424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The following questions will be the sole focus of this research:</a:t>
            </a:r>
            <a:endParaRPr lang="en-US" sz="2800" dirty="0"/>
          </a:p>
        </p:txBody>
      </p:sp>
      <p:sp>
        <p:nvSpPr>
          <p:cNvPr id="8" name="TextBox 7">
            <a:extLst>
              <a:ext uri="{FF2B5EF4-FFF2-40B4-BE49-F238E27FC236}">
                <a16:creationId xmlns:a16="http://schemas.microsoft.com/office/drawing/2014/main" id="{A648E14A-3B96-8B75-DBBA-BF71B8FBAD71}"/>
              </a:ext>
            </a:extLst>
          </p:cNvPr>
          <p:cNvSpPr txBox="1"/>
          <p:nvPr/>
        </p:nvSpPr>
        <p:spPr>
          <a:xfrm>
            <a:off x="279999" y="3615546"/>
            <a:ext cx="1029131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1.) What exactly is a covid-19 case, including a "probable case?"</a:t>
            </a:r>
            <a:endParaRPr lang="en-US" sz="2800" dirty="0"/>
          </a:p>
        </p:txBody>
      </p:sp>
      <p:sp>
        <p:nvSpPr>
          <p:cNvPr id="9" name="TextBox 8">
            <a:extLst>
              <a:ext uri="{FF2B5EF4-FFF2-40B4-BE49-F238E27FC236}">
                <a16:creationId xmlns:a16="http://schemas.microsoft.com/office/drawing/2014/main" id="{B30DC1D1-2BD2-84A7-FD34-95DD32F9F9D3}"/>
              </a:ext>
            </a:extLst>
          </p:cNvPr>
          <p:cNvSpPr txBox="1"/>
          <p:nvPr/>
        </p:nvSpPr>
        <p:spPr>
          <a:xfrm>
            <a:off x="279100" y="4391025"/>
            <a:ext cx="9730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2.) How important is data tracker in determining covid-19 cases on a regular basis?</a:t>
            </a:r>
            <a:endParaRPr lang="en-US" sz="2800" dirty="0"/>
          </a:p>
        </p:txBody>
      </p:sp>
    </p:spTree>
    <p:extLst>
      <p:ext uri="{BB962C8B-B14F-4D97-AF65-F5344CB8AC3E}">
        <p14:creationId xmlns:p14="http://schemas.microsoft.com/office/powerpoint/2010/main" val="1931141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556</Words>
  <Application>Microsoft Office PowerPoint</Application>
  <PresentationFormat>Widescreen</PresentationFormat>
  <Paragraphs>42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Bahnschrift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cv</dc:creator>
  <cp:lastModifiedBy>erica castillo</cp:lastModifiedBy>
  <cp:revision>487</cp:revision>
  <dcterms:created xsi:type="dcterms:W3CDTF">2022-05-27T10:37:29Z</dcterms:created>
  <dcterms:modified xsi:type="dcterms:W3CDTF">2022-05-29T19:04:14Z</dcterms:modified>
</cp:coreProperties>
</file>