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69" r:id="rId3"/>
    <p:sldId id="257" r:id="rId4"/>
    <p:sldId id="270" r:id="rId5"/>
    <p:sldId id="271" r:id="rId6"/>
    <p:sldId id="266" r:id="rId7"/>
    <p:sldId id="272" r:id="rId8"/>
    <p:sldId id="275" r:id="rId9"/>
    <p:sldId id="276" r:id="rId10"/>
    <p:sldId id="258" r:id="rId11"/>
    <p:sldId id="277" r:id="rId12"/>
    <p:sldId id="262" r:id="rId13"/>
    <p:sldId id="260" r:id="rId14"/>
    <p:sldId id="274" r:id="rId15"/>
    <p:sldId id="263"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7996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BEBE1-4325-B4BD-2028-C522EF1EFD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C508E1-ED55-8AC6-0D67-540817DEC6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A39CFAE-0C2A-D4B5-199E-6C922CA787CB}"/>
              </a:ext>
            </a:extLst>
          </p:cNvPr>
          <p:cNvSpPr>
            <a:spLocks noGrp="1"/>
          </p:cNvSpPr>
          <p:nvPr>
            <p:ph type="dt" sz="half" idx="10"/>
          </p:nvPr>
        </p:nvSpPr>
        <p:spPr/>
        <p:txBody>
          <a:bodyPr/>
          <a:lstStyle/>
          <a:p>
            <a:fld id="{266EE19A-A1D3-43FA-B178-8F4F2A023747}" type="datetimeFigureOut">
              <a:rPr lang="en-IN" smtClean="0"/>
              <a:t>28-04-2024</a:t>
            </a:fld>
            <a:endParaRPr lang="en-IN"/>
          </a:p>
        </p:txBody>
      </p:sp>
      <p:sp>
        <p:nvSpPr>
          <p:cNvPr id="5" name="Footer Placeholder 4">
            <a:extLst>
              <a:ext uri="{FF2B5EF4-FFF2-40B4-BE49-F238E27FC236}">
                <a16:creationId xmlns:a16="http://schemas.microsoft.com/office/drawing/2014/main" id="{F7EB81AA-C85C-9C7F-1B16-A172172E99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36F9A3-DC06-3EE6-469E-F27B93974673}"/>
              </a:ext>
            </a:extLst>
          </p:cNvPr>
          <p:cNvSpPr>
            <a:spLocks noGrp="1"/>
          </p:cNvSpPr>
          <p:nvPr>
            <p:ph type="sldNum" sz="quarter" idx="12"/>
          </p:nvPr>
        </p:nvSpPr>
        <p:spPr/>
        <p:txBody>
          <a:bodyPr/>
          <a:lstStyle/>
          <a:p>
            <a:fld id="{0AD7C72E-D27B-4A3B-9BD7-7D51BA2133BF}" type="slidenum">
              <a:rPr lang="en-IN" smtClean="0"/>
              <a:t>‹#›</a:t>
            </a:fld>
            <a:endParaRPr lang="en-IN"/>
          </a:p>
        </p:txBody>
      </p:sp>
    </p:spTree>
    <p:extLst>
      <p:ext uri="{BB962C8B-B14F-4D97-AF65-F5344CB8AC3E}">
        <p14:creationId xmlns:p14="http://schemas.microsoft.com/office/powerpoint/2010/main" val="1963511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F556D-53A5-480C-662E-9FAC1EE63E2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59A831-2E9B-8DC0-7CE1-2E8ACD0911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6EF5C5-8CB0-AB5F-DBA2-32CCA36882DD}"/>
              </a:ext>
            </a:extLst>
          </p:cNvPr>
          <p:cNvSpPr>
            <a:spLocks noGrp="1"/>
          </p:cNvSpPr>
          <p:nvPr>
            <p:ph type="dt" sz="half" idx="10"/>
          </p:nvPr>
        </p:nvSpPr>
        <p:spPr/>
        <p:txBody>
          <a:bodyPr/>
          <a:lstStyle/>
          <a:p>
            <a:fld id="{266EE19A-A1D3-43FA-B178-8F4F2A023747}" type="datetimeFigureOut">
              <a:rPr lang="en-IN" smtClean="0"/>
              <a:t>28-04-2024</a:t>
            </a:fld>
            <a:endParaRPr lang="en-IN"/>
          </a:p>
        </p:txBody>
      </p:sp>
      <p:sp>
        <p:nvSpPr>
          <p:cNvPr id="5" name="Footer Placeholder 4">
            <a:extLst>
              <a:ext uri="{FF2B5EF4-FFF2-40B4-BE49-F238E27FC236}">
                <a16:creationId xmlns:a16="http://schemas.microsoft.com/office/drawing/2014/main" id="{4F763F11-9E36-9BF3-4FE5-974D1D6867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26431E-A7AC-8E65-6479-C6D8B867E4D1}"/>
              </a:ext>
            </a:extLst>
          </p:cNvPr>
          <p:cNvSpPr>
            <a:spLocks noGrp="1"/>
          </p:cNvSpPr>
          <p:nvPr>
            <p:ph type="sldNum" sz="quarter" idx="12"/>
          </p:nvPr>
        </p:nvSpPr>
        <p:spPr/>
        <p:txBody>
          <a:bodyPr/>
          <a:lstStyle/>
          <a:p>
            <a:fld id="{0AD7C72E-D27B-4A3B-9BD7-7D51BA2133BF}" type="slidenum">
              <a:rPr lang="en-IN" smtClean="0"/>
              <a:t>‹#›</a:t>
            </a:fld>
            <a:endParaRPr lang="en-IN"/>
          </a:p>
        </p:txBody>
      </p:sp>
    </p:spTree>
    <p:extLst>
      <p:ext uri="{BB962C8B-B14F-4D97-AF65-F5344CB8AC3E}">
        <p14:creationId xmlns:p14="http://schemas.microsoft.com/office/powerpoint/2010/main" val="767581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103BBA-1D6C-9EF2-1FAD-C06B17A546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6C528D-92E2-21DD-C16F-88988BBF2C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9E0D76-6E1C-4878-BE13-194CE8E4BF92}"/>
              </a:ext>
            </a:extLst>
          </p:cNvPr>
          <p:cNvSpPr>
            <a:spLocks noGrp="1"/>
          </p:cNvSpPr>
          <p:nvPr>
            <p:ph type="dt" sz="half" idx="10"/>
          </p:nvPr>
        </p:nvSpPr>
        <p:spPr/>
        <p:txBody>
          <a:bodyPr/>
          <a:lstStyle/>
          <a:p>
            <a:fld id="{266EE19A-A1D3-43FA-B178-8F4F2A023747}" type="datetimeFigureOut">
              <a:rPr lang="en-IN" smtClean="0"/>
              <a:t>28-04-2024</a:t>
            </a:fld>
            <a:endParaRPr lang="en-IN"/>
          </a:p>
        </p:txBody>
      </p:sp>
      <p:sp>
        <p:nvSpPr>
          <p:cNvPr id="5" name="Footer Placeholder 4">
            <a:extLst>
              <a:ext uri="{FF2B5EF4-FFF2-40B4-BE49-F238E27FC236}">
                <a16:creationId xmlns:a16="http://schemas.microsoft.com/office/drawing/2014/main" id="{06BC9339-F454-92CB-5EF5-AB088E1D6E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25CB26-2D9C-0345-C011-4F630941163F}"/>
              </a:ext>
            </a:extLst>
          </p:cNvPr>
          <p:cNvSpPr>
            <a:spLocks noGrp="1"/>
          </p:cNvSpPr>
          <p:nvPr>
            <p:ph type="sldNum" sz="quarter" idx="12"/>
          </p:nvPr>
        </p:nvSpPr>
        <p:spPr/>
        <p:txBody>
          <a:bodyPr/>
          <a:lstStyle/>
          <a:p>
            <a:fld id="{0AD7C72E-D27B-4A3B-9BD7-7D51BA2133BF}" type="slidenum">
              <a:rPr lang="en-IN" smtClean="0"/>
              <a:t>‹#›</a:t>
            </a:fld>
            <a:endParaRPr lang="en-IN"/>
          </a:p>
        </p:txBody>
      </p:sp>
    </p:spTree>
    <p:extLst>
      <p:ext uri="{BB962C8B-B14F-4D97-AF65-F5344CB8AC3E}">
        <p14:creationId xmlns:p14="http://schemas.microsoft.com/office/powerpoint/2010/main" val="2295613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2956F-DFC7-185D-2069-CDF90B630B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A7BED6-3A43-6503-497B-D579A48D89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E6DD29-4EC9-0257-5B5D-97923F74237A}"/>
              </a:ext>
            </a:extLst>
          </p:cNvPr>
          <p:cNvSpPr>
            <a:spLocks noGrp="1"/>
          </p:cNvSpPr>
          <p:nvPr>
            <p:ph type="dt" sz="half" idx="10"/>
          </p:nvPr>
        </p:nvSpPr>
        <p:spPr/>
        <p:txBody>
          <a:bodyPr/>
          <a:lstStyle/>
          <a:p>
            <a:fld id="{266EE19A-A1D3-43FA-B178-8F4F2A023747}" type="datetimeFigureOut">
              <a:rPr lang="en-IN" smtClean="0"/>
              <a:t>28-04-2024</a:t>
            </a:fld>
            <a:endParaRPr lang="en-IN"/>
          </a:p>
        </p:txBody>
      </p:sp>
      <p:sp>
        <p:nvSpPr>
          <p:cNvPr id="5" name="Footer Placeholder 4">
            <a:extLst>
              <a:ext uri="{FF2B5EF4-FFF2-40B4-BE49-F238E27FC236}">
                <a16:creationId xmlns:a16="http://schemas.microsoft.com/office/drawing/2014/main" id="{91CAA521-B548-7D52-A2DC-ADD1122EDD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2B6C60-BB6F-0305-C0BF-D3B62CA008A0}"/>
              </a:ext>
            </a:extLst>
          </p:cNvPr>
          <p:cNvSpPr>
            <a:spLocks noGrp="1"/>
          </p:cNvSpPr>
          <p:nvPr>
            <p:ph type="sldNum" sz="quarter" idx="12"/>
          </p:nvPr>
        </p:nvSpPr>
        <p:spPr/>
        <p:txBody>
          <a:bodyPr/>
          <a:lstStyle/>
          <a:p>
            <a:fld id="{0AD7C72E-D27B-4A3B-9BD7-7D51BA2133BF}" type="slidenum">
              <a:rPr lang="en-IN" smtClean="0"/>
              <a:t>‹#›</a:t>
            </a:fld>
            <a:endParaRPr lang="en-IN"/>
          </a:p>
        </p:txBody>
      </p:sp>
    </p:spTree>
    <p:extLst>
      <p:ext uri="{BB962C8B-B14F-4D97-AF65-F5344CB8AC3E}">
        <p14:creationId xmlns:p14="http://schemas.microsoft.com/office/powerpoint/2010/main" val="1139130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28EE-A08A-99E5-D7DD-C3298B75CA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DE6DD66-52B8-15E9-9C2A-7F329123F5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858F59-83D0-2C39-4A31-D633AA093B63}"/>
              </a:ext>
            </a:extLst>
          </p:cNvPr>
          <p:cNvSpPr>
            <a:spLocks noGrp="1"/>
          </p:cNvSpPr>
          <p:nvPr>
            <p:ph type="dt" sz="half" idx="10"/>
          </p:nvPr>
        </p:nvSpPr>
        <p:spPr/>
        <p:txBody>
          <a:bodyPr/>
          <a:lstStyle/>
          <a:p>
            <a:fld id="{266EE19A-A1D3-43FA-B178-8F4F2A023747}" type="datetimeFigureOut">
              <a:rPr lang="en-IN" smtClean="0"/>
              <a:t>28-04-2024</a:t>
            </a:fld>
            <a:endParaRPr lang="en-IN"/>
          </a:p>
        </p:txBody>
      </p:sp>
      <p:sp>
        <p:nvSpPr>
          <p:cNvPr id="5" name="Footer Placeholder 4">
            <a:extLst>
              <a:ext uri="{FF2B5EF4-FFF2-40B4-BE49-F238E27FC236}">
                <a16:creationId xmlns:a16="http://schemas.microsoft.com/office/drawing/2014/main" id="{CE7EB397-F918-6408-E763-DDEEC001A0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357FB6-D8D1-BAE5-86A6-7F826C175C51}"/>
              </a:ext>
            </a:extLst>
          </p:cNvPr>
          <p:cNvSpPr>
            <a:spLocks noGrp="1"/>
          </p:cNvSpPr>
          <p:nvPr>
            <p:ph type="sldNum" sz="quarter" idx="12"/>
          </p:nvPr>
        </p:nvSpPr>
        <p:spPr/>
        <p:txBody>
          <a:bodyPr/>
          <a:lstStyle/>
          <a:p>
            <a:fld id="{0AD7C72E-D27B-4A3B-9BD7-7D51BA2133BF}" type="slidenum">
              <a:rPr lang="en-IN" smtClean="0"/>
              <a:t>‹#›</a:t>
            </a:fld>
            <a:endParaRPr lang="en-IN"/>
          </a:p>
        </p:txBody>
      </p:sp>
    </p:spTree>
    <p:extLst>
      <p:ext uri="{BB962C8B-B14F-4D97-AF65-F5344CB8AC3E}">
        <p14:creationId xmlns:p14="http://schemas.microsoft.com/office/powerpoint/2010/main" val="227367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17B5-7D55-3D00-76FA-BAEE6C4C79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BA8FCB-A93E-3158-4954-6F70DFA7A7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263580C-61B3-2474-D58E-710A23EACA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2FDBD5-7567-0C07-F132-00BC5EA4ABFC}"/>
              </a:ext>
            </a:extLst>
          </p:cNvPr>
          <p:cNvSpPr>
            <a:spLocks noGrp="1"/>
          </p:cNvSpPr>
          <p:nvPr>
            <p:ph type="dt" sz="half" idx="10"/>
          </p:nvPr>
        </p:nvSpPr>
        <p:spPr/>
        <p:txBody>
          <a:bodyPr/>
          <a:lstStyle/>
          <a:p>
            <a:fld id="{266EE19A-A1D3-43FA-B178-8F4F2A023747}" type="datetimeFigureOut">
              <a:rPr lang="en-IN" smtClean="0"/>
              <a:t>28-04-2024</a:t>
            </a:fld>
            <a:endParaRPr lang="en-IN"/>
          </a:p>
        </p:txBody>
      </p:sp>
      <p:sp>
        <p:nvSpPr>
          <p:cNvPr id="6" name="Footer Placeholder 5">
            <a:extLst>
              <a:ext uri="{FF2B5EF4-FFF2-40B4-BE49-F238E27FC236}">
                <a16:creationId xmlns:a16="http://schemas.microsoft.com/office/drawing/2014/main" id="{1248D036-F5B5-3ACD-1442-60A7BC063D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D1E894-F168-E59B-4F45-FBF17FF41BFF}"/>
              </a:ext>
            </a:extLst>
          </p:cNvPr>
          <p:cNvSpPr>
            <a:spLocks noGrp="1"/>
          </p:cNvSpPr>
          <p:nvPr>
            <p:ph type="sldNum" sz="quarter" idx="12"/>
          </p:nvPr>
        </p:nvSpPr>
        <p:spPr/>
        <p:txBody>
          <a:bodyPr/>
          <a:lstStyle/>
          <a:p>
            <a:fld id="{0AD7C72E-D27B-4A3B-9BD7-7D51BA2133BF}" type="slidenum">
              <a:rPr lang="en-IN" smtClean="0"/>
              <a:t>‹#›</a:t>
            </a:fld>
            <a:endParaRPr lang="en-IN"/>
          </a:p>
        </p:txBody>
      </p:sp>
    </p:spTree>
    <p:extLst>
      <p:ext uri="{BB962C8B-B14F-4D97-AF65-F5344CB8AC3E}">
        <p14:creationId xmlns:p14="http://schemas.microsoft.com/office/powerpoint/2010/main" val="3470322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AB77E-EC5E-180E-E7C4-5FEAE36B8E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87DACA-63E6-E8E3-57FD-DC6AFED8A1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5DC7DF-817F-F6BE-EA3B-8F23477408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76EA31-B6B3-A93C-F763-7181E17C0D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AE5235-D1DF-B660-9A8A-3E8BAA7613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D717CDD-D4ED-7F68-3436-3AB68912F70F}"/>
              </a:ext>
            </a:extLst>
          </p:cNvPr>
          <p:cNvSpPr>
            <a:spLocks noGrp="1"/>
          </p:cNvSpPr>
          <p:nvPr>
            <p:ph type="dt" sz="half" idx="10"/>
          </p:nvPr>
        </p:nvSpPr>
        <p:spPr/>
        <p:txBody>
          <a:bodyPr/>
          <a:lstStyle/>
          <a:p>
            <a:fld id="{266EE19A-A1D3-43FA-B178-8F4F2A023747}" type="datetimeFigureOut">
              <a:rPr lang="en-IN" smtClean="0"/>
              <a:t>28-04-2024</a:t>
            </a:fld>
            <a:endParaRPr lang="en-IN"/>
          </a:p>
        </p:txBody>
      </p:sp>
      <p:sp>
        <p:nvSpPr>
          <p:cNvPr id="8" name="Footer Placeholder 7">
            <a:extLst>
              <a:ext uri="{FF2B5EF4-FFF2-40B4-BE49-F238E27FC236}">
                <a16:creationId xmlns:a16="http://schemas.microsoft.com/office/drawing/2014/main" id="{4AAC01E7-2F24-9354-AC8F-4EEEDE554C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C2EB55B-2FB8-AADB-B2CA-175698B218DA}"/>
              </a:ext>
            </a:extLst>
          </p:cNvPr>
          <p:cNvSpPr>
            <a:spLocks noGrp="1"/>
          </p:cNvSpPr>
          <p:nvPr>
            <p:ph type="sldNum" sz="quarter" idx="12"/>
          </p:nvPr>
        </p:nvSpPr>
        <p:spPr/>
        <p:txBody>
          <a:bodyPr/>
          <a:lstStyle/>
          <a:p>
            <a:fld id="{0AD7C72E-D27B-4A3B-9BD7-7D51BA2133BF}" type="slidenum">
              <a:rPr lang="en-IN" smtClean="0"/>
              <a:t>‹#›</a:t>
            </a:fld>
            <a:endParaRPr lang="en-IN"/>
          </a:p>
        </p:txBody>
      </p:sp>
    </p:spTree>
    <p:extLst>
      <p:ext uri="{BB962C8B-B14F-4D97-AF65-F5344CB8AC3E}">
        <p14:creationId xmlns:p14="http://schemas.microsoft.com/office/powerpoint/2010/main" val="1673672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F006E-18B5-66F2-73C9-065499462A6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F69A66A-6410-4DCD-4DDF-5B7747ECE95B}"/>
              </a:ext>
            </a:extLst>
          </p:cNvPr>
          <p:cNvSpPr>
            <a:spLocks noGrp="1"/>
          </p:cNvSpPr>
          <p:nvPr>
            <p:ph type="dt" sz="half" idx="10"/>
          </p:nvPr>
        </p:nvSpPr>
        <p:spPr/>
        <p:txBody>
          <a:bodyPr/>
          <a:lstStyle/>
          <a:p>
            <a:fld id="{266EE19A-A1D3-43FA-B178-8F4F2A023747}" type="datetimeFigureOut">
              <a:rPr lang="en-IN" smtClean="0"/>
              <a:t>28-04-2024</a:t>
            </a:fld>
            <a:endParaRPr lang="en-IN"/>
          </a:p>
        </p:txBody>
      </p:sp>
      <p:sp>
        <p:nvSpPr>
          <p:cNvPr id="4" name="Footer Placeholder 3">
            <a:extLst>
              <a:ext uri="{FF2B5EF4-FFF2-40B4-BE49-F238E27FC236}">
                <a16:creationId xmlns:a16="http://schemas.microsoft.com/office/drawing/2014/main" id="{F71F0215-9466-8CCB-CF18-43699D0B045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95DB01B-EFD7-F48F-3023-9FCBAD51D3B0}"/>
              </a:ext>
            </a:extLst>
          </p:cNvPr>
          <p:cNvSpPr>
            <a:spLocks noGrp="1"/>
          </p:cNvSpPr>
          <p:nvPr>
            <p:ph type="sldNum" sz="quarter" idx="12"/>
          </p:nvPr>
        </p:nvSpPr>
        <p:spPr/>
        <p:txBody>
          <a:bodyPr/>
          <a:lstStyle/>
          <a:p>
            <a:fld id="{0AD7C72E-D27B-4A3B-9BD7-7D51BA2133BF}" type="slidenum">
              <a:rPr lang="en-IN" smtClean="0"/>
              <a:t>‹#›</a:t>
            </a:fld>
            <a:endParaRPr lang="en-IN"/>
          </a:p>
        </p:txBody>
      </p:sp>
    </p:spTree>
    <p:extLst>
      <p:ext uri="{BB962C8B-B14F-4D97-AF65-F5344CB8AC3E}">
        <p14:creationId xmlns:p14="http://schemas.microsoft.com/office/powerpoint/2010/main" val="3582698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E08DED-E42C-55EE-1473-EEC82635CF63}"/>
              </a:ext>
            </a:extLst>
          </p:cNvPr>
          <p:cNvSpPr>
            <a:spLocks noGrp="1"/>
          </p:cNvSpPr>
          <p:nvPr>
            <p:ph type="dt" sz="half" idx="10"/>
          </p:nvPr>
        </p:nvSpPr>
        <p:spPr/>
        <p:txBody>
          <a:bodyPr/>
          <a:lstStyle/>
          <a:p>
            <a:fld id="{266EE19A-A1D3-43FA-B178-8F4F2A023747}" type="datetimeFigureOut">
              <a:rPr lang="en-IN" smtClean="0"/>
              <a:t>28-04-2024</a:t>
            </a:fld>
            <a:endParaRPr lang="en-IN"/>
          </a:p>
        </p:txBody>
      </p:sp>
      <p:sp>
        <p:nvSpPr>
          <p:cNvPr id="3" name="Footer Placeholder 2">
            <a:extLst>
              <a:ext uri="{FF2B5EF4-FFF2-40B4-BE49-F238E27FC236}">
                <a16:creationId xmlns:a16="http://schemas.microsoft.com/office/drawing/2014/main" id="{B63F3354-FB62-DEDC-FACD-3D7830891B9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0B095F8-0987-C189-A8AA-3447F5908A24}"/>
              </a:ext>
            </a:extLst>
          </p:cNvPr>
          <p:cNvSpPr>
            <a:spLocks noGrp="1"/>
          </p:cNvSpPr>
          <p:nvPr>
            <p:ph type="sldNum" sz="quarter" idx="12"/>
          </p:nvPr>
        </p:nvSpPr>
        <p:spPr/>
        <p:txBody>
          <a:bodyPr/>
          <a:lstStyle/>
          <a:p>
            <a:fld id="{0AD7C72E-D27B-4A3B-9BD7-7D51BA2133BF}" type="slidenum">
              <a:rPr lang="en-IN" smtClean="0"/>
              <a:t>‹#›</a:t>
            </a:fld>
            <a:endParaRPr lang="en-IN"/>
          </a:p>
        </p:txBody>
      </p:sp>
    </p:spTree>
    <p:extLst>
      <p:ext uri="{BB962C8B-B14F-4D97-AF65-F5344CB8AC3E}">
        <p14:creationId xmlns:p14="http://schemas.microsoft.com/office/powerpoint/2010/main" val="3682636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BFCC-31DE-8714-190C-C01F885099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801B6EE-24BB-57F0-E262-FD11F7BD43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6E8861B-7254-98B0-6CB2-E6D8976A1E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15E528-2C6F-6834-8AA7-D087AD26A24F}"/>
              </a:ext>
            </a:extLst>
          </p:cNvPr>
          <p:cNvSpPr>
            <a:spLocks noGrp="1"/>
          </p:cNvSpPr>
          <p:nvPr>
            <p:ph type="dt" sz="half" idx="10"/>
          </p:nvPr>
        </p:nvSpPr>
        <p:spPr/>
        <p:txBody>
          <a:bodyPr/>
          <a:lstStyle/>
          <a:p>
            <a:fld id="{266EE19A-A1D3-43FA-B178-8F4F2A023747}" type="datetimeFigureOut">
              <a:rPr lang="en-IN" smtClean="0"/>
              <a:t>28-04-2024</a:t>
            </a:fld>
            <a:endParaRPr lang="en-IN"/>
          </a:p>
        </p:txBody>
      </p:sp>
      <p:sp>
        <p:nvSpPr>
          <p:cNvPr id="6" name="Footer Placeholder 5">
            <a:extLst>
              <a:ext uri="{FF2B5EF4-FFF2-40B4-BE49-F238E27FC236}">
                <a16:creationId xmlns:a16="http://schemas.microsoft.com/office/drawing/2014/main" id="{16E70298-5382-83A3-629E-F40DBBB6C8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B19FB5-0573-4C3F-E72B-52F06290418D}"/>
              </a:ext>
            </a:extLst>
          </p:cNvPr>
          <p:cNvSpPr>
            <a:spLocks noGrp="1"/>
          </p:cNvSpPr>
          <p:nvPr>
            <p:ph type="sldNum" sz="quarter" idx="12"/>
          </p:nvPr>
        </p:nvSpPr>
        <p:spPr/>
        <p:txBody>
          <a:bodyPr/>
          <a:lstStyle/>
          <a:p>
            <a:fld id="{0AD7C72E-D27B-4A3B-9BD7-7D51BA2133BF}" type="slidenum">
              <a:rPr lang="en-IN" smtClean="0"/>
              <a:t>‹#›</a:t>
            </a:fld>
            <a:endParaRPr lang="en-IN"/>
          </a:p>
        </p:txBody>
      </p:sp>
    </p:spTree>
    <p:extLst>
      <p:ext uri="{BB962C8B-B14F-4D97-AF65-F5344CB8AC3E}">
        <p14:creationId xmlns:p14="http://schemas.microsoft.com/office/powerpoint/2010/main" val="660699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6D1E-FE93-07A0-E8B1-E049188C22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915F83-654F-19CA-9105-F9A3E794C2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5EA3993-0734-6DFB-B47F-DB36CBF93D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10A663-5105-A7A1-AE2B-71E99950AC82}"/>
              </a:ext>
            </a:extLst>
          </p:cNvPr>
          <p:cNvSpPr>
            <a:spLocks noGrp="1"/>
          </p:cNvSpPr>
          <p:nvPr>
            <p:ph type="dt" sz="half" idx="10"/>
          </p:nvPr>
        </p:nvSpPr>
        <p:spPr/>
        <p:txBody>
          <a:bodyPr/>
          <a:lstStyle/>
          <a:p>
            <a:fld id="{266EE19A-A1D3-43FA-B178-8F4F2A023747}" type="datetimeFigureOut">
              <a:rPr lang="en-IN" smtClean="0"/>
              <a:t>28-04-2024</a:t>
            </a:fld>
            <a:endParaRPr lang="en-IN"/>
          </a:p>
        </p:txBody>
      </p:sp>
      <p:sp>
        <p:nvSpPr>
          <p:cNvPr id="6" name="Footer Placeholder 5">
            <a:extLst>
              <a:ext uri="{FF2B5EF4-FFF2-40B4-BE49-F238E27FC236}">
                <a16:creationId xmlns:a16="http://schemas.microsoft.com/office/drawing/2014/main" id="{CA09A07C-066E-9135-4619-6E991A8C10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E689ED-93CC-8A5F-07E7-6DA22800852A}"/>
              </a:ext>
            </a:extLst>
          </p:cNvPr>
          <p:cNvSpPr>
            <a:spLocks noGrp="1"/>
          </p:cNvSpPr>
          <p:nvPr>
            <p:ph type="sldNum" sz="quarter" idx="12"/>
          </p:nvPr>
        </p:nvSpPr>
        <p:spPr/>
        <p:txBody>
          <a:bodyPr/>
          <a:lstStyle/>
          <a:p>
            <a:fld id="{0AD7C72E-D27B-4A3B-9BD7-7D51BA2133BF}" type="slidenum">
              <a:rPr lang="en-IN" smtClean="0"/>
              <a:t>‹#›</a:t>
            </a:fld>
            <a:endParaRPr lang="en-IN"/>
          </a:p>
        </p:txBody>
      </p:sp>
    </p:spTree>
    <p:extLst>
      <p:ext uri="{BB962C8B-B14F-4D97-AF65-F5344CB8AC3E}">
        <p14:creationId xmlns:p14="http://schemas.microsoft.com/office/powerpoint/2010/main" val="983908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2F3ADE-6604-5F4D-44F7-A9BB2811EA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3D4F56-1997-0D90-3556-3E4DAF7464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5F6673-69CC-7ABD-4396-9F4ABBCE2C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6EE19A-A1D3-43FA-B178-8F4F2A023747}" type="datetimeFigureOut">
              <a:rPr lang="en-IN" smtClean="0"/>
              <a:t>28-04-2024</a:t>
            </a:fld>
            <a:endParaRPr lang="en-IN"/>
          </a:p>
        </p:txBody>
      </p:sp>
      <p:sp>
        <p:nvSpPr>
          <p:cNvPr id="5" name="Footer Placeholder 4">
            <a:extLst>
              <a:ext uri="{FF2B5EF4-FFF2-40B4-BE49-F238E27FC236}">
                <a16:creationId xmlns:a16="http://schemas.microsoft.com/office/drawing/2014/main" id="{A189B1AE-8E90-6648-F425-3E7D70227C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6F18733-DBB8-1262-E944-0EC1CA9E92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7C72E-D27B-4A3B-9BD7-7D51BA2133BF}" type="slidenum">
              <a:rPr lang="en-IN" smtClean="0"/>
              <a:t>‹#›</a:t>
            </a:fld>
            <a:endParaRPr lang="en-IN"/>
          </a:p>
        </p:txBody>
      </p:sp>
    </p:spTree>
    <p:extLst>
      <p:ext uri="{BB962C8B-B14F-4D97-AF65-F5344CB8AC3E}">
        <p14:creationId xmlns:p14="http://schemas.microsoft.com/office/powerpoint/2010/main" val="153459279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1.xml"/><Relationship Id="rId1" Type="http://schemas.openxmlformats.org/officeDocument/2006/relationships/slideLayout" Target="../slideLayouts/slideLayout1.xml"/><Relationship Id="rId6" Type="http://schemas.openxmlformats.org/officeDocument/2006/relationships/slide" Target="slide9.xml"/><Relationship Id="rId5" Type="http://schemas.openxmlformats.org/officeDocument/2006/relationships/slide" Target="slide10.xml"/><Relationship Id="rId4" Type="http://schemas.openxmlformats.org/officeDocument/2006/relationships/slide" Target="slide12.xml"/></Relationships>
</file>

<file path=ppt/slides/_rels/slide9.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4F3570-7CB3-25E8-62CE-AF473F9165CB}"/>
              </a:ext>
            </a:extLst>
          </p:cNvPr>
          <p:cNvSpPr txBox="1"/>
          <p:nvPr/>
        </p:nvSpPr>
        <p:spPr>
          <a:xfrm>
            <a:off x="1130709" y="434112"/>
            <a:ext cx="11061291" cy="830997"/>
          </a:xfrm>
          <a:prstGeom prst="rect">
            <a:avLst/>
          </a:prstGeom>
          <a:noFill/>
        </p:spPr>
        <p:txBody>
          <a:bodyPr wrap="square" rtlCol="0">
            <a:spAutoFit/>
          </a:bodyPr>
          <a:lstStyle/>
          <a:p>
            <a:pPr algn="ctr"/>
            <a:r>
              <a:rPr lang="en-IN" sz="4800" dirty="0">
                <a:solidFill>
                  <a:srgbClr val="0070C0"/>
                </a:solidFill>
                <a:latin typeface="Times New Roman" panose="02020603050405020304" pitchFamily="18" charset="0"/>
                <a:cs typeface="Times New Roman" panose="02020603050405020304" pitchFamily="18" charset="0"/>
              </a:rPr>
              <a:t>Modern Periodic Table using </a:t>
            </a:r>
            <a:r>
              <a:rPr lang="en-IN" sz="4800" dirty="0" err="1">
                <a:solidFill>
                  <a:srgbClr val="0070C0"/>
                </a:solidFill>
                <a:latin typeface="Times New Roman" panose="02020603050405020304" pitchFamily="18" charset="0"/>
                <a:cs typeface="Times New Roman" panose="02020603050405020304" pitchFamily="18" charset="0"/>
              </a:rPr>
              <a:t>B+Tree</a:t>
            </a:r>
            <a:endParaRPr lang="en-IN" sz="4800" dirty="0">
              <a:solidFill>
                <a:srgbClr val="0070C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14A9F61-4196-477C-4121-003BA195DCAC}"/>
              </a:ext>
            </a:extLst>
          </p:cNvPr>
          <p:cNvSpPr txBox="1"/>
          <p:nvPr/>
        </p:nvSpPr>
        <p:spPr>
          <a:xfrm>
            <a:off x="216309" y="1631723"/>
            <a:ext cx="2182762" cy="492443"/>
          </a:xfrm>
          <a:prstGeom prst="rect">
            <a:avLst/>
          </a:prstGeom>
          <a:noFill/>
        </p:spPr>
        <p:txBody>
          <a:bodyPr wrap="square" rtlCol="0">
            <a:spAutoFit/>
          </a:bodyPr>
          <a:lstStyle/>
          <a:p>
            <a:r>
              <a:rPr lang="en-IN" sz="2600" dirty="0">
                <a:latin typeface="Times New Roman" panose="02020603050405020304" pitchFamily="18" charset="0"/>
                <a:cs typeface="Times New Roman" panose="02020603050405020304" pitchFamily="18" charset="0"/>
              </a:rPr>
              <a:t>Div: CS_B</a:t>
            </a:r>
          </a:p>
        </p:txBody>
      </p:sp>
      <p:sp>
        <p:nvSpPr>
          <p:cNvPr id="6" name="TextBox 5">
            <a:extLst>
              <a:ext uri="{FF2B5EF4-FFF2-40B4-BE49-F238E27FC236}">
                <a16:creationId xmlns:a16="http://schemas.microsoft.com/office/drawing/2014/main" id="{2A11205D-D134-504A-6AA6-48C56C583E2C}"/>
              </a:ext>
            </a:extLst>
          </p:cNvPr>
          <p:cNvSpPr txBox="1"/>
          <p:nvPr/>
        </p:nvSpPr>
        <p:spPr>
          <a:xfrm>
            <a:off x="2399071" y="1631723"/>
            <a:ext cx="2900516" cy="492443"/>
          </a:xfrm>
          <a:prstGeom prst="rect">
            <a:avLst/>
          </a:prstGeom>
          <a:noFill/>
        </p:spPr>
        <p:txBody>
          <a:bodyPr wrap="square" rtlCol="0">
            <a:spAutoFit/>
          </a:bodyPr>
          <a:lstStyle/>
          <a:p>
            <a:r>
              <a:rPr lang="en-IN" sz="2600" dirty="0">
                <a:latin typeface="Times New Roman" panose="02020603050405020304" pitchFamily="18" charset="0"/>
                <a:cs typeface="Times New Roman" panose="02020603050405020304" pitchFamily="18" charset="0"/>
              </a:rPr>
              <a:t>Group-No: SY-29</a:t>
            </a:r>
          </a:p>
        </p:txBody>
      </p:sp>
      <p:sp>
        <p:nvSpPr>
          <p:cNvPr id="7" name="TextBox 6">
            <a:extLst>
              <a:ext uri="{FF2B5EF4-FFF2-40B4-BE49-F238E27FC236}">
                <a16:creationId xmlns:a16="http://schemas.microsoft.com/office/drawing/2014/main" id="{3449AAAC-C2C7-4F45-BAFC-8327B68A79DE}"/>
              </a:ext>
            </a:extLst>
          </p:cNvPr>
          <p:cNvSpPr txBox="1"/>
          <p:nvPr/>
        </p:nvSpPr>
        <p:spPr>
          <a:xfrm>
            <a:off x="5636341" y="1631723"/>
            <a:ext cx="3308555" cy="492443"/>
          </a:xfrm>
          <a:prstGeom prst="rect">
            <a:avLst/>
          </a:prstGeom>
          <a:noFill/>
        </p:spPr>
        <p:txBody>
          <a:bodyPr wrap="square" rtlCol="0">
            <a:spAutoFit/>
          </a:bodyPr>
          <a:lstStyle/>
          <a:p>
            <a:r>
              <a:rPr lang="en-IN" sz="2600" dirty="0">
                <a:latin typeface="Times New Roman" panose="02020603050405020304" pitchFamily="18" charset="0"/>
                <a:cs typeface="Times New Roman" panose="02020603050405020304" pitchFamily="18" charset="0"/>
              </a:rPr>
              <a:t>Date:29</a:t>
            </a:r>
            <a:r>
              <a:rPr lang="en-IN" sz="2600" baseline="30000" dirty="0">
                <a:latin typeface="Times New Roman" panose="02020603050405020304" pitchFamily="18" charset="0"/>
                <a:cs typeface="Times New Roman" panose="02020603050405020304" pitchFamily="18" charset="0"/>
              </a:rPr>
              <a:t>th</a:t>
            </a:r>
            <a:r>
              <a:rPr lang="en-IN" sz="2600" dirty="0">
                <a:latin typeface="Times New Roman" panose="02020603050405020304" pitchFamily="18" charset="0"/>
                <a:cs typeface="Times New Roman" panose="02020603050405020304" pitchFamily="18" charset="0"/>
              </a:rPr>
              <a:t>  April 2024</a:t>
            </a:r>
          </a:p>
        </p:txBody>
      </p:sp>
      <p:sp>
        <p:nvSpPr>
          <p:cNvPr id="8" name="TextBox 7">
            <a:extLst>
              <a:ext uri="{FF2B5EF4-FFF2-40B4-BE49-F238E27FC236}">
                <a16:creationId xmlns:a16="http://schemas.microsoft.com/office/drawing/2014/main" id="{231548C0-2D4A-5B2A-BCA5-D97C240642F1}"/>
              </a:ext>
            </a:extLst>
          </p:cNvPr>
          <p:cNvSpPr txBox="1"/>
          <p:nvPr/>
        </p:nvSpPr>
        <p:spPr>
          <a:xfrm>
            <a:off x="9114502" y="1631724"/>
            <a:ext cx="2772698" cy="492443"/>
          </a:xfrm>
          <a:prstGeom prst="rect">
            <a:avLst/>
          </a:prstGeom>
          <a:noFill/>
        </p:spPr>
        <p:txBody>
          <a:bodyPr wrap="square" rtlCol="0">
            <a:spAutoFit/>
          </a:bodyPr>
          <a:lstStyle/>
          <a:p>
            <a:r>
              <a:rPr lang="en-IN" sz="2600" dirty="0">
                <a:latin typeface="Times New Roman" panose="02020603050405020304" pitchFamily="18" charset="0"/>
                <a:cs typeface="Times New Roman" panose="02020603050405020304" pitchFamily="18" charset="0"/>
              </a:rPr>
              <a:t>Day : Monday</a:t>
            </a:r>
          </a:p>
        </p:txBody>
      </p:sp>
      <p:graphicFrame>
        <p:nvGraphicFramePr>
          <p:cNvPr id="9" name="Table 8">
            <a:extLst>
              <a:ext uri="{FF2B5EF4-FFF2-40B4-BE49-F238E27FC236}">
                <a16:creationId xmlns:a16="http://schemas.microsoft.com/office/drawing/2014/main" id="{BA7ABDB4-741F-2F87-680C-24DAC9D8ED02}"/>
              </a:ext>
            </a:extLst>
          </p:cNvPr>
          <p:cNvGraphicFramePr>
            <a:graphicFrameLocks noGrp="1"/>
          </p:cNvGraphicFramePr>
          <p:nvPr>
            <p:extLst>
              <p:ext uri="{D42A27DB-BD31-4B8C-83A1-F6EECF244321}">
                <p14:modId xmlns:p14="http://schemas.microsoft.com/office/powerpoint/2010/main" val="2841495110"/>
              </p:ext>
            </p:extLst>
          </p:nvPr>
        </p:nvGraphicFramePr>
        <p:xfrm>
          <a:off x="344129" y="2857393"/>
          <a:ext cx="5191434" cy="2506284"/>
        </p:xfrm>
        <a:graphic>
          <a:graphicData uri="http://schemas.openxmlformats.org/drawingml/2006/table">
            <a:tbl>
              <a:tblPr firstRow="1" bandRow="1">
                <a:tableStyleId>{3C2FFA5D-87B4-456A-9821-1D502468CF0F}</a:tableStyleId>
              </a:tblPr>
              <a:tblGrid>
                <a:gridCol w="2595717">
                  <a:extLst>
                    <a:ext uri="{9D8B030D-6E8A-4147-A177-3AD203B41FA5}">
                      <a16:colId xmlns:a16="http://schemas.microsoft.com/office/drawing/2014/main" val="3176013437"/>
                    </a:ext>
                  </a:extLst>
                </a:gridCol>
                <a:gridCol w="2595717">
                  <a:extLst>
                    <a:ext uri="{9D8B030D-6E8A-4147-A177-3AD203B41FA5}">
                      <a16:colId xmlns:a16="http://schemas.microsoft.com/office/drawing/2014/main" val="2908079811"/>
                    </a:ext>
                  </a:extLst>
                </a:gridCol>
              </a:tblGrid>
              <a:tr h="601748">
                <a:tc>
                  <a:txBody>
                    <a:bodyPr/>
                    <a:lstStyle/>
                    <a:p>
                      <a:pPr algn="l"/>
                      <a:r>
                        <a:rPr lang="en-IN" sz="2000" b="0">
                          <a:solidFill>
                            <a:schemeClr val="bg1"/>
                          </a:solidFill>
                          <a:latin typeface="Times New Roman" panose="02020603050405020304" pitchFamily="18" charset="0"/>
                          <a:cs typeface="Times New Roman" panose="02020603050405020304" pitchFamily="18" charset="0"/>
                        </a:rPr>
                        <a:t>Krushna Gore</a:t>
                      </a:r>
                    </a:p>
                  </a:txBody>
                  <a:tcPr/>
                </a:tc>
                <a:tc>
                  <a:txBody>
                    <a:bodyPr/>
                    <a:lstStyle/>
                    <a:p>
                      <a:pPr algn="ctr"/>
                      <a:r>
                        <a:rPr lang="en-IN" sz="2000" b="0">
                          <a:solidFill>
                            <a:schemeClr val="bg1"/>
                          </a:solidFill>
                          <a:latin typeface="Times New Roman" panose="02020603050405020304" pitchFamily="18" charset="0"/>
                          <a:cs typeface="Times New Roman" panose="02020603050405020304" pitchFamily="18" charset="0"/>
                        </a:rPr>
                        <a:t>12211656</a:t>
                      </a:r>
                    </a:p>
                  </a:txBody>
                  <a:tcPr/>
                </a:tc>
                <a:extLst>
                  <a:ext uri="{0D108BD9-81ED-4DB2-BD59-A6C34878D82A}">
                    <a16:rowId xmlns:a16="http://schemas.microsoft.com/office/drawing/2014/main" val="4165873718"/>
                  </a:ext>
                </a:extLst>
              </a:tr>
              <a:tr h="601748">
                <a:tc>
                  <a:txBody>
                    <a:bodyPr/>
                    <a:lstStyle/>
                    <a:p>
                      <a:pPr algn="l"/>
                      <a:r>
                        <a:rPr lang="en-IN" sz="2000" err="1">
                          <a:solidFill>
                            <a:schemeClr val="bg1"/>
                          </a:solidFill>
                          <a:latin typeface="Times New Roman" panose="02020603050405020304" pitchFamily="18" charset="0"/>
                          <a:cs typeface="Times New Roman" panose="02020603050405020304" pitchFamily="18" charset="0"/>
                        </a:rPr>
                        <a:t>Kartarsingh</a:t>
                      </a:r>
                      <a:r>
                        <a:rPr lang="en-IN" sz="2000">
                          <a:solidFill>
                            <a:schemeClr val="bg1"/>
                          </a:solidFill>
                          <a:latin typeface="Times New Roman" panose="02020603050405020304" pitchFamily="18" charset="0"/>
                          <a:cs typeface="Times New Roman" panose="02020603050405020304" pitchFamily="18" charset="0"/>
                        </a:rPr>
                        <a:t> </a:t>
                      </a:r>
                      <a:r>
                        <a:rPr lang="en-IN" sz="2000" err="1">
                          <a:solidFill>
                            <a:schemeClr val="bg1"/>
                          </a:solidFill>
                          <a:latin typeface="Times New Roman" panose="02020603050405020304" pitchFamily="18" charset="0"/>
                          <a:cs typeface="Times New Roman" panose="02020603050405020304" pitchFamily="18" charset="0"/>
                        </a:rPr>
                        <a:t>Gothwal</a:t>
                      </a:r>
                      <a:endParaRPr lang="en-IN" sz="200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a:r>
                        <a:rPr lang="en-IN" sz="2000" dirty="0">
                          <a:solidFill>
                            <a:schemeClr val="bg1"/>
                          </a:solidFill>
                          <a:latin typeface="Times New Roman" panose="02020603050405020304" pitchFamily="18" charset="0"/>
                          <a:cs typeface="Times New Roman" panose="02020603050405020304" pitchFamily="18" charset="0"/>
                        </a:rPr>
                        <a:t>12210284</a:t>
                      </a:r>
                    </a:p>
                    <a:p>
                      <a:pPr algn="ctr"/>
                      <a:endParaRPr lang="en-IN" sz="200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8425074"/>
                  </a:ext>
                </a:extLst>
              </a:tr>
              <a:tr h="601748">
                <a:tc>
                  <a:txBody>
                    <a:bodyPr/>
                    <a:lstStyle/>
                    <a:p>
                      <a:pPr algn="l"/>
                      <a:r>
                        <a:rPr lang="en-IN" sz="2000">
                          <a:solidFill>
                            <a:schemeClr val="bg1"/>
                          </a:solidFill>
                          <a:latin typeface="Times New Roman" panose="02020603050405020304" pitchFamily="18" charset="0"/>
                          <a:cs typeface="Times New Roman" panose="02020603050405020304" pitchFamily="18" charset="0"/>
                        </a:rPr>
                        <a:t>Tanvi </a:t>
                      </a:r>
                      <a:r>
                        <a:rPr lang="en-IN" sz="2000" err="1">
                          <a:solidFill>
                            <a:schemeClr val="bg1"/>
                          </a:solidFill>
                          <a:latin typeface="Times New Roman" panose="02020603050405020304" pitchFamily="18" charset="0"/>
                          <a:cs typeface="Times New Roman" panose="02020603050405020304" pitchFamily="18" charset="0"/>
                        </a:rPr>
                        <a:t>Gunjal</a:t>
                      </a:r>
                      <a:endParaRPr lang="en-IN" sz="200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a:r>
                        <a:rPr lang="en-IN" sz="2000">
                          <a:solidFill>
                            <a:schemeClr val="bg1"/>
                          </a:solidFill>
                          <a:latin typeface="Times New Roman" panose="02020603050405020304" pitchFamily="18" charset="0"/>
                          <a:cs typeface="Times New Roman" panose="02020603050405020304" pitchFamily="18" charset="0"/>
                        </a:rPr>
                        <a:t>12211632</a:t>
                      </a:r>
                    </a:p>
                  </a:txBody>
                  <a:tcPr/>
                </a:tc>
                <a:extLst>
                  <a:ext uri="{0D108BD9-81ED-4DB2-BD59-A6C34878D82A}">
                    <a16:rowId xmlns:a16="http://schemas.microsoft.com/office/drawing/2014/main" val="298987293"/>
                  </a:ext>
                </a:extLst>
              </a:tr>
              <a:tr h="601748">
                <a:tc>
                  <a:txBody>
                    <a:bodyPr/>
                    <a:lstStyle/>
                    <a:p>
                      <a:pPr algn="l"/>
                      <a:r>
                        <a:rPr lang="en-IN" sz="2000" dirty="0" err="1">
                          <a:solidFill>
                            <a:schemeClr val="bg1"/>
                          </a:solidFill>
                          <a:latin typeface="Times New Roman" panose="02020603050405020304" pitchFamily="18" charset="0"/>
                          <a:cs typeface="Times New Roman" panose="02020603050405020304" pitchFamily="18" charset="0"/>
                        </a:rPr>
                        <a:t>Sejal</a:t>
                      </a:r>
                      <a:r>
                        <a:rPr lang="en-IN" sz="2000" dirty="0">
                          <a:solidFill>
                            <a:schemeClr val="bg1"/>
                          </a:solidFill>
                          <a:latin typeface="Times New Roman" panose="02020603050405020304" pitchFamily="18" charset="0"/>
                          <a:cs typeface="Times New Roman" panose="02020603050405020304" pitchFamily="18" charset="0"/>
                        </a:rPr>
                        <a:t> </a:t>
                      </a:r>
                      <a:r>
                        <a:rPr lang="en-IN" sz="2000" dirty="0" err="1">
                          <a:solidFill>
                            <a:schemeClr val="bg1"/>
                          </a:solidFill>
                          <a:latin typeface="Times New Roman" panose="02020603050405020304" pitchFamily="18" charset="0"/>
                          <a:cs typeface="Times New Roman" panose="02020603050405020304" pitchFamily="18" charset="0"/>
                        </a:rPr>
                        <a:t>Hage</a:t>
                      </a:r>
                      <a:endParaRPr lang="en-IN" sz="20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a:r>
                        <a:rPr lang="en-IN" sz="2000" dirty="0">
                          <a:solidFill>
                            <a:schemeClr val="bg1"/>
                          </a:solidFill>
                          <a:latin typeface="Times New Roman" panose="02020603050405020304" pitchFamily="18" charset="0"/>
                          <a:cs typeface="Times New Roman" panose="02020603050405020304" pitchFamily="18" charset="0"/>
                        </a:rPr>
                        <a:t>12210494</a:t>
                      </a:r>
                    </a:p>
                  </a:txBody>
                  <a:tcPr/>
                </a:tc>
                <a:extLst>
                  <a:ext uri="{0D108BD9-81ED-4DB2-BD59-A6C34878D82A}">
                    <a16:rowId xmlns:a16="http://schemas.microsoft.com/office/drawing/2014/main" val="1575568352"/>
                  </a:ext>
                </a:extLst>
              </a:tr>
            </a:tbl>
          </a:graphicData>
        </a:graphic>
      </p:graphicFrame>
      <p:sp>
        <p:nvSpPr>
          <p:cNvPr id="10" name="Rectangle: Beveled 9">
            <a:extLst>
              <a:ext uri="{FF2B5EF4-FFF2-40B4-BE49-F238E27FC236}">
                <a16:creationId xmlns:a16="http://schemas.microsoft.com/office/drawing/2014/main" id="{AFF936E6-5DFD-5998-6FB1-41CBF8AB46E0}"/>
              </a:ext>
            </a:extLst>
          </p:cNvPr>
          <p:cNvSpPr/>
          <p:nvPr/>
        </p:nvSpPr>
        <p:spPr>
          <a:xfrm>
            <a:off x="7089057" y="3647190"/>
            <a:ext cx="3711678" cy="926690"/>
          </a:xfrm>
          <a:prstGeom prst="bevel">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latin typeface="Times New Roman" panose="02020603050405020304" pitchFamily="18" charset="0"/>
                <a:cs typeface="Times New Roman" panose="02020603050405020304" pitchFamily="18" charset="0"/>
              </a:rPr>
              <a:t>Prof . Sonali </a:t>
            </a:r>
            <a:r>
              <a:rPr lang="en-IN" sz="2400" dirty="0" err="1">
                <a:latin typeface="Times New Roman" panose="02020603050405020304" pitchFamily="18" charset="0"/>
                <a:cs typeface="Times New Roman" panose="02020603050405020304" pitchFamily="18" charset="0"/>
              </a:rPr>
              <a:t>Antad</a:t>
            </a:r>
            <a:endParaRPr lang="en-IN"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AF6C9E6-13C9-6079-E90F-C26A7D39E46A}"/>
              </a:ext>
            </a:extLst>
          </p:cNvPr>
          <p:cNvSpPr txBox="1"/>
          <p:nvPr/>
        </p:nvSpPr>
        <p:spPr>
          <a:xfrm>
            <a:off x="7017773" y="2988894"/>
            <a:ext cx="3854245" cy="523220"/>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Project Guide:</a:t>
            </a:r>
          </a:p>
        </p:txBody>
      </p:sp>
      <p:sp>
        <p:nvSpPr>
          <p:cNvPr id="12" name="TextBox 11">
            <a:extLst>
              <a:ext uri="{FF2B5EF4-FFF2-40B4-BE49-F238E27FC236}">
                <a16:creationId xmlns:a16="http://schemas.microsoft.com/office/drawing/2014/main" id="{2BEA15F3-10B2-FFB6-4F70-DC746480E275}"/>
              </a:ext>
            </a:extLst>
          </p:cNvPr>
          <p:cNvSpPr txBox="1"/>
          <p:nvPr/>
        </p:nvSpPr>
        <p:spPr>
          <a:xfrm>
            <a:off x="565354" y="5781368"/>
            <a:ext cx="11061291" cy="892552"/>
          </a:xfrm>
          <a:prstGeom prst="rect">
            <a:avLst/>
          </a:prstGeom>
          <a:noFill/>
        </p:spPr>
        <p:txBody>
          <a:bodyPr wrap="square" rtlCol="0">
            <a:spAutoFit/>
          </a:bodyPr>
          <a:lstStyle/>
          <a:p>
            <a:pPr algn="ctr"/>
            <a:r>
              <a:rPr lang="en-IN" sz="2800" dirty="0">
                <a:solidFill>
                  <a:srgbClr val="0070C0"/>
                </a:solidFill>
                <a:latin typeface="Times New Roman" panose="02020603050405020304" pitchFamily="18" charset="0"/>
                <a:cs typeface="Times New Roman" panose="02020603050405020304" pitchFamily="18" charset="0"/>
              </a:rPr>
              <a:t>Vishwakarma Institute of Technology , Pune</a:t>
            </a:r>
          </a:p>
          <a:p>
            <a:pPr algn="ctr"/>
            <a:r>
              <a:rPr lang="en-IN" sz="2400" dirty="0">
                <a:solidFill>
                  <a:srgbClr val="0070C0"/>
                </a:solidFill>
                <a:latin typeface="Times New Roman" panose="02020603050405020304" pitchFamily="18" charset="0"/>
                <a:cs typeface="Times New Roman" panose="02020603050405020304" pitchFamily="18" charset="0"/>
              </a:rPr>
              <a:t>Department of Computer Engineering</a:t>
            </a:r>
            <a:endParaRPr lang="en-IN" sz="2800" dirty="0">
              <a:solidFill>
                <a:srgbClr val="0070C0"/>
              </a:solidFill>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AE971852-69C6-6556-95A6-546E62EC0476}"/>
              </a:ext>
            </a:extLst>
          </p:cNvPr>
          <p:cNvPicPr>
            <a:picLocks noChangeAspect="1"/>
          </p:cNvPicPr>
          <p:nvPr/>
        </p:nvPicPr>
        <p:blipFill>
          <a:blip r:embed="rId2"/>
          <a:stretch>
            <a:fillRect/>
          </a:stretch>
        </p:blipFill>
        <p:spPr>
          <a:xfrm>
            <a:off x="344129" y="202030"/>
            <a:ext cx="1214285" cy="984857"/>
          </a:xfrm>
          <a:prstGeom prst="rect">
            <a:avLst/>
          </a:prstGeom>
        </p:spPr>
      </p:pic>
    </p:spTree>
    <p:extLst>
      <p:ext uri="{BB962C8B-B14F-4D97-AF65-F5344CB8AC3E}">
        <p14:creationId xmlns:p14="http://schemas.microsoft.com/office/powerpoint/2010/main" val="1980086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301968B8-CED8-C599-6FAE-668CEDB85AFD}"/>
              </a:ext>
            </a:extLst>
          </p:cNvPr>
          <p:cNvGrpSpPr/>
          <p:nvPr/>
        </p:nvGrpSpPr>
        <p:grpSpPr>
          <a:xfrm>
            <a:off x="1907456" y="1022555"/>
            <a:ext cx="8377087" cy="4552335"/>
            <a:chOff x="1907453" y="530942"/>
            <a:chExt cx="8377087" cy="4552335"/>
          </a:xfrm>
        </p:grpSpPr>
        <p:sp>
          <p:nvSpPr>
            <p:cNvPr id="3" name="Rectangle 2">
              <a:extLst>
                <a:ext uri="{FF2B5EF4-FFF2-40B4-BE49-F238E27FC236}">
                  <a16:creationId xmlns:a16="http://schemas.microsoft.com/office/drawing/2014/main" id="{5B17D31F-B0F9-BAB1-DF9D-58F2B4DE38A3}"/>
                </a:ext>
              </a:extLst>
            </p:cNvPr>
            <p:cNvSpPr/>
            <p:nvPr/>
          </p:nvSpPr>
          <p:spPr>
            <a:xfrm>
              <a:off x="3382296" y="530942"/>
              <a:ext cx="5427407" cy="6980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Start Range Search</a:t>
              </a:r>
            </a:p>
          </p:txBody>
        </p:sp>
        <p:sp>
          <p:nvSpPr>
            <p:cNvPr id="4" name="Rectangle 3">
              <a:extLst>
                <a:ext uri="{FF2B5EF4-FFF2-40B4-BE49-F238E27FC236}">
                  <a16:creationId xmlns:a16="http://schemas.microsoft.com/office/drawing/2014/main" id="{2E131B35-8709-4ED7-DA0C-17A274AE177B}"/>
                </a:ext>
              </a:extLst>
            </p:cNvPr>
            <p:cNvSpPr/>
            <p:nvPr/>
          </p:nvSpPr>
          <p:spPr>
            <a:xfrm>
              <a:off x="2153262" y="1774723"/>
              <a:ext cx="7885471" cy="6980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Get Atomic Number Range</a:t>
              </a:r>
            </a:p>
            <a:p>
              <a:pPr algn="ctr"/>
              <a:r>
                <a:rPr lang="en-US" sz="1600" dirty="0"/>
                <a:t>Prompt the user to enter the lower and upper bounds of the atomic number range.</a:t>
              </a:r>
              <a:endParaRPr lang="en-IN" sz="1600" dirty="0"/>
            </a:p>
          </p:txBody>
        </p:sp>
        <p:sp>
          <p:nvSpPr>
            <p:cNvPr id="5" name="Rectangle 4">
              <a:extLst>
                <a:ext uri="{FF2B5EF4-FFF2-40B4-BE49-F238E27FC236}">
                  <a16:creationId xmlns:a16="http://schemas.microsoft.com/office/drawing/2014/main" id="{538706FC-719E-46BF-5D51-31101B737E83}"/>
                </a:ext>
              </a:extLst>
            </p:cNvPr>
            <p:cNvSpPr/>
            <p:nvPr/>
          </p:nvSpPr>
          <p:spPr>
            <a:xfrm>
              <a:off x="1907453" y="3079955"/>
              <a:ext cx="8377087" cy="6980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Display Search Results</a:t>
              </a:r>
            </a:p>
            <a:p>
              <a:pPr algn="ctr"/>
              <a:r>
                <a:rPr lang="en-US" sz="1600" dirty="0"/>
                <a:t>Print the name, symbol, atomic number, and atomic mass of all elements found within the range</a:t>
              </a:r>
              <a:endParaRPr lang="en-IN" sz="1600" dirty="0"/>
            </a:p>
          </p:txBody>
        </p:sp>
        <p:sp>
          <p:nvSpPr>
            <p:cNvPr id="6" name="Rectangle 5">
              <a:extLst>
                <a:ext uri="{FF2B5EF4-FFF2-40B4-BE49-F238E27FC236}">
                  <a16:creationId xmlns:a16="http://schemas.microsoft.com/office/drawing/2014/main" id="{6BECB89E-F5BF-1952-2B14-0FA22A36DC51}"/>
                </a:ext>
              </a:extLst>
            </p:cNvPr>
            <p:cNvSpPr/>
            <p:nvPr/>
          </p:nvSpPr>
          <p:spPr>
            <a:xfrm>
              <a:off x="3382292" y="4385187"/>
              <a:ext cx="5427407" cy="6980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Range Search Complete</a:t>
              </a:r>
            </a:p>
          </p:txBody>
        </p:sp>
        <p:cxnSp>
          <p:nvCxnSpPr>
            <p:cNvPr id="9" name="Straight Arrow Connector 8">
              <a:extLst>
                <a:ext uri="{FF2B5EF4-FFF2-40B4-BE49-F238E27FC236}">
                  <a16:creationId xmlns:a16="http://schemas.microsoft.com/office/drawing/2014/main" id="{2EFBD699-247C-6587-380A-719E4C42E254}"/>
                </a:ext>
              </a:extLst>
            </p:cNvPr>
            <p:cNvCxnSpPr>
              <a:cxnSpLocks/>
              <a:stCxn id="3" idx="2"/>
              <a:endCxn id="4" idx="0"/>
            </p:cNvCxnSpPr>
            <p:nvPr/>
          </p:nvCxnSpPr>
          <p:spPr>
            <a:xfrm flipH="1">
              <a:off x="6095998" y="1229032"/>
              <a:ext cx="2" cy="5456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E3DBDEF-C1CE-750B-D6EB-C24EF89F833D}"/>
                </a:ext>
              </a:extLst>
            </p:cNvPr>
            <p:cNvCxnSpPr>
              <a:cxnSpLocks/>
              <a:stCxn id="4" idx="2"/>
              <a:endCxn id="5" idx="0"/>
            </p:cNvCxnSpPr>
            <p:nvPr/>
          </p:nvCxnSpPr>
          <p:spPr>
            <a:xfrm flipH="1">
              <a:off x="6095997" y="2472813"/>
              <a:ext cx="1" cy="60714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E3BA88B-F460-7FB8-62E4-A67B98B91B4A}"/>
                </a:ext>
              </a:extLst>
            </p:cNvPr>
            <p:cNvCxnSpPr>
              <a:cxnSpLocks/>
              <a:stCxn id="5" idx="2"/>
              <a:endCxn id="6" idx="0"/>
            </p:cNvCxnSpPr>
            <p:nvPr/>
          </p:nvCxnSpPr>
          <p:spPr>
            <a:xfrm flipH="1">
              <a:off x="6095996" y="3778045"/>
              <a:ext cx="1" cy="60714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Flowchart: Multidocument 18">
            <a:hlinkClick r:id="rId2" action="ppaction://hlinksldjump"/>
            <a:extLst>
              <a:ext uri="{FF2B5EF4-FFF2-40B4-BE49-F238E27FC236}">
                <a16:creationId xmlns:a16="http://schemas.microsoft.com/office/drawing/2014/main" id="{4FA27305-C09B-31DC-D978-16113A10BEC4}"/>
              </a:ext>
            </a:extLst>
          </p:cNvPr>
          <p:cNvSpPr/>
          <p:nvPr/>
        </p:nvSpPr>
        <p:spPr>
          <a:xfrm>
            <a:off x="5098022" y="6096000"/>
            <a:ext cx="1759977" cy="614516"/>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 Program</a:t>
            </a:r>
            <a:endParaRPr lang="en-IN" dirty="0"/>
          </a:p>
        </p:txBody>
      </p:sp>
      <p:cxnSp>
        <p:nvCxnSpPr>
          <p:cNvPr id="20" name="Straight Arrow Connector 19">
            <a:extLst>
              <a:ext uri="{FF2B5EF4-FFF2-40B4-BE49-F238E27FC236}">
                <a16:creationId xmlns:a16="http://schemas.microsoft.com/office/drawing/2014/main" id="{ED6B1216-7FAB-BBFB-A529-F66F65EDF929}"/>
              </a:ext>
            </a:extLst>
          </p:cNvPr>
          <p:cNvCxnSpPr>
            <a:cxnSpLocks/>
            <a:stCxn id="6" idx="2"/>
            <a:endCxn id="19" idx="0"/>
          </p:cNvCxnSpPr>
          <p:nvPr/>
        </p:nvCxnSpPr>
        <p:spPr>
          <a:xfrm>
            <a:off x="6095999" y="5574890"/>
            <a:ext cx="3091" cy="521110"/>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803649C-152D-EDCC-E9D8-1FFC5323DD65}"/>
              </a:ext>
            </a:extLst>
          </p:cNvPr>
          <p:cNvSpPr txBox="1">
            <a:spLocks/>
          </p:cNvSpPr>
          <p:nvPr/>
        </p:nvSpPr>
        <p:spPr>
          <a:xfrm>
            <a:off x="199101" y="330610"/>
            <a:ext cx="3183194" cy="776749"/>
          </a:xfrm>
          <a:prstGeom prst="rect">
            <a:avLst/>
          </a:prstGeom>
        </p:spPr>
        <p:txBody>
          <a:bodyP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800" dirty="0">
                <a:solidFill>
                  <a:srgbClr val="4472C4"/>
                </a:solidFill>
                <a:latin typeface="Times New Roman" panose="02020603050405020304" pitchFamily="18" charset="0"/>
                <a:cs typeface="Times New Roman" panose="02020603050405020304" pitchFamily="18" charset="0"/>
              </a:rPr>
              <a:t>Range Search</a:t>
            </a:r>
          </a:p>
        </p:txBody>
      </p:sp>
    </p:spTree>
    <p:extLst>
      <p:ext uri="{BB962C8B-B14F-4D97-AF65-F5344CB8AC3E}">
        <p14:creationId xmlns:p14="http://schemas.microsoft.com/office/powerpoint/2010/main" val="886331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301968B8-CED8-C599-6FAE-668CEDB85AFD}"/>
              </a:ext>
            </a:extLst>
          </p:cNvPr>
          <p:cNvGrpSpPr/>
          <p:nvPr/>
        </p:nvGrpSpPr>
        <p:grpSpPr>
          <a:xfrm>
            <a:off x="1710814" y="894735"/>
            <a:ext cx="8760542" cy="4552335"/>
            <a:chOff x="1710811" y="530942"/>
            <a:chExt cx="8760542" cy="4552335"/>
          </a:xfrm>
        </p:grpSpPr>
        <p:sp>
          <p:nvSpPr>
            <p:cNvPr id="3" name="Rectangle 2">
              <a:extLst>
                <a:ext uri="{FF2B5EF4-FFF2-40B4-BE49-F238E27FC236}">
                  <a16:creationId xmlns:a16="http://schemas.microsoft.com/office/drawing/2014/main" id="{5B17D31F-B0F9-BAB1-DF9D-58F2B4DE38A3}"/>
                </a:ext>
              </a:extLst>
            </p:cNvPr>
            <p:cNvSpPr/>
            <p:nvPr/>
          </p:nvSpPr>
          <p:spPr>
            <a:xfrm>
              <a:off x="3382296" y="530942"/>
              <a:ext cx="5427407" cy="6980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Start Insert</a:t>
              </a:r>
            </a:p>
          </p:txBody>
        </p:sp>
        <p:sp>
          <p:nvSpPr>
            <p:cNvPr id="4" name="Rectangle 3">
              <a:extLst>
                <a:ext uri="{FF2B5EF4-FFF2-40B4-BE49-F238E27FC236}">
                  <a16:creationId xmlns:a16="http://schemas.microsoft.com/office/drawing/2014/main" id="{2E131B35-8709-4ED7-DA0C-17A274AE177B}"/>
                </a:ext>
              </a:extLst>
            </p:cNvPr>
            <p:cNvSpPr/>
            <p:nvPr/>
          </p:nvSpPr>
          <p:spPr>
            <a:xfrm>
              <a:off x="1710811" y="1774723"/>
              <a:ext cx="8760542" cy="6980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Get Element Details</a:t>
              </a:r>
            </a:p>
            <a:p>
              <a:pPr algn="ctr"/>
              <a:r>
                <a:rPr lang="en-US" sz="1600" dirty="0"/>
                <a:t>Prompt the user to enter the atomic number, symbol, name, and atomic mass of the element to be inserted.</a:t>
              </a:r>
              <a:endParaRPr lang="en-IN" sz="1600" dirty="0"/>
            </a:p>
          </p:txBody>
        </p:sp>
        <p:sp>
          <p:nvSpPr>
            <p:cNvPr id="5" name="Rectangle 4">
              <a:extLst>
                <a:ext uri="{FF2B5EF4-FFF2-40B4-BE49-F238E27FC236}">
                  <a16:creationId xmlns:a16="http://schemas.microsoft.com/office/drawing/2014/main" id="{538706FC-719E-46BF-5D51-31101B737E83}"/>
                </a:ext>
              </a:extLst>
            </p:cNvPr>
            <p:cNvSpPr/>
            <p:nvPr/>
          </p:nvSpPr>
          <p:spPr>
            <a:xfrm>
              <a:off x="1907453" y="3079955"/>
              <a:ext cx="8377087" cy="6980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Insert Element into </a:t>
              </a:r>
              <a:r>
                <a:rPr lang="en-US" sz="1600" dirty="0" err="1"/>
                <a:t>B+Tree</a:t>
              </a:r>
              <a:endParaRPr lang="en-US" sz="1600" dirty="0"/>
            </a:p>
            <a:p>
              <a:pPr algn="ctr"/>
              <a:r>
                <a:rPr lang="en-US" sz="1600" dirty="0"/>
                <a:t>Call the insert function to add the new element to the </a:t>
              </a:r>
              <a:r>
                <a:rPr lang="en-US" sz="1600" dirty="0" err="1"/>
                <a:t>B+Tree</a:t>
              </a:r>
              <a:r>
                <a:rPr lang="en-US" sz="1600" dirty="0"/>
                <a:t> data structure.</a:t>
              </a:r>
              <a:endParaRPr lang="en-IN" sz="1600" dirty="0"/>
            </a:p>
          </p:txBody>
        </p:sp>
        <p:sp>
          <p:nvSpPr>
            <p:cNvPr id="6" name="Rectangle 5">
              <a:extLst>
                <a:ext uri="{FF2B5EF4-FFF2-40B4-BE49-F238E27FC236}">
                  <a16:creationId xmlns:a16="http://schemas.microsoft.com/office/drawing/2014/main" id="{6BECB89E-F5BF-1952-2B14-0FA22A36DC51}"/>
                </a:ext>
              </a:extLst>
            </p:cNvPr>
            <p:cNvSpPr/>
            <p:nvPr/>
          </p:nvSpPr>
          <p:spPr>
            <a:xfrm>
              <a:off x="3382292" y="4385187"/>
              <a:ext cx="5427407" cy="6980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Insert </a:t>
              </a:r>
              <a:r>
                <a:rPr lang="en-IN" sz="1600" dirty="0" err="1"/>
                <a:t>Successfull</a:t>
              </a:r>
              <a:endParaRPr lang="en-IN" sz="1600" dirty="0"/>
            </a:p>
          </p:txBody>
        </p:sp>
        <p:cxnSp>
          <p:nvCxnSpPr>
            <p:cNvPr id="9" name="Straight Arrow Connector 8">
              <a:extLst>
                <a:ext uri="{FF2B5EF4-FFF2-40B4-BE49-F238E27FC236}">
                  <a16:creationId xmlns:a16="http://schemas.microsoft.com/office/drawing/2014/main" id="{2EFBD699-247C-6587-380A-719E4C42E254}"/>
                </a:ext>
              </a:extLst>
            </p:cNvPr>
            <p:cNvCxnSpPr>
              <a:cxnSpLocks/>
              <a:stCxn id="3" idx="2"/>
              <a:endCxn id="4" idx="0"/>
            </p:cNvCxnSpPr>
            <p:nvPr/>
          </p:nvCxnSpPr>
          <p:spPr>
            <a:xfrm flipH="1">
              <a:off x="6091082" y="1229032"/>
              <a:ext cx="4918" cy="5456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E3DBDEF-C1CE-750B-D6EB-C24EF89F833D}"/>
                </a:ext>
              </a:extLst>
            </p:cNvPr>
            <p:cNvCxnSpPr>
              <a:cxnSpLocks/>
              <a:stCxn id="4" idx="2"/>
              <a:endCxn id="5" idx="0"/>
            </p:cNvCxnSpPr>
            <p:nvPr/>
          </p:nvCxnSpPr>
          <p:spPr>
            <a:xfrm>
              <a:off x="6091082" y="2472813"/>
              <a:ext cx="4915" cy="60714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E3BA88B-F460-7FB8-62E4-A67B98B91B4A}"/>
                </a:ext>
              </a:extLst>
            </p:cNvPr>
            <p:cNvCxnSpPr>
              <a:cxnSpLocks/>
              <a:stCxn id="5" idx="2"/>
              <a:endCxn id="6" idx="0"/>
            </p:cNvCxnSpPr>
            <p:nvPr/>
          </p:nvCxnSpPr>
          <p:spPr>
            <a:xfrm flipH="1">
              <a:off x="6095996" y="3778045"/>
              <a:ext cx="1" cy="60714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Flowchart: Multidocument 10">
            <a:hlinkClick r:id="rId2" action="ppaction://hlinksldjump"/>
            <a:extLst>
              <a:ext uri="{FF2B5EF4-FFF2-40B4-BE49-F238E27FC236}">
                <a16:creationId xmlns:a16="http://schemas.microsoft.com/office/drawing/2014/main" id="{98FCFB41-2671-98F0-1FB3-74A11A6E606B}"/>
              </a:ext>
            </a:extLst>
          </p:cNvPr>
          <p:cNvSpPr/>
          <p:nvPr/>
        </p:nvSpPr>
        <p:spPr>
          <a:xfrm>
            <a:off x="5102941" y="6054212"/>
            <a:ext cx="1759977" cy="614516"/>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 Program</a:t>
            </a:r>
            <a:endParaRPr lang="en-IN" dirty="0"/>
          </a:p>
        </p:txBody>
      </p:sp>
      <p:cxnSp>
        <p:nvCxnSpPr>
          <p:cNvPr id="13" name="Straight Arrow Connector 12">
            <a:extLst>
              <a:ext uri="{FF2B5EF4-FFF2-40B4-BE49-F238E27FC236}">
                <a16:creationId xmlns:a16="http://schemas.microsoft.com/office/drawing/2014/main" id="{26C5B04C-59C6-3F48-5C53-ADDEF0715BBE}"/>
              </a:ext>
            </a:extLst>
          </p:cNvPr>
          <p:cNvCxnSpPr>
            <a:cxnSpLocks/>
            <a:stCxn id="6" idx="2"/>
            <a:endCxn id="11" idx="0"/>
          </p:cNvCxnSpPr>
          <p:nvPr/>
        </p:nvCxnSpPr>
        <p:spPr>
          <a:xfrm>
            <a:off x="6095999" y="5447070"/>
            <a:ext cx="8010" cy="607142"/>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CCEA363-6A15-B199-5862-561AEA1D78C8}"/>
              </a:ext>
            </a:extLst>
          </p:cNvPr>
          <p:cNvSpPr txBox="1">
            <a:spLocks/>
          </p:cNvSpPr>
          <p:nvPr/>
        </p:nvSpPr>
        <p:spPr>
          <a:xfrm>
            <a:off x="395748" y="245806"/>
            <a:ext cx="2190135" cy="628804"/>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rgbClr val="4472C4"/>
                </a:solidFill>
                <a:latin typeface="Times New Roman" panose="02020603050405020304" pitchFamily="18" charset="0"/>
                <a:cs typeface="Times New Roman" panose="02020603050405020304" pitchFamily="18" charset="0"/>
              </a:rPr>
              <a:t>I</a:t>
            </a:r>
            <a:r>
              <a:rPr lang="en-IN" sz="4800" dirty="0" err="1">
                <a:solidFill>
                  <a:srgbClr val="4472C4"/>
                </a:solidFill>
                <a:latin typeface="Times New Roman" panose="02020603050405020304" pitchFamily="18" charset="0"/>
                <a:cs typeface="Times New Roman" panose="02020603050405020304" pitchFamily="18" charset="0"/>
              </a:rPr>
              <a:t>nsert</a:t>
            </a:r>
            <a:endParaRPr lang="en-IN" sz="4800" dirty="0">
              <a:solidFill>
                <a:srgbClr val="4472C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625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301968B8-CED8-C599-6FAE-668CEDB85AFD}"/>
              </a:ext>
            </a:extLst>
          </p:cNvPr>
          <p:cNvGrpSpPr/>
          <p:nvPr/>
        </p:nvGrpSpPr>
        <p:grpSpPr>
          <a:xfrm>
            <a:off x="1907456" y="894735"/>
            <a:ext cx="8377087" cy="4552335"/>
            <a:chOff x="1907453" y="530942"/>
            <a:chExt cx="8377087" cy="4552335"/>
          </a:xfrm>
        </p:grpSpPr>
        <p:sp>
          <p:nvSpPr>
            <p:cNvPr id="3" name="Rectangle 2">
              <a:extLst>
                <a:ext uri="{FF2B5EF4-FFF2-40B4-BE49-F238E27FC236}">
                  <a16:creationId xmlns:a16="http://schemas.microsoft.com/office/drawing/2014/main" id="{5B17D31F-B0F9-BAB1-DF9D-58F2B4DE38A3}"/>
                </a:ext>
              </a:extLst>
            </p:cNvPr>
            <p:cNvSpPr/>
            <p:nvPr/>
          </p:nvSpPr>
          <p:spPr>
            <a:xfrm>
              <a:off x="3382296" y="530942"/>
              <a:ext cx="5427407" cy="6980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Start Search</a:t>
              </a:r>
            </a:p>
          </p:txBody>
        </p:sp>
        <p:sp>
          <p:nvSpPr>
            <p:cNvPr id="4" name="Rectangle 3">
              <a:extLst>
                <a:ext uri="{FF2B5EF4-FFF2-40B4-BE49-F238E27FC236}">
                  <a16:creationId xmlns:a16="http://schemas.microsoft.com/office/drawing/2014/main" id="{2E131B35-8709-4ED7-DA0C-17A274AE177B}"/>
                </a:ext>
              </a:extLst>
            </p:cNvPr>
            <p:cNvSpPr/>
            <p:nvPr/>
          </p:nvSpPr>
          <p:spPr>
            <a:xfrm>
              <a:off x="1907453" y="1774723"/>
              <a:ext cx="8377087" cy="6980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Search for Element in </a:t>
              </a:r>
              <a:r>
                <a:rPr lang="en-US" sz="1600" dirty="0" err="1"/>
                <a:t>B+Tree</a:t>
              </a:r>
              <a:endParaRPr lang="en-US" sz="1600" dirty="0"/>
            </a:p>
            <a:p>
              <a:pPr algn="ctr"/>
              <a:r>
                <a:rPr lang="en-US" sz="1600" dirty="0"/>
                <a:t>Call the search function to find the element with the specified atomic number in the </a:t>
              </a:r>
              <a:r>
                <a:rPr lang="en-US" sz="1600" dirty="0" err="1"/>
                <a:t>B+Tree</a:t>
              </a:r>
              <a:r>
                <a:rPr lang="en-US" sz="1600" dirty="0"/>
                <a:t>.</a:t>
              </a:r>
              <a:endParaRPr lang="en-IN" sz="1600" dirty="0"/>
            </a:p>
          </p:txBody>
        </p:sp>
        <p:sp>
          <p:nvSpPr>
            <p:cNvPr id="5" name="Rectangle 4">
              <a:extLst>
                <a:ext uri="{FF2B5EF4-FFF2-40B4-BE49-F238E27FC236}">
                  <a16:creationId xmlns:a16="http://schemas.microsoft.com/office/drawing/2014/main" id="{538706FC-719E-46BF-5D51-31101B737E83}"/>
                </a:ext>
              </a:extLst>
            </p:cNvPr>
            <p:cNvSpPr/>
            <p:nvPr/>
          </p:nvSpPr>
          <p:spPr>
            <a:xfrm>
              <a:off x="1907453" y="3079955"/>
              <a:ext cx="8377087" cy="6980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Display Search Result</a:t>
              </a:r>
            </a:p>
            <a:p>
              <a:pPr algn="ctr"/>
              <a:r>
                <a:rPr lang="en-US" sz="1600" dirty="0"/>
                <a:t>If the element is found, print its name, symbol, and atomic mass.</a:t>
              </a:r>
              <a:endParaRPr lang="en-IN" sz="1600" dirty="0"/>
            </a:p>
          </p:txBody>
        </p:sp>
        <p:sp>
          <p:nvSpPr>
            <p:cNvPr id="6" name="Rectangle 5">
              <a:extLst>
                <a:ext uri="{FF2B5EF4-FFF2-40B4-BE49-F238E27FC236}">
                  <a16:creationId xmlns:a16="http://schemas.microsoft.com/office/drawing/2014/main" id="{6BECB89E-F5BF-1952-2B14-0FA22A36DC51}"/>
                </a:ext>
              </a:extLst>
            </p:cNvPr>
            <p:cNvSpPr/>
            <p:nvPr/>
          </p:nvSpPr>
          <p:spPr>
            <a:xfrm>
              <a:off x="3382292" y="4385187"/>
              <a:ext cx="5427407" cy="6980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Search Complete</a:t>
              </a:r>
            </a:p>
          </p:txBody>
        </p:sp>
        <p:cxnSp>
          <p:nvCxnSpPr>
            <p:cNvPr id="9" name="Straight Arrow Connector 8">
              <a:extLst>
                <a:ext uri="{FF2B5EF4-FFF2-40B4-BE49-F238E27FC236}">
                  <a16:creationId xmlns:a16="http://schemas.microsoft.com/office/drawing/2014/main" id="{2EFBD699-247C-6587-380A-719E4C42E254}"/>
                </a:ext>
              </a:extLst>
            </p:cNvPr>
            <p:cNvCxnSpPr>
              <a:cxnSpLocks/>
              <a:stCxn id="3" idx="2"/>
              <a:endCxn id="4" idx="0"/>
            </p:cNvCxnSpPr>
            <p:nvPr/>
          </p:nvCxnSpPr>
          <p:spPr>
            <a:xfrm flipH="1">
              <a:off x="6095997" y="1229032"/>
              <a:ext cx="3" cy="5456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E3DBDEF-C1CE-750B-D6EB-C24EF89F833D}"/>
                </a:ext>
              </a:extLst>
            </p:cNvPr>
            <p:cNvCxnSpPr>
              <a:cxnSpLocks/>
              <a:stCxn id="4" idx="2"/>
              <a:endCxn id="5" idx="0"/>
            </p:cNvCxnSpPr>
            <p:nvPr/>
          </p:nvCxnSpPr>
          <p:spPr>
            <a:xfrm>
              <a:off x="6095997" y="2472813"/>
              <a:ext cx="0" cy="60714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E3BA88B-F460-7FB8-62E4-A67B98B91B4A}"/>
                </a:ext>
              </a:extLst>
            </p:cNvPr>
            <p:cNvCxnSpPr>
              <a:cxnSpLocks/>
              <a:stCxn id="5" idx="2"/>
              <a:endCxn id="6" idx="0"/>
            </p:cNvCxnSpPr>
            <p:nvPr/>
          </p:nvCxnSpPr>
          <p:spPr>
            <a:xfrm flipH="1">
              <a:off x="6095996" y="3778045"/>
              <a:ext cx="1" cy="60714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Flowchart: Multidocument 1">
            <a:hlinkClick r:id="rId2" action="ppaction://hlinksldjump"/>
            <a:extLst>
              <a:ext uri="{FF2B5EF4-FFF2-40B4-BE49-F238E27FC236}">
                <a16:creationId xmlns:a16="http://schemas.microsoft.com/office/drawing/2014/main" id="{A29D0B9C-7A31-CC1B-6D47-74E5A7C60DCB}"/>
              </a:ext>
            </a:extLst>
          </p:cNvPr>
          <p:cNvSpPr/>
          <p:nvPr/>
        </p:nvSpPr>
        <p:spPr>
          <a:xfrm>
            <a:off x="5107854" y="5963265"/>
            <a:ext cx="1759977" cy="614516"/>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 Program</a:t>
            </a:r>
            <a:endParaRPr lang="en-IN" dirty="0"/>
          </a:p>
        </p:txBody>
      </p:sp>
      <p:cxnSp>
        <p:nvCxnSpPr>
          <p:cNvPr id="7" name="Straight Arrow Connector 6">
            <a:extLst>
              <a:ext uri="{FF2B5EF4-FFF2-40B4-BE49-F238E27FC236}">
                <a16:creationId xmlns:a16="http://schemas.microsoft.com/office/drawing/2014/main" id="{3EFE7648-D6B0-F219-EAF0-755EFEA227D4}"/>
              </a:ext>
            </a:extLst>
          </p:cNvPr>
          <p:cNvCxnSpPr>
            <a:cxnSpLocks/>
            <a:stCxn id="6" idx="2"/>
            <a:endCxn id="2" idx="0"/>
          </p:cNvCxnSpPr>
          <p:nvPr/>
        </p:nvCxnSpPr>
        <p:spPr>
          <a:xfrm>
            <a:off x="6095999" y="5447070"/>
            <a:ext cx="12923" cy="516195"/>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17B22EB9-3E45-8379-36EA-20667EB8BE7F}"/>
              </a:ext>
            </a:extLst>
          </p:cNvPr>
          <p:cNvSpPr txBox="1">
            <a:spLocks/>
          </p:cNvSpPr>
          <p:nvPr/>
        </p:nvSpPr>
        <p:spPr>
          <a:xfrm>
            <a:off x="395748" y="245806"/>
            <a:ext cx="2190135" cy="628804"/>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800" dirty="0">
                <a:solidFill>
                  <a:srgbClr val="4472C4"/>
                </a:solidFill>
                <a:latin typeface="Times New Roman" panose="02020603050405020304" pitchFamily="18" charset="0"/>
                <a:cs typeface="Times New Roman" panose="02020603050405020304" pitchFamily="18" charset="0"/>
              </a:rPr>
              <a:t>Search</a:t>
            </a:r>
          </a:p>
        </p:txBody>
      </p:sp>
    </p:spTree>
    <p:extLst>
      <p:ext uri="{BB962C8B-B14F-4D97-AF65-F5344CB8AC3E}">
        <p14:creationId xmlns:p14="http://schemas.microsoft.com/office/powerpoint/2010/main" val="3586953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301968B8-CED8-C599-6FAE-668CEDB85AFD}"/>
              </a:ext>
            </a:extLst>
          </p:cNvPr>
          <p:cNvGrpSpPr/>
          <p:nvPr/>
        </p:nvGrpSpPr>
        <p:grpSpPr>
          <a:xfrm>
            <a:off x="1907453" y="415412"/>
            <a:ext cx="8377087" cy="5338917"/>
            <a:chOff x="1907453" y="530942"/>
            <a:chExt cx="8377087" cy="4552335"/>
          </a:xfrm>
        </p:grpSpPr>
        <p:sp>
          <p:nvSpPr>
            <p:cNvPr id="3" name="Rectangle 2">
              <a:extLst>
                <a:ext uri="{FF2B5EF4-FFF2-40B4-BE49-F238E27FC236}">
                  <a16:creationId xmlns:a16="http://schemas.microsoft.com/office/drawing/2014/main" id="{5B17D31F-B0F9-BAB1-DF9D-58F2B4DE38A3}"/>
                </a:ext>
              </a:extLst>
            </p:cNvPr>
            <p:cNvSpPr/>
            <p:nvPr/>
          </p:nvSpPr>
          <p:spPr>
            <a:xfrm>
              <a:off x="3382296" y="530942"/>
              <a:ext cx="5427407" cy="6980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Start Delete</a:t>
              </a:r>
            </a:p>
          </p:txBody>
        </p:sp>
        <p:sp>
          <p:nvSpPr>
            <p:cNvPr id="4" name="Rectangle 3">
              <a:extLst>
                <a:ext uri="{FF2B5EF4-FFF2-40B4-BE49-F238E27FC236}">
                  <a16:creationId xmlns:a16="http://schemas.microsoft.com/office/drawing/2014/main" id="{2E131B35-8709-4ED7-DA0C-17A274AE177B}"/>
                </a:ext>
              </a:extLst>
            </p:cNvPr>
            <p:cNvSpPr/>
            <p:nvPr/>
          </p:nvSpPr>
          <p:spPr>
            <a:xfrm>
              <a:off x="1907453" y="1433844"/>
              <a:ext cx="8377087" cy="6980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Get Atomic Number</a:t>
              </a:r>
            </a:p>
            <a:p>
              <a:pPr algn="ctr"/>
              <a:r>
                <a:rPr lang="en-US" sz="1600" dirty="0"/>
                <a:t>Prompt the user to enter the atomic number of the element to be searched.</a:t>
              </a:r>
              <a:endParaRPr lang="en-IN" sz="1600" dirty="0"/>
            </a:p>
          </p:txBody>
        </p:sp>
        <p:sp>
          <p:nvSpPr>
            <p:cNvPr id="5" name="Rectangle 4">
              <a:extLst>
                <a:ext uri="{FF2B5EF4-FFF2-40B4-BE49-F238E27FC236}">
                  <a16:creationId xmlns:a16="http://schemas.microsoft.com/office/drawing/2014/main" id="{538706FC-719E-46BF-5D51-31101B737E83}"/>
                </a:ext>
              </a:extLst>
            </p:cNvPr>
            <p:cNvSpPr/>
            <p:nvPr/>
          </p:nvSpPr>
          <p:spPr>
            <a:xfrm>
              <a:off x="1907453" y="3507523"/>
              <a:ext cx="8377087" cy="6980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Delete Element from </a:t>
              </a:r>
              <a:r>
                <a:rPr lang="en-US" sz="1600" dirty="0" err="1"/>
                <a:t>B+Tree</a:t>
              </a:r>
              <a:endParaRPr lang="en-US" sz="1600" dirty="0"/>
            </a:p>
            <a:p>
              <a:pPr algn="ctr"/>
              <a:r>
                <a:rPr lang="en-US" sz="1600" dirty="0"/>
                <a:t>Call the delete function to remove the element with the specified atomic number from the </a:t>
              </a:r>
              <a:r>
                <a:rPr lang="en-US" sz="1600" dirty="0" err="1"/>
                <a:t>B+Tree</a:t>
              </a:r>
              <a:r>
                <a:rPr lang="en-US" sz="1600" dirty="0"/>
                <a:t>.</a:t>
              </a:r>
              <a:endParaRPr lang="en-IN" sz="1600" dirty="0"/>
            </a:p>
          </p:txBody>
        </p:sp>
        <p:sp>
          <p:nvSpPr>
            <p:cNvPr id="6" name="Rectangle 5">
              <a:extLst>
                <a:ext uri="{FF2B5EF4-FFF2-40B4-BE49-F238E27FC236}">
                  <a16:creationId xmlns:a16="http://schemas.microsoft.com/office/drawing/2014/main" id="{6BECB89E-F5BF-1952-2B14-0FA22A36DC51}"/>
                </a:ext>
              </a:extLst>
            </p:cNvPr>
            <p:cNvSpPr/>
            <p:nvPr/>
          </p:nvSpPr>
          <p:spPr>
            <a:xfrm>
              <a:off x="3382292" y="4385187"/>
              <a:ext cx="5427407" cy="6980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Delete Successful</a:t>
              </a:r>
            </a:p>
          </p:txBody>
        </p:sp>
        <p:cxnSp>
          <p:nvCxnSpPr>
            <p:cNvPr id="9" name="Straight Arrow Connector 8">
              <a:extLst>
                <a:ext uri="{FF2B5EF4-FFF2-40B4-BE49-F238E27FC236}">
                  <a16:creationId xmlns:a16="http://schemas.microsoft.com/office/drawing/2014/main" id="{2EFBD699-247C-6587-380A-719E4C42E254}"/>
                </a:ext>
              </a:extLst>
            </p:cNvPr>
            <p:cNvCxnSpPr>
              <a:cxnSpLocks/>
              <a:stCxn id="3" idx="2"/>
              <a:endCxn id="4" idx="0"/>
            </p:cNvCxnSpPr>
            <p:nvPr/>
          </p:nvCxnSpPr>
          <p:spPr>
            <a:xfrm flipH="1">
              <a:off x="6095997" y="1229032"/>
              <a:ext cx="3" cy="20481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E3DBDEF-C1CE-750B-D6EB-C24EF89F833D}"/>
                </a:ext>
              </a:extLst>
            </p:cNvPr>
            <p:cNvCxnSpPr>
              <a:cxnSpLocks/>
              <a:stCxn id="4" idx="2"/>
              <a:endCxn id="17" idx="0"/>
            </p:cNvCxnSpPr>
            <p:nvPr/>
          </p:nvCxnSpPr>
          <p:spPr>
            <a:xfrm flipH="1">
              <a:off x="6095995" y="2131934"/>
              <a:ext cx="2" cy="5616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E3BA88B-F460-7FB8-62E4-A67B98B91B4A}"/>
                </a:ext>
              </a:extLst>
            </p:cNvPr>
            <p:cNvCxnSpPr>
              <a:cxnSpLocks/>
              <a:stCxn id="5" idx="2"/>
              <a:endCxn id="6" idx="0"/>
            </p:cNvCxnSpPr>
            <p:nvPr/>
          </p:nvCxnSpPr>
          <p:spPr>
            <a:xfrm flipH="1">
              <a:off x="6095996" y="4205613"/>
              <a:ext cx="1" cy="1795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Rectangle 16">
            <a:extLst>
              <a:ext uri="{FF2B5EF4-FFF2-40B4-BE49-F238E27FC236}">
                <a16:creationId xmlns:a16="http://schemas.microsoft.com/office/drawing/2014/main" id="{EFF92108-26BE-C52B-FBA3-604856BDDF3F}"/>
              </a:ext>
            </a:extLst>
          </p:cNvPr>
          <p:cNvSpPr/>
          <p:nvPr/>
        </p:nvSpPr>
        <p:spPr>
          <a:xfrm>
            <a:off x="3382291" y="2951694"/>
            <a:ext cx="5427407" cy="4182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C</a:t>
            </a:r>
            <a:r>
              <a:rPr lang="en-IN" sz="1600" dirty="0"/>
              <a:t>all Search</a:t>
            </a:r>
          </a:p>
        </p:txBody>
      </p:sp>
      <p:cxnSp>
        <p:nvCxnSpPr>
          <p:cNvPr id="21" name="Straight Arrow Connector 20">
            <a:extLst>
              <a:ext uri="{FF2B5EF4-FFF2-40B4-BE49-F238E27FC236}">
                <a16:creationId xmlns:a16="http://schemas.microsoft.com/office/drawing/2014/main" id="{A8F593C4-3368-10CF-64DE-3C0A63872970}"/>
              </a:ext>
            </a:extLst>
          </p:cNvPr>
          <p:cNvCxnSpPr>
            <a:cxnSpLocks/>
            <a:stCxn id="17" idx="2"/>
            <a:endCxn id="5" idx="0"/>
          </p:cNvCxnSpPr>
          <p:nvPr/>
        </p:nvCxnSpPr>
        <p:spPr>
          <a:xfrm>
            <a:off x="6095995" y="3369954"/>
            <a:ext cx="2" cy="5363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Flowchart: Multidocument 25">
            <a:hlinkClick r:id="rId2" action="ppaction://hlinksldjump"/>
            <a:extLst>
              <a:ext uri="{FF2B5EF4-FFF2-40B4-BE49-F238E27FC236}">
                <a16:creationId xmlns:a16="http://schemas.microsoft.com/office/drawing/2014/main" id="{B9B91D0D-10D5-8F56-D92E-63B994736FAC}"/>
              </a:ext>
            </a:extLst>
          </p:cNvPr>
          <p:cNvSpPr/>
          <p:nvPr/>
        </p:nvSpPr>
        <p:spPr>
          <a:xfrm>
            <a:off x="5088186" y="6135330"/>
            <a:ext cx="1759977" cy="614516"/>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 Program</a:t>
            </a:r>
            <a:endParaRPr lang="en-IN" dirty="0"/>
          </a:p>
        </p:txBody>
      </p:sp>
      <p:cxnSp>
        <p:nvCxnSpPr>
          <p:cNvPr id="29" name="Straight Arrow Connector 28">
            <a:extLst>
              <a:ext uri="{FF2B5EF4-FFF2-40B4-BE49-F238E27FC236}">
                <a16:creationId xmlns:a16="http://schemas.microsoft.com/office/drawing/2014/main" id="{1212DB7F-1ACF-B912-92DA-F4BF6D0A6312}"/>
              </a:ext>
            </a:extLst>
          </p:cNvPr>
          <p:cNvCxnSpPr>
            <a:cxnSpLocks/>
            <a:stCxn id="6" idx="2"/>
            <a:endCxn id="26" idx="0"/>
          </p:cNvCxnSpPr>
          <p:nvPr/>
        </p:nvCxnSpPr>
        <p:spPr>
          <a:xfrm flipH="1">
            <a:off x="6089254" y="5754329"/>
            <a:ext cx="6742" cy="381001"/>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25B66ED-F4CC-9477-0C4D-609EC3663E3B}"/>
              </a:ext>
            </a:extLst>
          </p:cNvPr>
          <p:cNvSpPr txBox="1">
            <a:spLocks/>
          </p:cNvSpPr>
          <p:nvPr/>
        </p:nvSpPr>
        <p:spPr>
          <a:xfrm>
            <a:off x="395748" y="245806"/>
            <a:ext cx="2190135" cy="628804"/>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800" dirty="0">
                <a:solidFill>
                  <a:srgbClr val="4472C4"/>
                </a:solidFill>
                <a:latin typeface="Times New Roman" panose="02020603050405020304" pitchFamily="18" charset="0"/>
                <a:cs typeface="Times New Roman" panose="02020603050405020304" pitchFamily="18" charset="0"/>
              </a:rPr>
              <a:t>Delete</a:t>
            </a:r>
          </a:p>
        </p:txBody>
      </p:sp>
    </p:spTree>
    <p:extLst>
      <p:ext uri="{BB962C8B-B14F-4D97-AF65-F5344CB8AC3E}">
        <p14:creationId xmlns:p14="http://schemas.microsoft.com/office/powerpoint/2010/main" val="2958178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FC600-1FB3-D832-7602-07C09222A62F}"/>
              </a:ext>
            </a:extLst>
          </p:cNvPr>
          <p:cNvSpPr>
            <a:spLocks noGrp="1"/>
          </p:cNvSpPr>
          <p:nvPr>
            <p:ph type="title"/>
          </p:nvPr>
        </p:nvSpPr>
        <p:spPr>
          <a:xfrm>
            <a:off x="395748" y="245806"/>
            <a:ext cx="2190135" cy="628804"/>
          </a:xfrm>
        </p:spPr>
        <p:txBody>
          <a:bodyPr>
            <a:normAutofit fontScale="90000"/>
          </a:bodyPr>
          <a:lstStyle/>
          <a:p>
            <a:r>
              <a:rPr lang="en-IN" sz="4800" dirty="0">
                <a:solidFill>
                  <a:srgbClr val="4472C4"/>
                </a:solidFill>
                <a:latin typeface="Times New Roman" panose="02020603050405020304" pitchFamily="18" charset="0"/>
                <a:cs typeface="Times New Roman" panose="02020603050405020304" pitchFamily="18" charset="0"/>
              </a:rPr>
              <a:t>Result</a:t>
            </a:r>
          </a:p>
        </p:txBody>
      </p:sp>
      <p:pic>
        <p:nvPicPr>
          <p:cNvPr id="5" name="Picture 4">
            <a:extLst>
              <a:ext uri="{FF2B5EF4-FFF2-40B4-BE49-F238E27FC236}">
                <a16:creationId xmlns:a16="http://schemas.microsoft.com/office/drawing/2014/main" id="{9C0F8839-620A-328E-41B4-A6733DB9460D}"/>
              </a:ext>
            </a:extLst>
          </p:cNvPr>
          <p:cNvPicPr>
            <a:picLocks noChangeAspect="1"/>
          </p:cNvPicPr>
          <p:nvPr/>
        </p:nvPicPr>
        <p:blipFill>
          <a:blip r:embed="rId2"/>
          <a:stretch>
            <a:fillRect/>
          </a:stretch>
        </p:blipFill>
        <p:spPr>
          <a:xfrm>
            <a:off x="503903" y="1049861"/>
            <a:ext cx="2838846" cy="2772162"/>
          </a:xfrm>
          <a:prstGeom prst="rect">
            <a:avLst/>
          </a:prstGeom>
        </p:spPr>
      </p:pic>
      <p:pic>
        <p:nvPicPr>
          <p:cNvPr id="7" name="Picture 6">
            <a:extLst>
              <a:ext uri="{FF2B5EF4-FFF2-40B4-BE49-F238E27FC236}">
                <a16:creationId xmlns:a16="http://schemas.microsoft.com/office/drawing/2014/main" id="{4688B982-7415-4DC3-7602-0E25264041AA}"/>
              </a:ext>
            </a:extLst>
          </p:cNvPr>
          <p:cNvPicPr>
            <a:picLocks noChangeAspect="1"/>
          </p:cNvPicPr>
          <p:nvPr/>
        </p:nvPicPr>
        <p:blipFill>
          <a:blip r:embed="rId3"/>
          <a:stretch>
            <a:fillRect/>
          </a:stretch>
        </p:blipFill>
        <p:spPr>
          <a:xfrm>
            <a:off x="503903" y="4658299"/>
            <a:ext cx="2781688" cy="1314633"/>
          </a:xfrm>
          <a:prstGeom prst="rect">
            <a:avLst/>
          </a:prstGeom>
        </p:spPr>
      </p:pic>
      <p:pic>
        <p:nvPicPr>
          <p:cNvPr id="9" name="Picture 8">
            <a:extLst>
              <a:ext uri="{FF2B5EF4-FFF2-40B4-BE49-F238E27FC236}">
                <a16:creationId xmlns:a16="http://schemas.microsoft.com/office/drawing/2014/main" id="{854F0E09-24D4-14C9-6492-F03B8D173046}"/>
              </a:ext>
            </a:extLst>
          </p:cNvPr>
          <p:cNvPicPr>
            <a:picLocks noChangeAspect="1"/>
          </p:cNvPicPr>
          <p:nvPr/>
        </p:nvPicPr>
        <p:blipFill>
          <a:blip r:embed="rId4"/>
          <a:stretch>
            <a:fillRect/>
          </a:stretch>
        </p:blipFill>
        <p:spPr>
          <a:xfrm>
            <a:off x="3947499" y="1049861"/>
            <a:ext cx="4677428" cy="628738"/>
          </a:xfrm>
          <a:prstGeom prst="rect">
            <a:avLst/>
          </a:prstGeom>
        </p:spPr>
      </p:pic>
      <p:pic>
        <p:nvPicPr>
          <p:cNvPr id="11" name="Picture 10">
            <a:extLst>
              <a:ext uri="{FF2B5EF4-FFF2-40B4-BE49-F238E27FC236}">
                <a16:creationId xmlns:a16="http://schemas.microsoft.com/office/drawing/2014/main" id="{9DA5089E-63DE-0D94-4E5E-B207006EFCB0}"/>
              </a:ext>
            </a:extLst>
          </p:cNvPr>
          <p:cNvPicPr>
            <a:picLocks noChangeAspect="1"/>
          </p:cNvPicPr>
          <p:nvPr/>
        </p:nvPicPr>
        <p:blipFill>
          <a:blip r:embed="rId5"/>
          <a:stretch>
            <a:fillRect/>
          </a:stretch>
        </p:blipFill>
        <p:spPr>
          <a:xfrm>
            <a:off x="3947499" y="2199968"/>
            <a:ext cx="4677428" cy="1333686"/>
          </a:xfrm>
          <a:prstGeom prst="rect">
            <a:avLst/>
          </a:prstGeom>
        </p:spPr>
      </p:pic>
      <p:pic>
        <p:nvPicPr>
          <p:cNvPr id="13" name="Picture 12">
            <a:extLst>
              <a:ext uri="{FF2B5EF4-FFF2-40B4-BE49-F238E27FC236}">
                <a16:creationId xmlns:a16="http://schemas.microsoft.com/office/drawing/2014/main" id="{F04FCEBD-2415-958F-339F-778976987135}"/>
              </a:ext>
            </a:extLst>
          </p:cNvPr>
          <p:cNvPicPr>
            <a:picLocks noChangeAspect="1"/>
          </p:cNvPicPr>
          <p:nvPr/>
        </p:nvPicPr>
        <p:blipFill>
          <a:blip r:embed="rId6"/>
          <a:stretch>
            <a:fillRect/>
          </a:stretch>
        </p:blipFill>
        <p:spPr>
          <a:xfrm>
            <a:off x="3947499" y="3822023"/>
            <a:ext cx="4677428" cy="2857315"/>
          </a:xfrm>
          <a:prstGeom prst="rect">
            <a:avLst/>
          </a:prstGeom>
        </p:spPr>
      </p:pic>
      <p:sp>
        <p:nvSpPr>
          <p:cNvPr id="14" name="TextBox 13">
            <a:extLst>
              <a:ext uri="{FF2B5EF4-FFF2-40B4-BE49-F238E27FC236}">
                <a16:creationId xmlns:a16="http://schemas.microsoft.com/office/drawing/2014/main" id="{417C0537-EA84-C012-3879-B00A9807E8CD}"/>
              </a:ext>
            </a:extLst>
          </p:cNvPr>
          <p:cNvSpPr txBox="1"/>
          <p:nvPr/>
        </p:nvSpPr>
        <p:spPr>
          <a:xfrm>
            <a:off x="503903" y="4011561"/>
            <a:ext cx="2838846" cy="369332"/>
          </a:xfrm>
          <a:prstGeom prst="rect">
            <a:avLst/>
          </a:prstGeom>
          <a:noFill/>
        </p:spPr>
        <p:txBody>
          <a:bodyPr wrap="square" rtlCol="0">
            <a:spAutoFit/>
          </a:bodyPr>
          <a:lstStyle/>
          <a:p>
            <a:pPr algn="ctr"/>
            <a:r>
              <a:rPr lang="en-US" b="1" dirty="0"/>
              <a:t>Menu</a:t>
            </a:r>
            <a:endParaRPr lang="en-IN" b="1" dirty="0"/>
          </a:p>
        </p:txBody>
      </p:sp>
      <p:sp>
        <p:nvSpPr>
          <p:cNvPr id="15" name="TextBox 14">
            <a:extLst>
              <a:ext uri="{FF2B5EF4-FFF2-40B4-BE49-F238E27FC236}">
                <a16:creationId xmlns:a16="http://schemas.microsoft.com/office/drawing/2014/main" id="{91351C41-C926-8B6D-67BB-B8575A098626}"/>
              </a:ext>
            </a:extLst>
          </p:cNvPr>
          <p:cNvSpPr txBox="1"/>
          <p:nvPr/>
        </p:nvSpPr>
        <p:spPr>
          <a:xfrm>
            <a:off x="450246" y="6065672"/>
            <a:ext cx="2838846" cy="369332"/>
          </a:xfrm>
          <a:prstGeom prst="rect">
            <a:avLst/>
          </a:prstGeom>
          <a:noFill/>
        </p:spPr>
        <p:txBody>
          <a:bodyPr wrap="square" rtlCol="0">
            <a:spAutoFit/>
          </a:bodyPr>
          <a:lstStyle/>
          <a:p>
            <a:pPr algn="ctr"/>
            <a:r>
              <a:rPr lang="en-US" b="1" dirty="0"/>
              <a:t>Insertion</a:t>
            </a:r>
            <a:endParaRPr lang="en-IN" b="1" dirty="0"/>
          </a:p>
        </p:txBody>
      </p:sp>
      <p:sp>
        <p:nvSpPr>
          <p:cNvPr id="16" name="TextBox 15">
            <a:extLst>
              <a:ext uri="{FF2B5EF4-FFF2-40B4-BE49-F238E27FC236}">
                <a16:creationId xmlns:a16="http://schemas.microsoft.com/office/drawing/2014/main" id="{60A99C0E-583E-76DB-89B8-94A8464BAE33}"/>
              </a:ext>
            </a:extLst>
          </p:cNvPr>
          <p:cNvSpPr txBox="1"/>
          <p:nvPr/>
        </p:nvSpPr>
        <p:spPr>
          <a:xfrm>
            <a:off x="8849251" y="1179564"/>
            <a:ext cx="2838846" cy="369332"/>
          </a:xfrm>
          <a:prstGeom prst="rect">
            <a:avLst/>
          </a:prstGeom>
          <a:noFill/>
        </p:spPr>
        <p:txBody>
          <a:bodyPr wrap="square" rtlCol="0">
            <a:spAutoFit/>
          </a:bodyPr>
          <a:lstStyle/>
          <a:p>
            <a:pPr algn="ctr"/>
            <a:r>
              <a:rPr lang="en-US" b="1" dirty="0"/>
              <a:t>Deletion</a:t>
            </a:r>
            <a:endParaRPr lang="en-IN" b="1" dirty="0"/>
          </a:p>
        </p:txBody>
      </p:sp>
      <p:sp>
        <p:nvSpPr>
          <p:cNvPr id="17" name="TextBox 16">
            <a:extLst>
              <a:ext uri="{FF2B5EF4-FFF2-40B4-BE49-F238E27FC236}">
                <a16:creationId xmlns:a16="http://schemas.microsoft.com/office/drawing/2014/main" id="{0DD759E8-A3E0-CF92-7EAF-5450366A8C71}"/>
              </a:ext>
            </a:extLst>
          </p:cNvPr>
          <p:cNvSpPr txBox="1"/>
          <p:nvPr/>
        </p:nvSpPr>
        <p:spPr>
          <a:xfrm>
            <a:off x="8849251" y="2497479"/>
            <a:ext cx="2838846" cy="369332"/>
          </a:xfrm>
          <a:prstGeom prst="rect">
            <a:avLst/>
          </a:prstGeom>
          <a:noFill/>
        </p:spPr>
        <p:txBody>
          <a:bodyPr wrap="square" rtlCol="0">
            <a:spAutoFit/>
          </a:bodyPr>
          <a:lstStyle/>
          <a:p>
            <a:pPr algn="ctr"/>
            <a:r>
              <a:rPr lang="en-US" b="1" dirty="0"/>
              <a:t>Searching</a:t>
            </a:r>
            <a:endParaRPr lang="en-IN" b="1" dirty="0"/>
          </a:p>
        </p:txBody>
      </p:sp>
      <p:sp>
        <p:nvSpPr>
          <p:cNvPr id="18" name="TextBox 17">
            <a:extLst>
              <a:ext uri="{FF2B5EF4-FFF2-40B4-BE49-F238E27FC236}">
                <a16:creationId xmlns:a16="http://schemas.microsoft.com/office/drawing/2014/main" id="{D6082048-D83A-8E40-6EC7-208C59A9A0FC}"/>
              </a:ext>
            </a:extLst>
          </p:cNvPr>
          <p:cNvSpPr txBox="1"/>
          <p:nvPr/>
        </p:nvSpPr>
        <p:spPr>
          <a:xfrm>
            <a:off x="8849251" y="4952479"/>
            <a:ext cx="2838846" cy="369332"/>
          </a:xfrm>
          <a:prstGeom prst="rect">
            <a:avLst/>
          </a:prstGeom>
          <a:noFill/>
        </p:spPr>
        <p:txBody>
          <a:bodyPr wrap="square" rtlCol="0">
            <a:spAutoFit/>
          </a:bodyPr>
          <a:lstStyle/>
          <a:p>
            <a:pPr algn="ctr"/>
            <a:r>
              <a:rPr lang="en-US" b="1" dirty="0"/>
              <a:t>Range Search</a:t>
            </a:r>
            <a:endParaRPr lang="en-IN" b="1" dirty="0"/>
          </a:p>
        </p:txBody>
      </p:sp>
    </p:spTree>
    <p:extLst>
      <p:ext uri="{BB962C8B-B14F-4D97-AF65-F5344CB8AC3E}">
        <p14:creationId xmlns:p14="http://schemas.microsoft.com/office/powerpoint/2010/main" val="1150359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329F6-01C6-4D52-4F7A-97FCEA0E7B26}"/>
              </a:ext>
            </a:extLst>
          </p:cNvPr>
          <p:cNvSpPr>
            <a:spLocks noGrp="1"/>
          </p:cNvSpPr>
          <p:nvPr>
            <p:ph type="ctrTitle"/>
          </p:nvPr>
        </p:nvSpPr>
        <p:spPr>
          <a:xfrm>
            <a:off x="973394" y="625091"/>
            <a:ext cx="6253316" cy="804760"/>
          </a:xfrm>
        </p:spPr>
        <p:txBody>
          <a:bodyPr>
            <a:normAutofit/>
          </a:bodyPr>
          <a:lstStyle/>
          <a:p>
            <a:pPr algn="l"/>
            <a:r>
              <a:rPr lang="en-IN" sz="4800" dirty="0">
                <a:solidFill>
                  <a:schemeClr val="accent1">
                    <a:lumMod val="75000"/>
                  </a:schemeClr>
                </a:solidFill>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0A15D3FD-D10F-C0D9-CB8F-7E0211368A84}"/>
              </a:ext>
            </a:extLst>
          </p:cNvPr>
          <p:cNvSpPr>
            <a:spLocks noGrp="1"/>
          </p:cNvSpPr>
          <p:nvPr>
            <p:ph type="subTitle" idx="1"/>
          </p:nvPr>
        </p:nvSpPr>
        <p:spPr>
          <a:xfrm>
            <a:off x="973394" y="1871561"/>
            <a:ext cx="10441858" cy="4135948"/>
          </a:xfrm>
        </p:spPr>
        <p:txBody>
          <a:bodyPr>
            <a:normAutofit/>
          </a:bodyPr>
          <a:lstStyle/>
          <a:p>
            <a:pPr algn="just">
              <a:lnSpc>
                <a:spcPct val="150000"/>
              </a:lnSpc>
            </a:pPr>
            <a:r>
              <a:rPr lang="en-GB" dirty="0">
                <a:latin typeface="Times New Roman" panose="02020603050405020304" pitchFamily="18" charset="0"/>
                <a:cs typeface="Times New Roman" panose="02020603050405020304" pitchFamily="18" charset="0"/>
              </a:rPr>
              <a:t>The development of a modern periodic table using a B+ tree data structure in C has resulted in an efficient and dynamic tool for organizing and accessing element data. By implementing operations such as insertion, deletion, and search, along with range searches and separate displays for s, p, d, and f block elements, the project offers a comprehensive solution for exploring and understanding chemical elements. Through this project, users can interact with the periodic table in a structured manner, facilitating easier access to valuable chemical information.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7917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76A3-10BE-5571-A23F-0617BAA53696}"/>
              </a:ext>
            </a:extLst>
          </p:cNvPr>
          <p:cNvSpPr>
            <a:spLocks noGrp="1"/>
          </p:cNvSpPr>
          <p:nvPr>
            <p:ph type="title"/>
          </p:nvPr>
        </p:nvSpPr>
        <p:spPr>
          <a:xfrm>
            <a:off x="3201629" y="2547886"/>
            <a:ext cx="5788742" cy="1325563"/>
          </a:xfrm>
        </p:spPr>
        <p:txBody>
          <a:bodyPr>
            <a:normAutofit/>
          </a:bodyPr>
          <a:lstStyle/>
          <a:p>
            <a:r>
              <a:rPr lang="en-IN" sz="6600" dirty="0">
                <a:solidFill>
                  <a:schemeClr val="accent1">
                    <a:lumMod val="75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839995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A3667-7DD0-7A5F-AEE0-FA03E9618067}"/>
              </a:ext>
            </a:extLst>
          </p:cNvPr>
          <p:cNvSpPr>
            <a:spLocks noGrp="1"/>
          </p:cNvSpPr>
          <p:nvPr>
            <p:ph type="title"/>
          </p:nvPr>
        </p:nvSpPr>
        <p:spPr/>
        <p:txBody>
          <a:bodyPr>
            <a:normAutofit/>
          </a:bodyPr>
          <a:lstStyle/>
          <a:p>
            <a:r>
              <a:rPr lang="en-IN" sz="4800" dirty="0">
                <a:solidFill>
                  <a:srgbClr val="4472C4"/>
                </a:solidFill>
                <a:latin typeface="Times New Roman" panose="02020603050405020304" pitchFamily="18" charset="0"/>
                <a:cs typeface="Times New Roman" panose="02020603050405020304" pitchFamily="18" charset="0"/>
              </a:rPr>
              <a:t>OUTINE</a:t>
            </a:r>
          </a:p>
        </p:txBody>
      </p:sp>
      <p:sp>
        <p:nvSpPr>
          <p:cNvPr id="3" name="Content Placeholder 2">
            <a:extLst>
              <a:ext uri="{FF2B5EF4-FFF2-40B4-BE49-F238E27FC236}">
                <a16:creationId xmlns:a16="http://schemas.microsoft.com/office/drawing/2014/main" id="{BB6AC30A-E135-BEDE-1561-B81C3CD7DE79}"/>
              </a:ext>
            </a:extLst>
          </p:cNvPr>
          <p:cNvSpPr>
            <a:spLocks noGrp="1"/>
          </p:cNvSpPr>
          <p:nvPr>
            <p:ph idx="1"/>
          </p:nvPr>
        </p:nvSpPr>
        <p:spPr>
          <a:xfrm>
            <a:off x="838200" y="1825625"/>
            <a:ext cx="4274574" cy="4351338"/>
          </a:xfrm>
        </p:spPr>
        <p:txBody>
          <a:bodyPr>
            <a:normAutofit lnSpcReduction="10000"/>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Introduction                                         </a:t>
            </a:r>
          </a:p>
          <a:p>
            <a:pPr marL="0" indent="0">
              <a:buNone/>
            </a:pPr>
            <a:endParaRPr lang="en-IN"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Motivation</a:t>
            </a:r>
          </a:p>
          <a:p>
            <a:pPr marL="457200" indent="-45720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Problem statement</a:t>
            </a:r>
          </a:p>
          <a:p>
            <a:pPr marL="457200" indent="-45720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Objective</a:t>
            </a:r>
          </a:p>
          <a:p>
            <a:pPr marL="457200" indent="-45720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Methodology</a:t>
            </a:r>
          </a:p>
          <a:p>
            <a:endParaRPr lang="en-IN" dirty="0"/>
          </a:p>
        </p:txBody>
      </p:sp>
      <p:sp>
        <p:nvSpPr>
          <p:cNvPr id="4" name="TextBox 3">
            <a:extLst>
              <a:ext uri="{FF2B5EF4-FFF2-40B4-BE49-F238E27FC236}">
                <a16:creationId xmlns:a16="http://schemas.microsoft.com/office/drawing/2014/main" id="{D7F5B24F-6D79-2697-F7F2-8532EEEBE48A}"/>
              </a:ext>
            </a:extLst>
          </p:cNvPr>
          <p:cNvSpPr txBox="1"/>
          <p:nvPr/>
        </p:nvSpPr>
        <p:spPr>
          <a:xfrm>
            <a:off x="7079228" y="1415846"/>
            <a:ext cx="3480621" cy="3662541"/>
          </a:xfrm>
          <a:prstGeom prst="rect">
            <a:avLst/>
          </a:prstGeom>
          <a:noFill/>
        </p:spPr>
        <p:txBody>
          <a:bodyPr wrap="square" rtlCol="0">
            <a:spAutoFit/>
          </a:bodyPr>
          <a:lstStyle/>
          <a:p>
            <a:pPr marL="457200" indent="-45720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Flow Diagram</a:t>
            </a:r>
          </a:p>
          <a:p>
            <a:pPr marL="457200" indent="-45720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Result </a:t>
            </a:r>
          </a:p>
          <a:p>
            <a:pPr marL="457200" indent="-45720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Conclusion</a:t>
            </a:r>
          </a:p>
          <a:p>
            <a:pPr marL="457200" indent="-45720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References</a:t>
            </a:r>
          </a:p>
          <a:p>
            <a:endParaRPr lang="en-IN" dirty="0"/>
          </a:p>
        </p:txBody>
      </p:sp>
    </p:spTree>
    <p:extLst>
      <p:ext uri="{BB962C8B-B14F-4D97-AF65-F5344CB8AC3E}">
        <p14:creationId xmlns:p14="http://schemas.microsoft.com/office/powerpoint/2010/main" val="1524863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91854B-9E9D-8E7C-469D-48E8BB430171}"/>
              </a:ext>
            </a:extLst>
          </p:cNvPr>
          <p:cNvSpPr txBox="1"/>
          <p:nvPr/>
        </p:nvSpPr>
        <p:spPr>
          <a:xfrm>
            <a:off x="1002890" y="513223"/>
            <a:ext cx="9468464" cy="830997"/>
          </a:xfrm>
          <a:prstGeom prst="rect">
            <a:avLst/>
          </a:prstGeom>
          <a:noFill/>
        </p:spPr>
        <p:txBody>
          <a:bodyPr wrap="square" rtlCol="0">
            <a:spAutoFit/>
          </a:bodyPr>
          <a:lstStyle/>
          <a:p>
            <a:r>
              <a:rPr lang="en-IN" sz="4800" dirty="0">
                <a:solidFill>
                  <a:srgbClr val="0070C0"/>
                </a:solidFill>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B8DFA1D6-79B9-74B3-8EAD-39EFAFFDC49B}"/>
              </a:ext>
            </a:extLst>
          </p:cNvPr>
          <p:cNvSpPr txBox="1"/>
          <p:nvPr/>
        </p:nvSpPr>
        <p:spPr>
          <a:xfrm>
            <a:off x="934064" y="1557377"/>
            <a:ext cx="10186220" cy="445795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The periodic table is a cornerstone of chemistry, providing a systematic way to organize and understand the properties of chemical elements. </a:t>
            </a:r>
          </a:p>
          <a:p>
            <a:pPr marL="342900" indent="-342900" algn="just">
              <a:lnSpc>
                <a:spcPct val="150000"/>
              </a:lnSpc>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The project focuses on building a modern periodic table using the B+ tree in C. This efficient data structure enables swift operations like search, insertion, and deletion, enhancing accessibility and organization of element properties. Through this approach, we aim to deliver a dynamic and streamlined representation of the periodic table, empowering users with rapid access to vital element data.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8105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C30F2-0CF3-A154-704A-D3B0AF92D3D6}"/>
              </a:ext>
            </a:extLst>
          </p:cNvPr>
          <p:cNvSpPr>
            <a:spLocks noGrp="1"/>
          </p:cNvSpPr>
          <p:nvPr>
            <p:ph type="title"/>
          </p:nvPr>
        </p:nvSpPr>
        <p:spPr/>
        <p:txBody>
          <a:bodyPr>
            <a:normAutofit/>
          </a:bodyPr>
          <a:lstStyle/>
          <a:p>
            <a:r>
              <a:rPr lang="en-IN" sz="4800" dirty="0">
                <a:solidFill>
                  <a:srgbClr val="4472C4"/>
                </a:solidFill>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F3367420-0DE1-60FF-B5D0-9AB360A63406}"/>
              </a:ext>
            </a:extLst>
          </p:cNvPr>
          <p:cNvSpPr>
            <a:spLocks noGrp="1"/>
          </p:cNvSpPr>
          <p:nvPr>
            <p:ph idx="1"/>
          </p:nvPr>
        </p:nvSpPr>
        <p:spPr>
          <a:xfrm>
            <a:off x="838200" y="1619147"/>
            <a:ext cx="10515600" cy="4351338"/>
          </a:xfrm>
        </p:spPr>
        <p:txBody>
          <a:bodyPr>
            <a:normAutofit/>
          </a:bodyPr>
          <a:lstStyle/>
          <a:p>
            <a:pPr algn="just">
              <a:lnSpc>
                <a:spcPct val="150000"/>
              </a:lnSpc>
              <a:buFont typeface="Wingdings" panose="05000000000000000000" pitchFamily="2" charset="2"/>
              <a:buChar char="Ø"/>
            </a:pPr>
            <a:r>
              <a:rPr lang="en-GB" dirty="0"/>
              <a:t> </a:t>
            </a:r>
            <a:r>
              <a:rPr lang="en-GB" sz="2400" dirty="0">
                <a:latin typeface="Times New Roman" panose="02020603050405020304" pitchFamily="18" charset="0"/>
                <a:cs typeface="Times New Roman" panose="02020603050405020304" pitchFamily="18" charset="0"/>
              </a:rPr>
              <a:t>Efficiency Boost: Using a B+ tree enhances efficiency, enabling swift access and management of element data.</a:t>
            </a:r>
          </a:p>
          <a:p>
            <a:pPr algn="just">
              <a:lnSpc>
                <a:spcPct val="150000"/>
              </a:lnSpc>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 Interactive Learning: The project fosters interactive learning by creating a modern periodic table, engaging users with dynamic data exploration.</a:t>
            </a:r>
          </a:p>
          <a:p>
            <a:pPr algn="just">
              <a:lnSpc>
                <a:spcPct val="150000"/>
              </a:lnSpc>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 Innovative Representation: Employing advanced data structures like the B+ tree showcases innovation in organizing and accessing chemical element information.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6453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4BB3-4B7C-C360-93A6-23DEF7D2C894}"/>
              </a:ext>
            </a:extLst>
          </p:cNvPr>
          <p:cNvSpPr>
            <a:spLocks noGrp="1"/>
          </p:cNvSpPr>
          <p:nvPr>
            <p:ph type="title"/>
          </p:nvPr>
        </p:nvSpPr>
        <p:spPr>
          <a:xfrm>
            <a:off x="838200" y="473280"/>
            <a:ext cx="10515600" cy="1325563"/>
          </a:xfrm>
        </p:spPr>
        <p:txBody>
          <a:bodyPr>
            <a:normAutofit/>
          </a:bodyPr>
          <a:lstStyle/>
          <a:p>
            <a:r>
              <a:rPr lang="en-IN" sz="4800" dirty="0">
                <a:solidFill>
                  <a:srgbClr val="4472C4"/>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71ECB8CF-D274-EE2B-F746-D5EAC96D11C7}"/>
              </a:ext>
            </a:extLst>
          </p:cNvPr>
          <p:cNvSpPr>
            <a:spLocks noGrp="1"/>
          </p:cNvSpPr>
          <p:nvPr>
            <p:ph idx="1"/>
          </p:nvPr>
        </p:nvSpPr>
        <p:spPr>
          <a:xfrm>
            <a:off x="838200" y="1943612"/>
            <a:ext cx="10515600" cy="4351338"/>
          </a:xfrm>
        </p:spPr>
        <p:txBody>
          <a:bodyPr>
            <a:normAutofit/>
          </a:bodyPr>
          <a:lstStyle/>
          <a:p>
            <a:pPr marL="0" indent="0" algn="just">
              <a:lnSpc>
                <a:spcPct val="150000"/>
              </a:lnSpc>
              <a:buNone/>
            </a:pPr>
            <a:r>
              <a:rPr lang="en-GB" sz="2400" dirty="0">
                <a:latin typeface="Times New Roman" panose="02020603050405020304" pitchFamily="18" charset="0"/>
                <a:cs typeface="Times New Roman" panose="02020603050405020304" pitchFamily="18" charset="0"/>
              </a:rPr>
              <a:t>The project aims to develop a modern periodic table using a B+ tree data structure implemented in C. It involves creating a program capable of efficiently handling operations such as insertion, deletion, search, range search, and displaying s, p, d, f block elements separately. The goal is to provide users with a dynamic and interactive platform for exploring and understanding chemical elements.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3425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91854B-9E9D-8E7C-469D-48E8BB430171}"/>
              </a:ext>
            </a:extLst>
          </p:cNvPr>
          <p:cNvSpPr txBox="1"/>
          <p:nvPr/>
        </p:nvSpPr>
        <p:spPr>
          <a:xfrm>
            <a:off x="766915" y="599767"/>
            <a:ext cx="9468464" cy="830997"/>
          </a:xfrm>
          <a:prstGeom prst="rect">
            <a:avLst/>
          </a:prstGeom>
          <a:noFill/>
        </p:spPr>
        <p:txBody>
          <a:bodyPr wrap="square" rtlCol="0">
            <a:spAutoFit/>
          </a:bodyPr>
          <a:lstStyle/>
          <a:p>
            <a:r>
              <a:rPr lang="en-IN" sz="4800" dirty="0">
                <a:solidFill>
                  <a:srgbClr val="0070C0"/>
                </a:solidFill>
                <a:latin typeface="Times New Roman" panose="02020603050405020304" pitchFamily="18" charset="0"/>
                <a:cs typeface="Times New Roman" panose="02020603050405020304" pitchFamily="18" charset="0"/>
              </a:rPr>
              <a:t>Objectives</a:t>
            </a:r>
          </a:p>
        </p:txBody>
      </p:sp>
      <p:sp>
        <p:nvSpPr>
          <p:cNvPr id="5" name="TextBox 4">
            <a:extLst>
              <a:ext uri="{FF2B5EF4-FFF2-40B4-BE49-F238E27FC236}">
                <a16:creationId xmlns:a16="http://schemas.microsoft.com/office/drawing/2014/main" id="{B8DFA1D6-79B9-74B3-8EAD-39EFAFFDC49B}"/>
              </a:ext>
            </a:extLst>
          </p:cNvPr>
          <p:cNvSpPr txBox="1"/>
          <p:nvPr/>
        </p:nvSpPr>
        <p:spPr>
          <a:xfrm>
            <a:off x="766915" y="1725731"/>
            <a:ext cx="10382866" cy="446199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GB" sz="2400" dirty="0">
                <a:solidFill>
                  <a:schemeClr val="tx2">
                    <a:lumMod val="50000"/>
                  </a:schemeClr>
                </a:solidFill>
                <a:latin typeface="Times New Roman" panose="02020603050405020304" pitchFamily="18" charset="0"/>
                <a:cs typeface="Times New Roman" panose="02020603050405020304" pitchFamily="18" charset="0"/>
              </a:rPr>
              <a:t>Developing a program capable of efficiently managing element data through operations such as insertion, deletion, and search.</a:t>
            </a:r>
          </a:p>
          <a:p>
            <a:pPr marL="285750" indent="-285750" algn="just">
              <a:lnSpc>
                <a:spcPct val="150000"/>
              </a:lnSpc>
              <a:buFont typeface="Wingdings" panose="05000000000000000000" pitchFamily="2" charset="2"/>
              <a:buChar char="Ø"/>
            </a:pPr>
            <a:r>
              <a:rPr lang="en-GB" sz="2400" dirty="0">
                <a:solidFill>
                  <a:schemeClr val="tx2">
                    <a:lumMod val="50000"/>
                  </a:schemeClr>
                </a:solidFill>
                <a:latin typeface="Times New Roman" panose="02020603050405020304" pitchFamily="18" charset="0"/>
                <a:cs typeface="Times New Roman" panose="02020603050405020304" pitchFamily="18" charset="0"/>
              </a:rPr>
              <a:t>Implementing functionality for range searches to retrieve elements within specified atomic number ranges.</a:t>
            </a:r>
          </a:p>
          <a:p>
            <a:pPr marL="285750" indent="-285750" algn="just">
              <a:lnSpc>
                <a:spcPct val="150000"/>
              </a:lnSpc>
              <a:buFont typeface="Wingdings" panose="05000000000000000000" pitchFamily="2" charset="2"/>
              <a:buChar char="Ø"/>
            </a:pPr>
            <a:r>
              <a:rPr lang="en-GB" sz="2400" dirty="0">
                <a:solidFill>
                  <a:schemeClr val="tx2">
                    <a:lumMod val="50000"/>
                  </a:schemeClr>
                </a:solidFill>
                <a:latin typeface="Times New Roman" panose="02020603050405020304" pitchFamily="18" charset="0"/>
                <a:cs typeface="Times New Roman" panose="02020603050405020304" pitchFamily="18" charset="0"/>
              </a:rPr>
              <a:t>Organizing and displaying s, p, d, and f block elements separately to enhance user interaction and understanding.</a:t>
            </a:r>
          </a:p>
          <a:p>
            <a:pPr marL="285750" indent="-285750" algn="just">
              <a:lnSpc>
                <a:spcPct val="150000"/>
              </a:lnSpc>
              <a:buFont typeface="Wingdings" panose="05000000000000000000" pitchFamily="2" charset="2"/>
              <a:buChar char="Ø"/>
            </a:pPr>
            <a:r>
              <a:rPr lang="en-GB" sz="2400" dirty="0">
                <a:solidFill>
                  <a:schemeClr val="tx2">
                    <a:lumMod val="50000"/>
                  </a:schemeClr>
                </a:solidFill>
                <a:latin typeface="Times New Roman" panose="02020603050405020304" pitchFamily="18" charset="0"/>
                <a:cs typeface="Times New Roman" panose="02020603050405020304" pitchFamily="18" charset="0"/>
              </a:rPr>
              <a:t>Providing a dynamic and interactive platform for users to explore and learn about chemical elements in a structured manner.</a:t>
            </a:r>
            <a:endParaRPr lang="en-IN" sz="2800" dirty="0">
              <a:solidFill>
                <a:schemeClr val="accent2">
                  <a:lumMod val="75000"/>
                </a:schemeClr>
              </a:solidFill>
              <a:latin typeface="Comic Sans MS" panose="030F0702030302020204" pitchFamily="66" charset="0"/>
            </a:endParaRPr>
          </a:p>
        </p:txBody>
      </p:sp>
    </p:spTree>
    <p:extLst>
      <p:ext uri="{BB962C8B-B14F-4D97-AF65-F5344CB8AC3E}">
        <p14:creationId xmlns:p14="http://schemas.microsoft.com/office/powerpoint/2010/main" val="2472767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4DA7C-2541-10D8-9769-6C804603B19D}"/>
              </a:ext>
            </a:extLst>
          </p:cNvPr>
          <p:cNvSpPr>
            <a:spLocks noGrp="1"/>
          </p:cNvSpPr>
          <p:nvPr>
            <p:ph type="title"/>
          </p:nvPr>
        </p:nvSpPr>
        <p:spPr>
          <a:xfrm>
            <a:off x="838200" y="77275"/>
            <a:ext cx="10515600" cy="1325563"/>
          </a:xfrm>
        </p:spPr>
        <p:txBody>
          <a:bodyPr>
            <a:normAutofit/>
          </a:bodyPr>
          <a:lstStyle/>
          <a:p>
            <a:r>
              <a:rPr lang="en-IN" sz="4800" dirty="0">
                <a:solidFill>
                  <a:srgbClr val="4472C4"/>
                </a:solidFill>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00145BF7-0413-E9FD-58C9-38D831BCC763}"/>
              </a:ext>
            </a:extLst>
          </p:cNvPr>
          <p:cNvSpPr>
            <a:spLocks noGrp="1"/>
          </p:cNvSpPr>
          <p:nvPr>
            <p:ph idx="1"/>
          </p:nvPr>
        </p:nvSpPr>
        <p:spPr>
          <a:xfrm>
            <a:off x="838200" y="1402838"/>
            <a:ext cx="4943168" cy="4634168"/>
          </a:xfrm>
        </p:spPr>
        <p:txBody>
          <a:bodyPr>
            <a:normAutofit/>
          </a:bodyPr>
          <a:lstStyle/>
          <a:p>
            <a:pPr>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Data Structures Definition</a:t>
            </a:r>
          </a:p>
          <a:p>
            <a:pPr>
              <a:lnSpc>
                <a:spcPct val="150000"/>
              </a:lnSpc>
              <a:buFont typeface="Wingdings" panose="05000000000000000000" pitchFamily="2" charset="2"/>
              <a:buChar char="§"/>
            </a:pPr>
            <a:r>
              <a:rPr lang="en-IN" dirty="0" err="1">
                <a:latin typeface="Times New Roman" panose="02020603050405020304" pitchFamily="18" charset="0"/>
                <a:cs typeface="Times New Roman" panose="02020603050405020304" pitchFamily="18" charset="0"/>
              </a:rPr>
              <a:t>B+Tree</a:t>
            </a:r>
            <a:r>
              <a:rPr lang="en-IN" dirty="0">
                <a:latin typeface="Times New Roman" panose="02020603050405020304" pitchFamily="18" charset="0"/>
                <a:cs typeface="Times New Roman" panose="02020603050405020304" pitchFamily="18" charset="0"/>
              </a:rPr>
              <a:t> Characteristics</a:t>
            </a:r>
          </a:p>
          <a:p>
            <a:pPr>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Initialization</a:t>
            </a:r>
          </a:p>
          <a:p>
            <a:pPr>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File Handling</a:t>
            </a:r>
          </a:p>
          <a:p>
            <a:pPr>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Insertion Algorithm</a:t>
            </a:r>
          </a:p>
          <a:p>
            <a:pPr>
              <a:lnSpc>
                <a:spcPct val="150000"/>
              </a:lnSpc>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4A804A9-262C-D111-BE21-CF09A593F9EA}"/>
              </a:ext>
            </a:extLst>
          </p:cNvPr>
          <p:cNvSpPr txBox="1"/>
          <p:nvPr/>
        </p:nvSpPr>
        <p:spPr>
          <a:xfrm>
            <a:off x="5936226" y="1482569"/>
            <a:ext cx="5417574" cy="3892861"/>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Splitting Nodes</a:t>
            </a:r>
          </a:p>
          <a:p>
            <a:pPr marL="457200" indent="-457200">
              <a:lnSpc>
                <a:spcPct val="15000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Searching for Elements</a:t>
            </a:r>
          </a:p>
          <a:p>
            <a:pPr marL="457200" indent="-457200">
              <a:lnSpc>
                <a:spcPct val="15000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Deletion Mechanism</a:t>
            </a:r>
          </a:p>
          <a:p>
            <a:pPr marL="457200" indent="-457200">
              <a:lnSpc>
                <a:spcPct val="15000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Range Search Capability</a:t>
            </a:r>
          </a:p>
          <a:p>
            <a:pPr marL="457200" indent="-457200">
              <a:lnSpc>
                <a:spcPct val="15000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Display Functions for Blocks</a:t>
            </a:r>
          </a:p>
          <a:p>
            <a:pPr marL="457200" indent="-457200">
              <a:lnSpc>
                <a:spcPct val="150000"/>
              </a:lnSpc>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3881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184E96C-E5A0-EE4E-196B-B02C3FEFE5C1}"/>
              </a:ext>
            </a:extLst>
          </p:cNvPr>
          <p:cNvSpPr txBox="1"/>
          <p:nvPr/>
        </p:nvSpPr>
        <p:spPr>
          <a:xfrm>
            <a:off x="137653" y="836712"/>
            <a:ext cx="33528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Main Program</a:t>
            </a:r>
            <a:endParaRPr lang="en-IN"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66D7F94A-2FB4-889D-6FFD-47BCDDF91E44}"/>
              </a:ext>
            </a:extLst>
          </p:cNvPr>
          <p:cNvSpPr/>
          <p:nvPr/>
        </p:nvSpPr>
        <p:spPr>
          <a:xfrm>
            <a:off x="5592095" y="168204"/>
            <a:ext cx="1007807" cy="4424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Start Program</a:t>
            </a:r>
            <a:endParaRPr lang="en-IN" sz="1200" dirty="0"/>
          </a:p>
        </p:txBody>
      </p:sp>
      <p:sp>
        <p:nvSpPr>
          <p:cNvPr id="7" name="Rectangle 6">
            <a:extLst>
              <a:ext uri="{FF2B5EF4-FFF2-40B4-BE49-F238E27FC236}">
                <a16:creationId xmlns:a16="http://schemas.microsoft.com/office/drawing/2014/main" id="{987BAB85-5A34-A0AD-8074-B1D0E6278DA6}"/>
              </a:ext>
            </a:extLst>
          </p:cNvPr>
          <p:cNvSpPr/>
          <p:nvPr/>
        </p:nvSpPr>
        <p:spPr>
          <a:xfrm>
            <a:off x="3716591" y="829187"/>
            <a:ext cx="4758813" cy="6765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Initialize Tree from File</a:t>
            </a:r>
          </a:p>
          <a:p>
            <a:pPr algn="ctr"/>
            <a:r>
              <a:rPr lang="en-US" sz="1200" dirty="0"/>
              <a:t>Read element data from a file and insert them into the </a:t>
            </a:r>
            <a:r>
              <a:rPr lang="en-US" sz="1200" dirty="0" err="1"/>
              <a:t>B+Tree</a:t>
            </a:r>
            <a:r>
              <a:rPr lang="en-US" sz="1200" dirty="0"/>
              <a:t> data structure.</a:t>
            </a:r>
            <a:endParaRPr lang="en-IN" sz="1200" dirty="0"/>
          </a:p>
        </p:txBody>
      </p:sp>
      <p:sp>
        <p:nvSpPr>
          <p:cNvPr id="8" name="Rectangle 7">
            <a:extLst>
              <a:ext uri="{FF2B5EF4-FFF2-40B4-BE49-F238E27FC236}">
                <a16:creationId xmlns:a16="http://schemas.microsoft.com/office/drawing/2014/main" id="{6455E165-D59C-C7A5-1C32-244BDFE4D06B}"/>
              </a:ext>
            </a:extLst>
          </p:cNvPr>
          <p:cNvSpPr/>
          <p:nvPr/>
        </p:nvSpPr>
        <p:spPr>
          <a:xfrm>
            <a:off x="4090216" y="1724309"/>
            <a:ext cx="4011562" cy="7595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Main Menu</a:t>
            </a:r>
          </a:p>
          <a:p>
            <a:pPr algn="ctr"/>
            <a:r>
              <a:rPr lang="en-US" sz="1200" dirty="0"/>
              <a:t>Display a menu of options for the user to interact with the </a:t>
            </a:r>
            <a:r>
              <a:rPr lang="en-US" sz="1200" dirty="0" err="1"/>
              <a:t>B+Tree</a:t>
            </a:r>
            <a:r>
              <a:rPr lang="en-US" sz="1200" dirty="0"/>
              <a:t>.</a:t>
            </a:r>
            <a:endParaRPr lang="en-IN" sz="1200" dirty="0"/>
          </a:p>
        </p:txBody>
      </p:sp>
      <p:sp>
        <p:nvSpPr>
          <p:cNvPr id="9" name="Rectangle 8">
            <a:extLst>
              <a:ext uri="{FF2B5EF4-FFF2-40B4-BE49-F238E27FC236}">
                <a16:creationId xmlns:a16="http://schemas.microsoft.com/office/drawing/2014/main" id="{2AFDF9EA-63FD-489D-80F2-D064CF8A4FD6}"/>
              </a:ext>
            </a:extLst>
          </p:cNvPr>
          <p:cNvSpPr/>
          <p:nvPr/>
        </p:nvSpPr>
        <p:spPr>
          <a:xfrm>
            <a:off x="137653" y="2593983"/>
            <a:ext cx="2349910" cy="6908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Insert Element</a:t>
            </a:r>
          </a:p>
          <a:p>
            <a:pPr algn="ctr"/>
            <a:r>
              <a:rPr lang="en-US" sz="1200" dirty="0"/>
              <a:t>Prompt the user for an element's details and insert it into the </a:t>
            </a:r>
            <a:r>
              <a:rPr lang="en-US" sz="1200" dirty="0" err="1"/>
              <a:t>B+Tree</a:t>
            </a:r>
            <a:endParaRPr lang="en-IN" sz="1200" dirty="0"/>
          </a:p>
        </p:txBody>
      </p:sp>
      <p:sp>
        <p:nvSpPr>
          <p:cNvPr id="11" name="Rectangle 10">
            <a:extLst>
              <a:ext uri="{FF2B5EF4-FFF2-40B4-BE49-F238E27FC236}">
                <a16:creationId xmlns:a16="http://schemas.microsoft.com/office/drawing/2014/main" id="{D7030B0B-7F4A-8EFD-1E00-E3E12BA7253E}"/>
              </a:ext>
            </a:extLst>
          </p:cNvPr>
          <p:cNvSpPr/>
          <p:nvPr/>
        </p:nvSpPr>
        <p:spPr>
          <a:xfrm>
            <a:off x="973390" y="3573209"/>
            <a:ext cx="2349910" cy="6908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Delete Element</a:t>
            </a:r>
          </a:p>
          <a:p>
            <a:pPr algn="ctr"/>
            <a:r>
              <a:rPr lang="en-US" sz="1200" dirty="0"/>
              <a:t>Prompt the user for an element's atomic number and delete it from the </a:t>
            </a:r>
            <a:r>
              <a:rPr lang="en-US" sz="1200" dirty="0" err="1"/>
              <a:t>B+Tree</a:t>
            </a:r>
            <a:endParaRPr lang="en-IN" sz="1200" dirty="0"/>
          </a:p>
        </p:txBody>
      </p:sp>
      <p:sp>
        <p:nvSpPr>
          <p:cNvPr id="12" name="Rectangle 11">
            <a:extLst>
              <a:ext uri="{FF2B5EF4-FFF2-40B4-BE49-F238E27FC236}">
                <a16:creationId xmlns:a16="http://schemas.microsoft.com/office/drawing/2014/main" id="{BD09ED54-D496-0624-10DF-D4D8FEF9D3A6}"/>
              </a:ext>
            </a:extLst>
          </p:cNvPr>
          <p:cNvSpPr/>
          <p:nvPr/>
        </p:nvSpPr>
        <p:spPr>
          <a:xfrm>
            <a:off x="2541636" y="4689557"/>
            <a:ext cx="2349910" cy="6908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Search Element</a:t>
            </a:r>
          </a:p>
          <a:p>
            <a:pPr algn="ctr"/>
            <a:r>
              <a:rPr lang="en-US" sz="1200" dirty="0"/>
              <a:t>Prompt the user for an element's atomic number and search for it in the </a:t>
            </a:r>
            <a:r>
              <a:rPr lang="en-US" sz="1200" dirty="0" err="1"/>
              <a:t>B+Tree</a:t>
            </a:r>
            <a:endParaRPr lang="en-IN" sz="1200" dirty="0"/>
          </a:p>
        </p:txBody>
      </p:sp>
      <p:sp>
        <p:nvSpPr>
          <p:cNvPr id="13" name="Rectangle 12">
            <a:extLst>
              <a:ext uri="{FF2B5EF4-FFF2-40B4-BE49-F238E27FC236}">
                <a16:creationId xmlns:a16="http://schemas.microsoft.com/office/drawing/2014/main" id="{D374FC5B-99BB-CD80-D8BA-73802D342954}"/>
              </a:ext>
            </a:extLst>
          </p:cNvPr>
          <p:cNvSpPr/>
          <p:nvPr/>
        </p:nvSpPr>
        <p:spPr>
          <a:xfrm>
            <a:off x="3682183" y="5778915"/>
            <a:ext cx="2349910" cy="6908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Range Search</a:t>
            </a:r>
          </a:p>
          <a:p>
            <a:pPr algn="ctr"/>
            <a:r>
              <a:rPr lang="en-US" sz="1200" dirty="0"/>
              <a:t>Prompt the user for a range of atomic numbers and display all elements within that range.</a:t>
            </a:r>
            <a:endParaRPr lang="en-IN" sz="1200" dirty="0"/>
          </a:p>
        </p:txBody>
      </p:sp>
      <p:sp>
        <p:nvSpPr>
          <p:cNvPr id="14" name="Rectangle 13">
            <a:extLst>
              <a:ext uri="{FF2B5EF4-FFF2-40B4-BE49-F238E27FC236}">
                <a16:creationId xmlns:a16="http://schemas.microsoft.com/office/drawing/2014/main" id="{335C0D31-4F3A-E166-F746-8F7DB08E8392}"/>
              </a:ext>
            </a:extLst>
          </p:cNvPr>
          <p:cNvSpPr/>
          <p:nvPr/>
        </p:nvSpPr>
        <p:spPr>
          <a:xfrm>
            <a:off x="9704437" y="2593983"/>
            <a:ext cx="2349910" cy="6908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Display F-Block Elements</a:t>
            </a:r>
          </a:p>
          <a:p>
            <a:pPr algn="ctr"/>
            <a:r>
              <a:rPr lang="en-US" sz="1200" dirty="0"/>
              <a:t>Traverse the </a:t>
            </a:r>
            <a:r>
              <a:rPr lang="en-US" sz="1200" dirty="0" err="1"/>
              <a:t>B+Tree</a:t>
            </a:r>
            <a:r>
              <a:rPr lang="en-US" sz="1200" dirty="0"/>
              <a:t> and display all elements belonging to the f-block</a:t>
            </a:r>
            <a:endParaRPr lang="en-IN" sz="1200" dirty="0"/>
          </a:p>
        </p:txBody>
      </p:sp>
      <p:sp>
        <p:nvSpPr>
          <p:cNvPr id="15" name="Rectangle 14">
            <a:extLst>
              <a:ext uri="{FF2B5EF4-FFF2-40B4-BE49-F238E27FC236}">
                <a16:creationId xmlns:a16="http://schemas.microsoft.com/office/drawing/2014/main" id="{8E96DD4C-BA10-98EE-157B-C47797B308B7}"/>
              </a:ext>
            </a:extLst>
          </p:cNvPr>
          <p:cNvSpPr/>
          <p:nvPr/>
        </p:nvSpPr>
        <p:spPr>
          <a:xfrm>
            <a:off x="8868702" y="3573208"/>
            <a:ext cx="2349910" cy="6908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Display D-Block Elements</a:t>
            </a:r>
          </a:p>
          <a:p>
            <a:pPr algn="ctr"/>
            <a:r>
              <a:rPr lang="en-US" sz="1200" dirty="0"/>
              <a:t>Traverse the </a:t>
            </a:r>
            <a:r>
              <a:rPr lang="en-US" sz="1200" dirty="0" err="1"/>
              <a:t>B+Tree</a:t>
            </a:r>
            <a:r>
              <a:rPr lang="en-US" sz="1200" dirty="0"/>
              <a:t> and display all elements belonging to the d-block.</a:t>
            </a:r>
            <a:endParaRPr lang="en-IN" sz="1200" dirty="0"/>
          </a:p>
        </p:txBody>
      </p:sp>
      <p:sp>
        <p:nvSpPr>
          <p:cNvPr id="16" name="Rectangle 15">
            <a:extLst>
              <a:ext uri="{FF2B5EF4-FFF2-40B4-BE49-F238E27FC236}">
                <a16:creationId xmlns:a16="http://schemas.microsoft.com/office/drawing/2014/main" id="{265C23FC-2CFE-9BAE-499E-120C808603DC}"/>
              </a:ext>
            </a:extLst>
          </p:cNvPr>
          <p:cNvSpPr/>
          <p:nvPr/>
        </p:nvSpPr>
        <p:spPr>
          <a:xfrm>
            <a:off x="7300449" y="4689556"/>
            <a:ext cx="2349910" cy="6908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Display P-Block Elements</a:t>
            </a:r>
          </a:p>
          <a:p>
            <a:pPr algn="ctr"/>
            <a:r>
              <a:rPr lang="en-US" sz="1200" dirty="0"/>
              <a:t>Traverse the </a:t>
            </a:r>
            <a:r>
              <a:rPr lang="en-US" sz="1200" dirty="0" err="1"/>
              <a:t>B+Tree</a:t>
            </a:r>
            <a:r>
              <a:rPr lang="en-US" sz="1200" dirty="0"/>
              <a:t> and display all elements belonging to the p-block.</a:t>
            </a:r>
            <a:endParaRPr lang="en-IN" sz="1200" dirty="0"/>
          </a:p>
        </p:txBody>
      </p:sp>
      <p:sp>
        <p:nvSpPr>
          <p:cNvPr id="17" name="Rectangle 16">
            <a:extLst>
              <a:ext uri="{FF2B5EF4-FFF2-40B4-BE49-F238E27FC236}">
                <a16:creationId xmlns:a16="http://schemas.microsoft.com/office/drawing/2014/main" id="{52B3163A-C165-5B52-8D49-E44E6717C5EE}"/>
              </a:ext>
            </a:extLst>
          </p:cNvPr>
          <p:cNvSpPr/>
          <p:nvPr/>
        </p:nvSpPr>
        <p:spPr>
          <a:xfrm>
            <a:off x="6147615" y="5778915"/>
            <a:ext cx="2349910" cy="6908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Display S-Block Elements</a:t>
            </a:r>
          </a:p>
          <a:p>
            <a:pPr algn="ctr"/>
            <a:r>
              <a:rPr lang="en-US" sz="1200" dirty="0"/>
              <a:t>Traverse the </a:t>
            </a:r>
            <a:r>
              <a:rPr lang="en-US" sz="1200" dirty="0" err="1"/>
              <a:t>B+Tree</a:t>
            </a:r>
            <a:r>
              <a:rPr lang="en-US" sz="1200" dirty="0"/>
              <a:t> and display all elements belonging to the s-block.</a:t>
            </a:r>
            <a:endParaRPr lang="en-IN" sz="1200" dirty="0"/>
          </a:p>
        </p:txBody>
      </p:sp>
      <p:sp>
        <p:nvSpPr>
          <p:cNvPr id="20" name="Rectangle 19">
            <a:extLst>
              <a:ext uri="{FF2B5EF4-FFF2-40B4-BE49-F238E27FC236}">
                <a16:creationId xmlns:a16="http://schemas.microsoft.com/office/drawing/2014/main" id="{6D1F6E7E-C797-EB84-3B7C-6DC6FE75BF98}"/>
              </a:ext>
            </a:extLst>
          </p:cNvPr>
          <p:cNvSpPr/>
          <p:nvPr/>
        </p:nvSpPr>
        <p:spPr>
          <a:xfrm>
            <a:off x="9704437" y="822077"/>
            <a:ext cx="2349910" cy="6908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Exit Program</a:t>
            </a:r>
          </a:p>
          <a:p>
            <a:pPr algn="ctr"/>
            <a:r>
              <a:rPr lang="en-US" sz="1200" dirty="0"/>
              <a:t>Terminate the program.</a:t>
            </a:r>
            <a:endParaRPr lang="en-IN" sz="1200" dirty="0"/>
          </a:p>
        </p:txBody>
      </p:sp>
      <p:cxnSp>
        <p:nvCxnSpPr>
          <p:cNvPr id="22" name="Straight Arrow Connector 21">
            <a:extLst>
              <a:ext uri="{FF2B5EF4-FFF2-40B4-BE49-F238E27FC236}">
                <a16:creationId xmlns:a16="http://schemas.microsoft.com/office/drawing/2014/main" id="{C682BB84-7F0D-E7CE-4B25-38CE25894BE5}"/>
              </a:ext>
            </a:extLst>
          </p:cNvPr>
          <p:cNvCxnSpPr>
            <a:stCxn id="6" idx="2"/>
            <a:endCxn id="7" idx="0"/>
          </p:cNvCxnSpPr>
          <p:nvPr/>
        </p:nvCxnSpPr>
        <p:spPr>
          <a:xfrm flipH="1">
            <a:off x="6095998" y="610656"/>
            <a:ext cx="1" cy="2185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918C54C-281A-7E90-172C-ECC69F3B3D4B}"/>
              </a:ext>
            </a:extLst>
          </p:cNvPr>
          <p:cNvCxnSpPr>
            <a:cxnSpLocks/>
            <a:stCxn id="7" idx="2"/>
            <a:endCxn id="8" idx="0"/>
          </p:cNvCxnSpPr>
          <p:nvPr/>
        </p:nvCxnSpPr>
        <p:spPr>
          <a:xfrm flipH="1">
            <a:off x="6095997" y="1505778"/>
            <a:ext cx="1" cy="2185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886A118-4991-9324-DB7F-6078D3E86077}"/>
              </a:ext>
            </a:extLst>
          </p:cNvPr>
          <p:cNvCxnSpPr>
            <a:cxnSpLocks/>
            <a:stCxn id="8" idx="1"/>
            <a:endCxn id="11" idx="3"/>
          </p:cNvCxnSpPr>
          <p:nvPr/>
        </p:nvCxnSpPr>
        <p:spPr>
          <a:xfrm flipH="1">
            <a:off x="3323300" y="2104079"/>
            <a:ext cx="766916" cy="18145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nector: Elbow 68">
            <a:extLst>
              <a:ext uri="{FF2B5EF4-FFF2-40B4-BE49-F238E27FC236}">
                <a16:creationId xmlns:a16="http://schemas.microsoft.com/office/drawing/2014/main" id="{FB1325F2-5ECF-8A55-589B-4F28F8DD4AD2}"/>
              </a:ext>
            </a:extLst>
          </p:cNvPr>
          <p:cNvCxnSpPr>
            <a:cxnSpLocks/>
            <a:stCxn id="8" idx="1"/>
            <a:endCxn id="9" idx="0"/>
          </p:cNvCxnSpPr>
          <p:nvPr/>
        </p:nvCxnSpPr>
        <p:spPr>
          <a:xfrm rot="10800000" flipV="1">
            <a:off x="1312608" y="2104079"/>
            <a:ext cx="2777608" cy="489904"/>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23BDE35E-EA6B-07B4-35D8-596CE7BDA3B6}"/>
              </a:ext>
            </a:extLst>
          </p:cNvPr>
          <p:cNvCxnSpPr>
            <a:cxnSpLocks/>
            <a:stCxn id="8" idx="3"/>
            <a:endCxn id="14" idx="0"/>
          </p:cNvCxnSpPr>
          <p:nvPr/>
        </p:nvCxnSpPr>
        <p:spPr>
          <a:xfrm>
            <a:off x="8101778" y="2104079"/>
            <a:ext cx="2777614" cy="489904"/>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03E1CFE-12AF-37D4-3AA1-9486D4466292}"/>
              </a:ext>
            </a:extLst>
          </p:cNvPr>
          <p:cNvCxnSpPr>
            <a:cxnSpLocks/>
            <a:stCxn id="8" idx="3"/>
            <a:endCxn id="15" idx="1"/>
          </p:cNvCxnSpPr>
          <p:nvPr/>
        </p:nvCxnSpPr>
        <p:spPr>
          <a:xfrm>
            <a:off x="8101778" y="2104079"/>
            <a:ext cx="766924" cy="18145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7EE6E7F1-A032-794A-86F5-D3B71F2596AA}"/>
              </a:ext>
            </a:extLst>
          </p:cNvPr>
          <p:cNvCxnSpPr>
            <a:cxnSpLocks/>
            <a:stCxn id="8" idx="1"/>
            <a:endCxn id="12" idx="0"/>
          </p:cNvCxnSpPr>
          <p:nvPr/>
        </p:nvCxnSpPr>
        <p:spPr>
          <a:xfrm flipH="1">
            <a:off x="3716591" y="2104079"/>
            <a:ext cx="373625" cy="25854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35BAD90-C665-D422-5AE1-77595A69C2A2}"/>
              </a:ext>
            </a:extLst>
          </p:cNvPr>
          <p:cNvCxnSpPr>
            <a:cxnSpLocks/>
            <a:stCxn id="8" idx="3"/>
            <a:endCxn id="16" idx="0"/>
          </p:cNvCxnSpPr>
          <p:nvPr/>
        </p:nvCxnSpPr>
        <p:spPr>
          <a:xfrm>
            <a:off x="8101778" y="2104079"/>
            <a:ext cx="373626" cy="258547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698766AE-A694-E025-823C-41EA1397095D}"/>
              </a:ext>
            </a:extLst>
          </p:cNvPr>
          <p:cNvCxnSpPr>
            <a:cxnSpLocks/>
            <a:stCxn id="8" idx="2"/>
            <a:endCxn id="13" idx="0"/>
          </p:cNvCxnSpPr>
          <p:nvPr/>
        </p:nvCxnSpPr>
        <p:spPr>
          <a:xfrm flipH="1">
            <a:off x="4857138" y="2483849"/>
            <a:ext cx="1238859" cy="32950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4047CC78-E51E-0063-5116-7AF77328EDB8}"/>
              </a:ext>
            </a:extLst>
          </p:cNvPr>
          <p:cNvCxnSpPr>
            <a:cxnSpLocks/>
            <a:stCxn id="8" idx="2"/>
            <a:endCxn id="17" idx="0"/>
          </p:cNvCxnSpPr>
          <p:nvPr/>
        </p:nvCxnSpPr>
        <p:spPr>
          <a:xfrm>
            <a:off x="6095997" y="2483849"/>
            <a:ext cx="1226573" cy="32950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5DC01705-C3EB-BAC2-C11A-B8641C1B6B25}"/>
              </a:ext>
            </a:extLst>
          </p:cNvPr>
          <p:cNvCxnSpPr>
            <a:stCxn id="8" idx="3"/>
            <a:endCxn id="20" idx="1"/>
          </p:cNvCxnSpPr>
          <p:nvPr/>
        </p:nvCxnSpPr>
        <p:spPr>
          <a:xfrm flipV="1">
            <a:off x="8101778" y="1167482"/>
            <a:ext cx="1602659" cy="93659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6" name="Flowchart: Multidocument 105">
            <a:hlinkClick r:id="rId2" action="ppaction://hlinksldjump"/>
            <a:extLst>
              <a:ext uri="{FF2B5EF4-FFF2-40B4-BE49-F238E27FC236}">
                <a16:creationId xmlns:a16="http://schemas.microsoft.com/office/drawing/2014/main" id="{094376BC-7E16-5981-1AD2-A5CFC6A4362A}"/>
              </a:ext>
            </a:extLst>
          </p:cNvPr>
          <p:cNvSpPr/>
          <p:nvPr/>
        </p:nvSpPr>
        <p:spPr>
          <a:xfrm>
            <a:off x="2698951" y="2805684"/>
            <a:ext cx="304812" cy="286155"/>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8" name="Straight Arrow Connector 107">
            <a:extLst>
              <a:ext uri="{FF2B5EF4-FFF2-40B4-BE49-F238E27FC236}">
                <a16:creationId xmlns:a16="http://schemas.microsoft.com/office/drawing/2014/main" id="{CEF5F5E7-1CF3-622C-6F20-4BAF8FEE9009}"/>
              </a:ext>
            </a:extLst>
          </p:cNvPr>
          <p:cNvCxnSpPr>
            <a:cxnSpLocks/>
            <a:stCxn id="9" idx="3"/>
            <a:endCxn id="106" idx="1"/>
          </p:cNvCxnSpPr>
          <p:nvPr/>
        </p:nvCxnSpPr>
        <p:spPr>
          <a:xfrm>
            <a:off x="2487563" y="2939388"/>
            <a:ext cx="211388" cy="9374"/>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10" name="Flowchart: Multidocument 109">
            <a:hlinkClick r:id="rId3" action="ppaction://hlinksldjump"/>
            <a:extLst>
              <a:ext uri="{FF2B5EF4-FFF2-40B4-BE49-F238E27FC236}">
                <a16:creationId xmlns:a16="http://schemas.microsoft.com/office/drawing/2014/main" id="{6B54D44D-5F35-D8EE-C984-FB9B6C0CB81F}"/>
              </a:ext>
            </a:extLst>
          </p:cNvPr>
          <p:cNvSpPr/>
          <p:nvPr/>
        </p:nvSpPr>
        <p:spPr>
          <a:xfrm>
            <a:off x="278974" y="3786532"/>
            <a:ext cx="304812" cy="286155"/>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1" name="Straight Arrow Connector 110">
            <a:extLst>
              <a:ext uri="{FF2B5EF4-FFF2-40B4-BE49-F238E27FC236}">
                <a16:creationId xmlns:a16="http://schemas.microsoft.com/office/drawing/2014/main" id="{E01FCDC2-E051-7229-D22D-3BD8F47257D3}"/>
              </a:ext>
            </a:extLst>
          </p:cNvPr>
          <p:cNvCxnSpPr>
            <a:cxnSpLocks/>
            <a:stCxn id="11" idx="1"/>
            <a:endCxn id="110" idx="3"/>
          </p:cNvCxnSpPr>
          <p:nvPr/>
        </p:nvCxnSpPr>
        <p:spPr>
          <a:xfrm flipH="1">
            <a:off x="583786" y="3918614"/>
            <a:ext cx="389604" cy="10996"/>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17" name="Flowchart: Multidocument 116">
            <a:hlinkClick r:id="rId4" action="ppaction://hlinksldjump"/>
            <a:extLst>
              <a:ext uri="{FF2B5EF4-FFF2-40B4-BE49-F238E27FC236}">
                <a16:creationId xmlns:a16="http://schemas.microsoft.com/office/drawing/2014/main" id="{5CD74EE0-705E-C790-C2F4-B81ABE253D4F}"/>
              </a:ext>
            </a:extLst>
          </p:cNvPr>
          <p:cNvSpPr/>
          <p:nvPr/>
        </p:nvSpPr>
        <p:spPr>
          <a:xfrm>
            <a:off x="1801753" y="4891882"/>
            <a:ext cx="304812" cy="286155"/>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8" name="Straight Arrow Connector 117">
            <a:extLst>
              <a:ext uri="{FF2B5EF4-FFF2-40B4-BE49-F238E27FC236}">
                <a16:creationId xmlns:a16="http://schemas.microsoft.com/office/drawing/2014/main" id="{D3B818BF-69F1-D886-E97E-0E280E713F88}"/>
              </a:ext>
            </a:extLst>
          </p:cNvPr>
          <p:cNvCxnSpPr>
            <a:cxnSpLocks/>
            <a:stCxn id="12" idx="1"/>
            <a:endCxn id="117" idx="3"/>
          </p:cNvCxnSpPr>
          <p:nvPr/>
        </p:nvCxnSpPr>
        <p:spPr>
          <a:xfrm flipH="1" flipV="1">
            <a:off x="2106565" y="5034960"/>
            <a:ext cx="435071" cy="2"/>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0" name="Flowchart: Multidocument 129">
            <a:hlinkClick r:id="rId5" action="ppaction://hlinksldjump"/>
            <a:extLst>
              <a:ext uri="{FF2B5EF4-FFF2-40B4-BE49-F238E27FC236}">
                <a16:creationId xmlns:a16="http://schemas.microsoft.com/office/drawing/2014/main" id="{C72BE082-3247-930D-F7A9-F64125183FE2}"/>
              </a:ext>
            </a:extLst>
          </p:cNvPr>
          <p:cNvSpPr/>
          <p:nvPr/>
        </p:nvSpPr>
        <p:spPr>
          <a:xfrm>
            <a:off x="2851357" y="5981241"/>
            <a:ext cx="304812" cy="286155"/>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1" name="Straight Arrow Connector 130">
            <a:extLst>
              <a:ext uri="{FF2B5EF4-FFF2-40B4-BE49-F238E27FC236}">
                <a16:creationId xmlns:a16="http://schemas.microsoft.com/office/drawing/2014/main" id="{3A93131C-A61E-2333-C7B4-BB6DBAAD648A}"/>
              </a:ext>
            </a:extLst>
          </p:cNvPr>
          <p:cNvCxnSpPr>
            <a:cxnSpLocks/>
            <a:stCxn id="13" idx="1"/>
            <a:endCxn id="130" idx="3"/>
          </p:cNvCxnSpPr>
          <p:nvPr/>
        </p:nvCxnSpPr>
        <p:spPr>
          <a:xfrm flipH="1" flipV="1">
            <a:off x="3156169" y="6124319"/>
            <a:ext cx="526014" cy="1"/>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6" name="Flowchart: Multidocument 135">
            <a:hlinkClick r:id="rId6" action="ppaction://hlinksldjump"/>
            <a:extLst>
              <a:ext uri="{FF2B5EF4-FFF2-40B4-BE49-F238E27FC236}">
                <a16:creationId xmlns:a16="http://schemas.microsoft.com/office/drawing/2014/main" id="{F5B88A95-F933-B2F5-0F11-356B35C6D85C}"/>
              </a:ext>
            </a:extLst>
          </p:cNvPr>
          <p:cNvSpPr/>
          <p:nvPr/>
        </p:nvSpPr>
        <p:spPr>
          <a:xfrm>
            <a:off x="10879392" y="5492760"/>
            <a:ext cx="304812" cy="286155"/>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7" name="Straight Arrow Connector 136">
            <a:extLst>
              <a:ext uri="{FF2B5EF4-FFF2-40B4-BE49-F238E27FC236}">
                <a16:creationId xmlns:a16="http://schemas.microsoft.com/office/drawing/2014/main" id="{8B1B1B9E-BF10-D4C4-DB94-86747E4FF4CC}"/>
              </a:ext>
            </a:extLst>
          </p:cNvPr>
          <p:cNvCxnSpPr>
            <a:cxnSpLocks/>
            <a:stCxn id="15" idx="2"/>
            <a:endCxn id="136" idx="0"/>
          </p:cNvCxnSpPr>
          <p:nvPr/>
        </p:nvCxnSpPr>
        <p:spPr>
          <a:xfrm>
            <a:off x="10043657" y="4264017"/>
            <a:ext cx="1009111" cy="1228743"/>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D7AD6D04-54DD-722A-943C-F1E4E3671C3F}"/>
              </a:ext>
            </a:extLst>
          </p:cNvPr>
          <p:cNvCxnSpPr>
            <a:cxnSpLocks/>
          </p:cNvCxnSpPr>
          <p:nvPr/>
        </p:nvCxnSpPr>
        <p:spPr>
          <a:xfrm flipH="1">
            <a:off x="11196491" y="3304241"/>
            <a:ext cx="612051" cy="2188519"/>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0E5B69E1-F6F5-B747-6D0A-E5619D7A5BD6}"/>
              </a:ext>
            </a:extLst>
          </p:cNvPr>
          <p:cNvCxnSpPr>
            <a:cxnSpLocks/>
            <a:stCxn id="16" idx="3"/>
            <a:endCxn id="136" idx="1"/>
          </p:cNvCxnSpPr>
          <p:nvPr/>
        </p:nvCxnSpPr>
        <p:spPr>
          <a:xfrm>
            <a:off x="9650359" y="5034961"/>
            <a:ext cx="1229033" cy="600877"/>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BD508699-ACAA-E8AD-0EE1-132E70DE9E04}"/>
              </a:ext>
            </a:extLst>
          </p:cNvPr>
          <p:cNvCxnSpPr>
            <a:cxnSpLocks/>
            <a:stCxn id="17" idx="3"/>
            <a:endCxn id="136" idx="2"/>
          </p:cNvCxnSpPr>
          <p:nvPr/>
        </p:nvCxnSpPr>
        <p:spPr>
          <a:xfrm flipV="1">
            <a:off x="8497525" y="5768078"/>
            <a:ext cx="2513077" cy="356242"/>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1B0E613-DA9A-886E-548B-2543B9A1849B}"/>
              </a:ext>
            </a:extLst>
          </p:cNvPr>
          <p:cNvSpPr txBox="1">
            <a:spLocks/>
          </p:cNvSpPr>
          <p:nvPr/>
        </p:nvSpPr>
        <p:spPr>
          <a:xfrm>
            <a:off x="-61443" y="228101"/>
            <a:ext cx="3065206" cy="569811"/>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800">
                <a:solidFill>
                  <a:srgbClr val="4472C4"/>
                </a:solidFill>
                <a:latin typeface="Times New Roman" panose="02020603050405020304" pitchFamily="18" charset="0"/>
                <a:cs typeface="Times New Roman" panose="02020603050405020304" pitchFamily="18" charset="0"/>
              </a:rPr>
              <a:t>Flow Chart</a:t>
            </a:r>
            <a:endParaRPr lang="en-IN" sz="4800" dirty="0">
              <a:solidFill>
                <a:srgbClr val="4472C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6270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FDFB5CEC-478C-9A27-0297-5C10A7E1D542}"/>
              </a:ext>
            </a:extLst>
          </p:cNvPr>
          <p:cNvGrpSpPr/>
          <p:nvPr/>
        </p:nvGrpSpPr>
        <p:grpSpPr>
          <a:xfrm>
            <a:off x="231058" y="688258"/>
            <a:ext cx="11729884" cy="4793226"/>
            <a:chOff x="231058" y="206478"/>
            <a:chExt cx="11729884" cy="4793226"/>
          </a:xfrm>
        </p:grpSpPr>
        <p:sp>
          <p:nvSpPr>
            <p:cNvPr id="2" name="Rectangle 1">
              <a:extLst>
                <a:ext uri="{FF2B5EF4-FFF2-40B4-BE49-F238E27FC236}">
                  <a16:creationId xmlns:a16="http://schemas.microsoft.com/office/drawing/2014/main" id="{A56648C3-CD4C-C450-2033-96D197203861}"/>
                </a:ext>
              </a:extLst>
            </p:cNvPr>
            <p:cNvSpPr/>
            <p:nvPr/>
          </p:nvSpPr>
          <p:spPr>
            <a:xfrm>
              <a:off x="3382296" y="206478"/>
              <a:ext cx="5427407" cy="6980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Start Block Display</a:t>
              </a:r>
            </a:p>
          </p:txBody>
        </p:sp>
        <p:sp>
          <p:nvSpPr>
            <p:cNvPr id="3" name="Rectangle 2">
              <a:extLst>
                <a:ext uri="{FF2B5EF4-FFF2-40B4-BE49-F238E27FC236}">
                  <a16:creationId xmlns:a16="http://schemas.microsoft.com/office/drawing/2014/main" id="{28CB1894-E3AD-729B-460E-F41E57DD9EAD}"/>
                </a:ext>
              </a:extLst>
            </p:cNvPr>
            <p:cNvSpPr/>
            <p:nvPr/>
          </p:nvSpPr>
          <p:spPr>
            <a:xfrm>
              <a:off x="231058" y="1637071"/>
              <a:ext cx="2168014" cy="1932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Display S-Block Elements</a:t>
              </a:r>
            </a:p>
            <a:p>
              <a:pPr algn="ctr"/>
              <a:r>
                <a:rPr lang="en-US" sz="1600" dirty="0"/>
                <a:t>Call the </a:t>
              </a:r>
              <a:r>
                <a:rPr lang="en-US" sz="1600" dirty="0" err="1"/>
                <a:t>display_s_block_elements</a:t>
              </a:r>
              <a:r>
                <a:rPr lang="en-US" sz="1600" dirty="0"/>
                <a:t> function to traverse the </a:t>
              </a:r>
              <a:r>
                <a:rPr lang="en-US" sz="1600" dirty="0" err="1"/>
                <a:t>B+Tree</a:t>
              </a:r>
              <a:r>
                <a:rPr lang="en-US" sz="1600" dirty="0"/>
                <a:t> and print all s-block elements</a:t>
              </a:r>
              <a:endParaRPr lang="en-IN" sz="1600" dirty="0"/>
            </a:p>
          </p:txBody>
        </p:sp>
        <p:sp>
          <p:nvSpPr>
            <p:cNvPr id="6" name="Rectangle 5">
              <a:extLst>
                <a:ext uri="{FF2B5EF4-FFF2-40B4-BE49-F238E27FC236}">
                  <a16:creationId xmlns:a16="http://schemas.microsoft.com/office/drawing/2014/main" id="{2B59B44A-1108-10E4-7C4A-3CE20AA8706A}"/>
                </a:ext>
              </a:extLst>
            </p:cNvPr>
            <p:cNvSpPr/>
            <p:nvPr/>
          </p:nvSpPr>
          <p:spPr>
            <a:xfrm>
              <a:off x="3283974" y="1637071"/>
              <a:ext cx="2168014" cy="1932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Display P-Block Elements</a:t>
              </a:r>
            </a:p>
            <a:p>
              <a:pPr algn="ctr"/>
              <a:r>
                <a:rPr lang="en-US" sz="1600" dirty="0"/>
                <a:t>Call the </a:t>
              </a:r>
              <a:r>
                <a:rPr lang="en-US" sz="1600" dirty="0" err="1"/>
                <a:t>display_p_block_elements</a:t>
              </a:r>
              <a:r>
                <a:rPr lang="en-US" sz="1600" dirty="0"/>
                <a:t> function to traverse the  </a:t>
              </a:r>
              <a:r>
                <a:rPr lang="en-US" sz="1600" dirty="0" err="1"/>
                <a:t>B+Tree</a:t>
              </a:r>
              <a:r>
                <a:rPr lang="en-US" sz="1600" dirty="0"/>
                <a:t>  and print all p-block elements.</a:t>
              </a:r>
              <a:endParaRPr lang="en-IN" sz="1600" dirty="0"/>
            </a:p>
          </p:txBody>
        </p:sp>
        <p:sp>
          <p:nvSpPr>
            <p:cNvPr id="7" name="Rectangle 6">
              <a:extLst>
                <a:ext uri="{FF2B5EF4-FFF2-40B4-BE49-F238E27FC236}">
                  <a16:creationId xmlns:a16="http://schemas.microsoft.com/office/drawing/2014/main" id="{1DACD138-F845-C06B-1E16-3C480132F942}"/>
                </a:ext>
              </a:extLst>
            </p:cNvPr>
            <p:cNvSpPr/>
            <p:nvPr/>
          </p:nvSpPr>
          <p:spPr>
            <a:xfrm>
              <a:off x="6740014" y="1637071"/>
              <a:ext cx="2168014" cy="1932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Display D-Block Elements</a:t>
              </a:r>
            </a:p>
            <a:p>
              <a:pPr algn="ctr"/>
              <a:r>
                <a:rPr lang="en-US" sz="1600" dirty="0"/>
                <a:t>Call the </a:t>
              </a:r>
              <a:r>
                <a:rPr lang="en-US" sz="1600" dirty="0" err="1"/>
                <a:t>display_d_block_elements</a:t>
              </a:r>
              <a:r>
                <a:rPr lang="en-US" sz="1600" dirty="0"/>
                <a:t> function to traverse the  </a:t>
              </a:r>
              <a:r>
                <a:rPr lang="en-US" sz="1600" dirty="0" err="1"/>
                <a:t>B+Tree</a:t>
              </a:r>
              <a:r>
                <a:rPr lang="en-US" sz="1600" dirty="0"/>
                <a:t>  and print all d-block elements.</a:t>
              </a:r>
            </a:p>
          </p:txBody>
        </p:sp>
        <p:sp>
          <p:nvSpPr>
            <p:cNvPr id="8" name="Rectangle 7">
              <a:extLst>
                <a:ext uri="{FF2B5EF4-FFF2-40B4-BE49-F238E27FC236}">
                  <a16:creationId xmlns:a16="http://schemas.microsoft.com/office/drawing/2014/main" id="{6152263A-CD8F-7F47-2108-AE6E9F496ABD}"/>
                </a:ext>
              </a:extLst>
            </p:cNvPr>
            <p:cNvSpPr/>
            <p:nvPr/>
          </p:nvSpPr>
          <p:spPr>
            <a:xfrm>
              <a:off x="9792928" y="1617408"/>
              <a:ext cx="2168014" cy="1932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Display F-Block Elements</a:t>
              </a:r>
            </a:p>
            <a:p>
              <a:pPr algn="ctr"/>
              <a:r>
                <a:rPr lang="en-US" sz="1600" dirty="0"/>
                <a:t>Call the </a:t>
              </a:r>
              <a:r>
                <a:rPr lang="en-US" sz="1600" dirty="0" err="1"/>
                <a:t>display_f_block_elements</a:t>
              </a:r>
              <a:r>
                <a:rPr lang="en-US" sz="1600" dirty="0"/>
                <a:t> function to traverse the  </a:t>
              </a:r>
              <a:r>
                <a:rPr lang="en-US" sz="1600" dirty="0" err="1"/>
                <a:t>B+Tree</a:t>
              </a:r>
              <a:r>
                <a:rPr lang="en-US" sz="1600" dirty="0"/>
                <a:t>  and print all f-block elements.</a:t>
              </a:r>
              <a:endParaRPr lang="en-IN" sz="1600" dirty="0"/>
            </a:p>
          </p:txBody>
        </p:sp>
        <p:sp>
          <p:nvSpPr>
            <p:cNvPr id="9" name="Rectangle 8">
              <a:extLst>
                <a:ext uri="{FF2B5EF4-FFF2-40B4-BE49-F238E27FC236}">
                  <a16:creationId xmlns:a16="http://schemas.microsoft.com/office/drawing/2014/main" id="{8AF8B4DA-6AAC-F027-1F22-81295BB39A3B}"/>
                </a:ext>
              </a:extLst>
            </p:cNvPr>
            <p:cNvSpPr/>
            <p:nvPr/>
          </p:nvSpPr>
          <p:spPr>
            <a:xfrm>
              <a:off x="3382295" y="4301614"/>
              <a:ext cx="5427407" cy="6980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Block Display Complete</a:t>
              </a:r>
            </a:p>
          </p:txBody>
        </p:sp>
        <p:cxnSp>
          <p:nvCxnSpPr>
            <p:cNvPr id="18" name="Connector: Elbow 17">
              <a:extLst>
                <a:ext uri="{FF2B5EF4-FFF2-40B4-BE49-F238E27FC236}">
                  <a16:creationId xmlns:a16="http://schemas.microsoft.com/office/drawing/2014/main" id="{53F8F5CA-ED00-511F-28FB-8CD0523862E0}"/>
                </a:ext>
              </a:extLst>
            </p:cNvPr>
            <p:cNvCxnSpPr>
              <a:cxnSpLocks/>
              <a:stCxn id="2" idx="1"/>
              <a:endCxn id="3" idx="0"/>
            </p:cNvCxnSpPr>
            <p:nvPr/>
          </p:nvCxnSpPr>
          <p:spPr>
            <a:xfrm rot="10800000" flipV="1">
              <a:off x="1315066" y="555523"/>
              <a:ext cx="2067231" cy="108154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363810C8-2AB9-B82C-593B-0D6F4784137B}"/>
                </a:ext>
              </a:extLst>
            </p:cNvPr>
            <p:cNvCxnSpPr>
              <a:cxnSpLocks/>
              <a:stCxn id="2" idx="3"/>
              <a:endCxn id="8" idx="0"/>
            </p:cNvCxnSpPr>
            <p:nvPr/>
          </p:nvCxnSpPr>
          <p:spPr>
            <a:xfrm>
              <a:off x="8809703" y="555523"/>
              <a:ext cx="2067232" cy="1061885"/>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0D3449B-B406-A761-0F99-E05F7842738E}"/>
                </a:ext>
              </a:extLst>
            </p:cNvPr>
            <p:cNvCxnSpPr>
              <a:cxnSpLocks/>
              <a:stCxn id="2" idx="2"/>
              <a:endCxn id="7" idx="0"/>
            </p:cNvCxnSpPr>
            <p:nvPr/>
          </p:nvCxnSpPr>
          <p:spPr>
            <a:xfrm>
              <a:off x="6096000" y="904568"/>
              <a:ext cx="1728021" cy="7325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53BEAD6-7658-B75E-F0F1-6C2D6AB57A4D}"/>
                </a:ext>
              </a:extLst>
            </p:cNvPr>
            <p:cNvCxnSpPr>
              <a:cxnSpLocks/>
              <a:stCxn id="2" idx="2"/>
              <a:endCxn id="6" idx="0"/>
            </p:cNvCxnSpPr>
            <p:nvPr/>
          </p:nvCxnSpPr>
          <p:spPr>
            <a:xfrm flipH="1">
              <a:off x="4367981" y="904568"/>
              <a:ext cx="1728019" cy="7325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5F516A6-099B-7EA6-C6E6-D64E9FEF96FE}"/>
                </a:ext>
              </a:extLst>
            </p:cNvPr>
            <p:cNvCxnSpPr>
              <a:cxnSpLocks/>
              <a:stCxn id="7" idx="2"/>
              <a:endCxn id="9" idx="0"/>
            </p:cNvCxnSpPr>
            <p:nvPr/>
          </p:nvCxnSpPr>
          <p:spPr>
            <a:xfrm flipH="1">
              <a:off x="6095999" y="3569111"/>
              <a:ext cx="1728022" cy="7325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C2F5740-0164-D9F7-2790-D536138DD20F}"/>
                </a:ext>
              </a:extLst>
            </p:cNvPr>
            <p:cNvCxnSpPr>
              <a:cxnSpLocks/>
              <a:stCxn id="6" idx="2"/>
              <a:endCxn id="9" idx="0"/>
            </p:cNvCxnSpPr>
            <p:nvPr/>
          </p:nvCxnSpPr>
          <p:spPr>
            <a:xfrm>
              <a:off x="4367981" y="3569111"/>
              <a:ext cx="1728018" cy="7325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81F420FE-3BB9-E9E9-93CD-15276E6FCD14}"/>
                </a:ext>
              </a:extLst>
            </p:cNvPr>
            <p:cNvCxnSpPr>
              <a:cxnSpLocks/>
              <a:stCxn id="8" idx="2"/>
              <a:endCxn id="9" idx="3"/>
            </p:cNvCxnSpPr>
            <p:nvPr/>
          </p:nvCxnSpPr>
          <p:spPr>
            <a:xfrm rot="5400000">
              <a:off x="9292714" y="3066437"/>
              <a:ext cx="1101211" cy="2067233"/>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2E1707AE-FEF4-0792-E2B0-7B181958A10F}"/>
                </a:ext>
              </a:extLst>
            </p:cNvPr>
            <p:cNvCxnSpPr>
              <a:cxnSpLocks/>
              <a:stCxn id="3" idx="2"/>
              <a:endCxn id="9" idx="1"/>
            </p:cNvCxnSpPr>
            <p:nvPr/>
          </p:nvCxnSpPr>
          <p:spPr>
            <a:xfrm rot="16200000" flipH="1">
              <a:off x="1807906" y="3076270"/>
              <a:ext cx="1081548" cy="2067230"/>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0" name="Flowchart: Multidocument 49">
            <a:hlinkClick r:id="rId2" action="ppaction://hlinksldjump"/>
            <a:extLst>
              <a:ext uri="{FF2B5EF4-FFF2-40B4-BE49-F238E27FC236}">
                <a16:creationId xmlns:a16="http://schemas.microsoft.com/office/drawing/2014/main" id="{06EABDAC-D5C2-F938-F665-057D3483CD25}"/>
              </a:ext>
            </a:extLst>
          </p:cNvPr>
          <p:cNvSpPr/>
          <p:nvPr/>
        </p:nvSpPr>
        <p:spPr>
          <a:xfrm>
            <a:off x="5107859" y="6100918"/>
            <a:ext cx="1759977" cy="614516"/>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 Program</a:t>
            </a:r>
            <a:endParaRPr lang="en-IN" dirty="0"/>
          </a:p>
        </p:txBody>
      </p:sp>
      <p:cxnSp>
        <p:nvCxnSpPr>
          <p:cNvPr id="51" name="Straight Arrow Connector 50">
            <a:extLst>
              <a:ext uri="{FF2B5EF4-FFF2-40B4-BE49-F238E27FC236}">
                <a16:creationId xmlns:a16="http://schemas.microsoft.com/office/drawing/2014/main" id="{1959FC0B-5AD3-E94C-F3A0-66627428D5FE}"/>
              </a:ext>
            </a:extLst>
          </p:cNvPr>
          <p:cNvCxnSpPr>
            <a:cxnSpLocks/>
            <a:stCxn id="9" idx="2"/>
            <a:endCxn id="50" idx="0"/>
          </p:cNvCxnSpPr>
          <p:nvPr/>
        </p:nvCxnSpPr>
        <p:spPr>
          <a:xfrm>
            <a:off x="6095999" y="5481484"/>
            <a:ext cx="12928" cy="619434"/>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E65635F2-F59E-0ADE-B1B0-8845778AF53A}"/>
              </a:ext>
            </a:extLst>
          </p:cNvPr>
          <p:cNvSpPr txBox="1">
            <a:spLocks/>
          </p:cNvSpPr>
          <p:nvPr/>
        </p:nvSpPr>
        <p:spPr>
          <a:xfrm>
            <a:off x="231058" y="209625"/>
            <a:ext cx="2190135" cy="628804"/>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800" dirty="0">
                <a:solidFill>
                  <a:srgbClr val="4472C4"/>
                </a:solidFill>
                <a:latin typeface="Times New Roman" panose="02020603050405020304" pitchFamily="18" charset="0"/>
                <a:cs typeface="Times New Roman" panose="02020603050405020304" pitchFamily="18" charset="0"/>
              </a:rPr>
              <a:t>Display</a:t>
            </a:r>
          </a:p>
        </p:txBody>
      </p:sp>
    </p:spTree>
    <p:extLst>
      <p:ext uri="{BB962C8B-B14F-4D97-AF65-F5344CB8AC3E}">
        <p14:creationId xmlns:p14="http://schemas.microsoft.com/office/powerpoint/2010/main" val="3248062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1025</Words>
  <Application>Microsoft Office PowerPoint</Application>
  <PresentationFormat>Widescreen</PresentationFormat>
  <Paragraphs>139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Comic Sans MS</vt:lpstr>
      <vt:lpstr>Times New Roman</vt:lpstr>
      <vt:lpstr>Wingdings</vt:lpstr>
      <vt:lpstr>Office Theme</vt:lpstr>
      <vt:lpstr>PowerPoint Presentation</vt:lpstr>
      <vt:lpstr>OUTINE</vt:lpstr>
      <vt:lpstr>PowerPoint Presentation</vt:lpstr>
      <vt:lpstr>Motivation</vt:lpstr>
      <vt:lpstr>Problem Statement</vt:lpstr>
      <vt:lpstr>PowerPoint Presentation</vt:lpstr>
      <vt:lpstr>Methodology</vt:lpstr>
      <vt:lpstr>PowerPoint Presentation</vt:lpstr>
      <vt:lpstr>PowerPoint Presentation</vt:lpstr>
      <vt:lpstr>PowerPoint Presentation</vt:lpstr>
      <vt:lpstr>PowerPoint Presentation</vt:lpstr>
      <vt:lpstr>PowerPoint Presentation</vt:lpstr>
      <vt:lpstr>PowerPoint Presentation</vt:lpstr>
      <vt:lpstr>Result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KRUSHNA GORE</dc:creator>
  <cp:lastModifiedBy>KRUSHNA GORE</cp:lastModifiedBy>
  <cp:revision>21</cp:revision>
  <dcterms:created xsi:type="dcterms:W3CDTF">2024-02-19T16:04:01Z</dcterms:created>
  <dcterms:modified xsi:type="dcterms:W3CDTF">2024-04-28T17:04:10Z</dcterms:modified>
</cp:coreProperties>
</file>