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66" r:id="rId4"/>
    <p:sldId id="267" r:id="rId5"/>
    <p:sldId id="258" r:id="rId6"/>
    <p:sldId id="268" r:id="rId7"/>
    <p:sldId id="263"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7996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471673-425C-412D-BF8F-B42E16700410}" type="doc">
      <dgm:prSet loTypeId="urn:microsoft.com/office/officeart/2005/8/layout/bProcess3" loCatId="process" qsTypeId="urn:microsoft.com/office/officeart/2005/8/quickstyle/simple2" qsCatId="simple" csTypeId="urn:microsoft.com/office/officeart/2005/8/colors/accent1_2" csCatId="accent1" phldr="1"/>
      <dgm:spPr/>
      <dgm:t>
        <a:bodyPr/>
        <a:lstStyle/>
        <a:p>
          <a:endParaRPr lang="en-IN"/>
        </a:p>
      </dgm:t>
    </dgm:pt>
    <dgm:pt modelId="{041B27BC-C823-4193-8BDA-50F282988EB8}">
      <dgm:prSet phldrT="[Text]"/>
      <dgm:spPr/>
      <dgm:t>
        <a:bodyPr/>
        <a:lstStyle/>
        <a:p>
          <a:r>
            <a:rPr lang="en-IN" b="1" i="0" dirty="0"/>
            <a:t>Conceptualization and Design</a:t>
          </a:r>
          <a:endParaRPr lang="en-IN" dirty="0"/>
        </a:p>
      </dgm:t>
    </dgm:pt>
    <dgm:pt modelId="{C42C6ABA-4248-4FA8-863F-E3FB2EB195B0}" type="parTrans" cxnId="{490A8A68-E56D-448F-9F33-FD5625FB2867}">
      <dgm:prSet/>
      <dgm:spPr/>
      <dgm:t>
        <a:bodyPr/>
        <a:lstStyle/>
        <a:p>
          <a:endParaRPr lang="en-IN"/>
        </a:p>
      </dgm:t>
    </dgm:pt>
    <dgm:pt modelId="{0EEDC3B7-AF35-483A-9535-6D4D31891DBB}" type="sibTrans" cxnId="{490A8A68-E56D-448F-9F33-FD5625FB2867}">
      <dgm:prSet/>
      <dgm:spPr/>
      <dgm:t>
        <a:bodyPr/>
        <a:lstStyle/>
        <a:p>
          <a:endParaRPr lang="en-IN"/>
        </a:p>
      </dgm:t>
    </dgm:pt>
    <dgm:pt modelId="{92F1B09E-8653-4C44-9F81-248F6F2AAF63}">
      <dgm:prSet phldrT="[Text]"/>
      <dgm:spPr/>
      <dgm:t>
        <a:bodyPr/>
        <a:lstStyle/>
        <a:p>
          <a:r>
            <a:rPr lang="en-GB" b="1" i="0" dirty="0"/>
            <a:t>OpenGL Setup and Environment Development</a:t>
          </a:r>
          <a:endParaRPr lang="en-IN" dirty="0"/>
        </a:p>
      </dgm:t>
    </dgm:pt>
    <dgm:pt modelId="{3CB826D9-FE4E-4B94-BC8D-F655E291ADE7}" type="parTrans" cxnId="{B3C2059B-150A-488F-999E-F60EFBF75D4F}">
      <dgm:prSet/>
      <dgm:spPr/>
      <dgm:t>
        <a:bodyPr/>
        <a:lstStyle/>
        <a:p>
          <a:endParaRPr lang="en-IN"/>
        </a:p>
      </dgm:t>
    </dgm:pt>
    <dgm:pt modelId="{2D92519F-51D2-40C5-819A-1F1228CB765C}" type="sibTrans" cxnId="{B3C2059B-150A-488F-999E-F60EFBF75D4F}">
      <dgm:prSet/>
      <dgm:spPr/>
      <dgm:t>
        <a:bodyPr/>
        <a:lstStyle/>
        <a:p>
          <a:endParaRPr lang="en-IN"/>
        </a:p>
      </dgm:t>
    </dgm:pt>
    <dgm:pt modelId="{B4E6D0F1-5D4E-4560-9495-159CC485D57C}">
      <dgm:prSet phldrT="[Text]"/>
      <dgm:spPr/>
      <dgm:t>
        <a:bodyPr/>
        <a:lstStyle/>
        <a:p>
          <a:r>
            <a:rPr lang="en-IN" b="1" i="0" dirty="0"/>
            <a:t>Helicopter Movement and Interaction</a:t>
          </a:r>
          <a:endParaRPr lang="en-IN" dirty="0"/>
        </a:p>
      </dgm:t>
    </dgm:pt>
    <dgm:pt modelId="{3E5D3E42-20E6-40DE-975C-06103DCBEFA4}" type="parTrans" cxnId="{989F322C-5277-448E-9AB8-9B05D56AA14E}">
      <dgm:prSet/>
      <dgm:spPr/>
      <dgm:t>
        <a:bodyPr/>
        <a:lstStyle/>
        <a:p>
          <a:endParaRPr lang="en-IN"/>
        </a:p>
      </dgm:t>
    </dgm:pt>
    <dgm:pt modelId="{5DCCAFCC-1B1F-4C15-BDF1-92CC5ABEB332}" type="sibTrans" cxnId="{989F322C-5277-448E-9AB8-9B05D56AA14E}">
      <dgm:prSet/>
      <dgm:spPr/>
      <dgm:t>
        <a:bodyPr/>
        <a:lstStyle/>
        <a:p>
          <a:endParaRPr lang="en-IN"/>
        </a:p>
      </dgm:t>
    </dgm:pt>
    <dgm:pt modelId="{9384E9A7-9720-4E63-A637-20DDB6BF65C4}">
      <dgm:prSet phldrT="[Text]"/>
      <dgm:spPr/>
      <dgm:t>
        <a:bodyPr/>
        <a:lstStyle/>
        <a:p>
          <a:r>
            <a:rPr lang="en-GB" b="1" i="0" dirty="0"/>
            <a:t>Obstacle Generation and Gameplay Challenges</a:t>
          </a:r>
          <a:endParaRPr lang="en-IN" dirty="0"/>
        </a:p>
      </dgm:t>
    </dgm:pt>
    <dgm:pt modelId="{96732F06-F151-45FC-BA3D-2233E46D15DB}" type="parTrans" cxnId="{9D165728-4642-4E48-9355-E510BD94EC23}">
      <dgm:prSet/>
      <dgm:spPr/>
      <dgm:t>
        <a:bodyPr/>
        <a:lstStyle/>
        <a:p>
          <a:endParaRPr lang="en-IN"/>
        </a:p>
      </dgm:t>
    </dgm:pt>
    <dgm:pt modelId="{9FB2CBE3-B908-4AB5-ADD4-2D6C58DD0AEA}" type="sibTrans" cxnId="{9D165728-4642-4E48-9355-E510BD94EC23}">
      <dgm:prSet/>
      <dgm:spPr/>
      <dgm:t>
        <a:bodyPr/>
        <a:lstStyle/>
        <a:p>
          <a:endParaRPr lang="en-IN"/>
        </a:p>
      </dgm:t>
    </dgm:pt>
    <dgm:pt modelId="{ADD2BC00-D244-4BF0-B636-9A62849BC67F}">
      <dgm:prSet phldrT="[Text]"/>
      <dgm:spPr/>
      <dgm:t>
        <a:bodyPr/>
        <a:lstStyle/>
        <a:p>
          <a:r>
            <a:rPr lang="en-GB" b="1" i="0" dirty="0"/>
            <a:t>User Interface, Feedback, and Polish</a:t>
          </a:r>
          <a:endParaRPr lang="en-IN" dirty="0"/>
        </a:p>
      </dgm:t>
    </dgm:pt>
    <dgm:pt modelId="{06316F5A-C8AA-4D86-BEBD-1B0A821B0051}" type="parTrans" cxnId="{37D50F8A-818A-4291-B2AA-A118A50A40E9}">
      <dgm:prSet/>
      <dgm:spPr/>
      <dgm:t>
        <a:bodyPr/>
        <a:lstStyle/>
        <a:p>
          <a:endParaRPr lang="en-IN"/>
        </a:p>
      </dgm:t>
    </dgm:pt>
    <dgm:pt modelId="{1C4B9EE4-E485-4746-95DF-864214F794E4}" type="sibTrans" cxnId="{37D50F8A-818A-4291-B2AA-A118A50A40E9}">
      <dgm:prSet/>
      <dgm:spPr/>
      <dgm:t>
        <a:bodyPr/>
        <a:lstStyle/>
        <a:p>
          <a:endParaRPr lang="en-IN"/>
        </a:p>
      </dgm:t>
    </dgm:pt>
    <dgm:pt modelId="{2C61A03E-A2D0-48C7-BE51-0BA827923E7D}" type="pres">
      <dgm:prSet presAssocID="{98471673-425C-412D-BF8F-B42E16700410}" presName="Name0" presStyleCnt="0">
        <dgm:presLayoutVars>
          <dgm:dir/>
          <dgm:resizeHandles val="exact"/>
        </dgm:presLayoutVars>
      </dgm:prSet>
      <dgm:spPr/>
    </dgm:pt>
    <dgm:pt modelId="{1A3A72A2-5D07-4ED0-ADBB-5BAD03D31BB1}" type="pres">
      <dgm:prSet presAssocID="{041B27BC-C823-4193-8BDA-50F282988EB8}" presName="node" presStyleLbl="node1" presStyleIdx="0" presStyleCnt="5">
        <dgm:presLayoutVars>
          <dgm:bulletEnabled val="1"/>
        </dgm:presLayoutVars>
      </dgm:prSet>
      <dgm:spPr/>
    </dgm:pt>
    <dgm:pt modelId="{93223CD9-0121-4CBD-950A-710E8FA39A2E}" type="pres">
      <dgm:prSet presAssocID="{0EEDC3B7-AF35-483A-9535-6D4D31891DBB}" presName="sibTrans" presStyleLbl="sibTrans1D1" presStyleIdx="0" presStyleCnt="4"/>
      <dgm:spPr/>
    </dgm:pt>
    <dgm:pt modelId="{94C9BD12-A16B-4B22-B4C7-1885CFD06A1A}" type="pres">
      <dgm:prSet presAssocID="{0EEDC3B7-AF35-483A-9535-6D4D31891DBB}" presName="connectorText" presStyleLbl="sibTrans1D1" presStyleIdx="0" presStyleCnt="4"/>
      <dgm:spPr/>
    </dgm:pt>
    <dgm:pt modelId="{21454B1A-20E2-4D87-A516-3CD1872F5B47}" type="pres">
      <dgm:prSet presAssocID="{92F1B09E-8653-4C44-9F81-248F6F2AAF63}" presName="node" presStyleLbl="node1" presStyleIdx="1" presStyleCnt="5">
        <dgm:presLayoutVars>
          <dgm:bulletEnabled val="1"/>
        </dgm:presLayoutVars>
      </dgm:prSet>
      <dgm:spPr/>
    </dgm:pt>
    <dgm:pt modelId="{E5B5C786-AE59-494C-A33F-FC3B93E3F554}" type="pres">
      <dgm:prSet presAssocID="{2D92519F-51D2-40C5-819A-1F1228CB765C}" presName="sibTrans" presStyleLbl="sibTrans1D1" presStyleIdx="1" presStyleCnt="4"/>
      <dgm:spPr/>
    </dgm:pt>
    <dgm:pt modelId="{861865AC-2294-41B2-A544-8D72FA651927}" type="pres">
      <dgm:prSet presAssocID="{2D92519F-51D2-40C5-819A-1F1228CB765C}" presName="connectorText" presStyleLbl="sibTrans1D1" presStyleIdx="1" presStyleCnt="4"/>
      <dgm:spPr/>
    </dgm:pt>
    <dgm:pt modelId="{551A65CC-27B9-4F07-AEB1-9FC940993053}" type="pres">
      <dgm:prSet presAssocID="{B4E6D0F1-5D4E-4560-9495-159CC485D57C}" presName="node" presStyleLbl="node1" presStyleIdx="2" presStyleCnt="5">
        <dgm:presLayoutVars>
          <dgm:bulletEnabled val="1"/>
        </dgm:presLayoutVars>
      </dgm:prSet>
      <dgm:spPr/>
    </dgm:pt>
    <dgm:pt modelId="{43A1039C-AD3E-4CC9-B093-AE05F5000A59}" type="pres">
      <dgm:prSet presAssocID="{5DCCAFCC-1B1F-4C15-BDF1-92CC5ABEB332}" presName="sibTrans" presStyleLbl="sibTrans1D1" presStyleIdx="2" presStyleCnt="4"/>
      <dgm:spPr/>
    </dgm:pt>
    <dgm:pt modelId="{3028EE14-C00F-4312-A263-781BD1499BFC}" type="pres">
      <dgm:prSet presAssocID="{5DCCAFCC-1B1F-4C15-BDF1-92CC5ABEB332}" presName="connectorText" presStyleLbl="sibTrans1D1" presStyleIdx="2" presStyleCnt="4"/>
      <dgm:spPr/>
    </dgm:pt>
    <dgm:pt modelId="{2C0A32CA-0B69-4370-869C-0BFEFDF29536}" type="pres">
      <dgm:prSet presAssocID="{9384E9A7-9720-4E63-A637-20DDB6BF65C4}" presName="node" presStyleLbl="node1" presStyleIdx="3" presStyleCnt="5">
        <dgm:presLayoutVars>
          <dgm:bulletEnabled val="1"/>
        </dgm:presLayoutVars>
      </dgm:prSet>
      <dgm:spPr/>
    </dgm:pt>
    <dgm:pt modelId="{B9F68964-FE2F-43C6-8F5F-8A93BE9D00B2}" type="pres">
      <dgm:prSet presAssocID="{9FB2CBE3-B908-4AB5-ADD4-2D6C58DD0AEA}" presName="sibTrans" presStyleLbl="sibTrans1D1" presStyleIdx="3" presStyleCnt="4"/>
      <dgm:spPr/>
    </dgm:pt>
    <dgm:pt modelId="{0E6B1556-1E08-42D4-8FD0-637745F1F45D}" type="pres">
      <dgm:prSet presAssocID="{9FB2CBE3-B908-4AB5-ADD4-2D6C58DD0AEA}" presName="connectorText" presStyleLbl="sibTrans1D1" presStyleIdx="3" presStyleCnt="4"/>
      <dgm:spPr/>
    </dgm:pt>
    <dgm:pt modelId="{8E1D6229-EE31-4436-A076-7709DC5C1431}" type="pres">
      <dgm:prSet presAssocID="{ADD2BC00-D244-4BF0-B636-9A62849BC67F}" presName="node" presStyleLbl="node1" presStyleIdx="4" presStyleCnt="5">
        <dgm:presLayoutVars>
          <dgm:bulletEnabled val="1"/>
        </dgm:presLayoutVars>
      </dgm:prSet>
      <dgm:spPr/>
    </dgm:pt>
  </dgm:ptLst>
  <dgm:cxnLst>
    <dgm:cxn modelId="{DB46B80F-9713-4AEF-BA41-D27290BC9F85}" type="presOf" srcId="{5DCCAFCC-1B1F-4C15-BDF1-92CC5ABEB332}" destId="{43A1039C-AD3E-4CC9-B093-AE05F5000A59}" srcOrd="0" destOrd="0" presId="urn:microsoft.com/office/officeart/2005/8/layout/bProcess3"/>
    <dgm:cxn modelId="{E4368B21-A008-4AE5-90F4-8E418544373B}" type="presOf" srcId="{0EEDC3B7-AF35-483A-9535-6D4D31891DBB}" destId="{94C9BD12-A16B-4B22-B4C7-1885CFD06A1A}" srcOrd="1" destOrd="0" presId="urn:microsoft.com/office/officeart/2005/8/layout/bProcess3"/>
    <dgm:cxn modelId="{9D165728-4642-4E48-9355-E510BD94EC23}" srcId="{98471673-425C-412D-BF8F-B42E16700410}" destId="{9384E9A7-9720-4E63-A637-20DDB6BF65C4}" srcOrd="3" destOrd="0" parTransId="{96732F06-F151-45FC-BA3D-2233E46D15DB}" sibTransId="{9FB2CBE3-B908-4AB5-ADD4-2D6C58DD0AEA}"/>
    <dgm:cxn modelId="{989F322C-5277-448E-9AB8-9B05D56AA14E}" srcId="{98471673-425C-412D-BF8F-B42E16700410}" destId="{B4E6D0F1-5D4E-4560-9495-159CC485D57C}" srcOrd="2" destOrd="0" parTransId="{3E5D3E42-20E6-40DE-975C-06103DCBEFA4}" sibTransId="{5DCCAFCC-1B1F-4C15-BDF1-92CC5ABEB332}"/>
    <dgm:cxn modelId="{52ADDF33-A275-461E-89B7-FFC3754BCA0C}" type="presOf" srcId="{9FB2CBE3-B908-4AB5-ADD4-2D6C58DD0AEA}" destId="{B9F68964-FE2F-43C6-8F5F-8A93BE9D00B2}" srcOrd="0" destOrd="0" presId="urn:microsoft.com/office/officeart/2005/8/layout/bProcess3"/>
    <dgm:cxn modelId="{D5AAD760-EC99-41BC-A0A6-43FCFA5BAF6B}" type="presOf" srcId="{0EEDC3B7-AF35-483A-9535-6D4D31891DBB}" destId="{93223CD9-0121-4CBD-950A-710E8FA39A2E}" srcOrd="0" destOrd="0" presId="urn:microsoft.com/office/officeart/2005/8/layout/bProcess3"/>
    <dgm:cxn modelId="{60E61D47-FC49-488C-AD73-53D2559CEEF3}" type="presOf" srcId="{2D92519F-51D2-40C5-819A-1F1228CB765C}" destId="{861865AC-2294-41B2-A544-8D72FA651927}" srcOrd="1" destOrd="0" presId="urn:microsoft.com/office/officeart/2005/8/layout/bProcess3"/>
    <dgm:cxn modelId="{490A8A68-E56D-448F-9F33-FD5625FB2867}" srcId="{98471673-425C-412D-BF8F-B42E16700410}" destId="{041B27BC-C823-4193-8BDA-50F282988EB8}" srcOrd="0" destOrd="0" parTransId="{C42C6ABA-4248-4FA8-863F-E3FB2EB195B0}" sibTransId="{0EEDC3B7-AF35-483A-9535-6D4D31891DBB}"/>
    <dgm:cxn modelId="{B127BC4A-6FF1-456D-8B0A-862C3BA1990C}" type="presOf" srcId="{B4E6D0F1-5D4E-4560-9495-159CC485D57C}" destId="{551A65CC-27B9-4F07-AEB1-9FC940993053}" srcOrd="0" destOrd="0" presId="urn:microsoft.com/office/officeart/2005/8/layout/bProcess3"/>
    <dgm:cxn modelId="{3B92774C-1E3F-4C39-800B-79A21EB3539F}" type="presOf" srcId="{041B27BC-C823-4193-8BDA-50F282988EB8}" destId="{1A3A72A2-5D07-4ED0-ADBB-5BAD03D31BB1}" srcOrd="0" destOrd="0" presId="urn:microsoft.com/office/officeart/2005/8/layout/bProcess3"/>
    <dgm:cxn modelId="{BF47AD51-AF46-4736-9530-9D2A9D8AE8CD}" type="presOf" srcId="{5DCCAFCC-1B1F-4C15-BDF1-92CC5ABEB332}" destId="{3028EE14-C00F-4312-A263-781BD1499BFC}" srcOrd="1" destOrd="0" presId="urn:microsoft.com/office/officeart/2005/8/layout/bProcess3"/>
    <dgm:cxn modelId="{BBD9547E-940A-435A-8057-1790DCE9D53E}" type="presOf" srcId="{ADD2BC00-D244-4BF0-B636-9A62849BC67F}" destId="{8E1D6229-EE31-4436-A076-7709DC5C1431}" srcOrd="0" destOrd="0" presId="urn:microsoft.com/office/officeart/2005/8/layout/bProcess3"/>
    <dgm:cxn modelId="{BC151283-2564-4B02-B475-D3C41A38CE19}" type="presOf" srcId="{98471673-425C-412D-BF8F-B42E16700410}" destId="{2C61A03E-A2D0-48C7-BE51-0BA827923E7D}" srcOrd="0" destOrd="0" presId="urn:microsoft.com/office/officeart/2005/8/layout/bProcess3"/>
    <dgm:cxn modelId="{D4277687-6886-4287-9561-8E75FFF68BCE}" type="presOf" srcId="{2D92519F-51D2-40C5-819A-1F1228CB765C}" destId="{E5B5C786-AE59-494C-A33F-FC3B93E3F554}" srcOrd="0" destOrd="0" presId="urn:microsoft.com/office/officeart/2005/8/layout/bProcess3"/>
    <dgm:cxn modelId="{37D50F8A-818A-4291-B2AA-A118A50A40E9}" srcId="{98471673-425C-412D-BF8F-B42E16700410}" destId="{ADD2BC00-D244-4BF0-B636-9A62849BC67F}" srcOrd="4" destOrd="0" parTransId="{06316F5A-C8AA-4D86-BEBD-1B0A821B0051}" sibTransId="{1C4B9EE4-E485-4746-95DF-864214F794E4}"/>
    <dgm:cxn modelId="{B3C2059B-150A-488F-999E-F60EFBF75D4F}" srcId="{98471673-425C-412D-BF8F-B42E16700410}" destId="{92F1B09E-8653-4C44-9F81-248F6F2AAF63}" srcOrd="1" destOrd="0" parTransId="{3CB826D9-FE4E-4B94-BC8D-F655E291ADE7}" sibTransId="{2D92519F-51D2-40C5-819A-1F1228CB765C}"/>
    <dgm:cxn modelId="{DBA466AF-046F-445D-959C-0E0C2B01E34B}" type="presOf" srcId="{9FB2CBE3-B908-4AB5-ADD4-2D6C58DD0AEA}" destId="{0E6B1556-1E08-42D4-8FD0-637745F1F45D}" srcOrd="1" destOrd="0" presId="urn:microsoft.com/office/officeart/2005/8/layout/bProcess3"/>
    <dgm:cxn modelId="{CC5D0FB0-093A-4F0C-8442-CC8C4AB10457}" type="presOf" srcId="{92F1B09E-8653-4C44-9F81-248F6F2AAF63}" destId="{21454B1A-20E2-4D87-A516-3CD1872F5B47}" srcOrd="0" destOrd="0" presId="urn:microsoft.com/office/officeart/2005/8/layout/bProcess3"/>
    <dgm:cxn modelId="{363C76F0-6B28-40BF-B433-72978906AC96}" type="presOf" srcId="{9384E9A7-9720-4E63-A637-20DDB6BF65C4}" destId="{2C0A32CA-0B69-4370-869C-0BFEFDF29536}" srcOrd="0" destOrd="0" presId="urn:microsoft.com/office/officeart/2005/8/layout/bProcess3"/>
    <dgm:cxn modelId="{BDD7574A-951E-4145-9B28-EE39F46850B4}" type="presParOf" srcId="{2C61A03E-A2D0-48C7-BE51-0BA827923E7D}" destId="{1A3A72A2-5D07-4ED0-ADBB-5BAD03D31BB1}" srcOrd="0" destOrd="0" presId="urn:microsoft.com/office/officeart/2005/8/layout/bProcess3"/>
    <dgm:cxn modelId="{3EB2B872-6748-4117-B844-4DFD679AC7A2}" type="presParOf" srcId="{2C61A03E-A2D0-48C7-BE51-0BA827923E7D}" destId="{93223CD9-0121-4CBD-950A-710E8FA39A2E}" srcOrd="1" destOrd="0" presId="urn:microsoft.com/office/officeart/2005/8/layout/bProcess3"/>
    <dgm:cxn modelId="{9AADDCE4-3747-43D9-8FE9-A229220B1387}" type="presParOf" srcId="{93223CD9-0121-4CBD-950A-710E8FA39A2E}" destId="{94C9BD12-A16B-4B22-B4C7-1885CFD06A1A}" srcOrd="0" destOrd="0" presId="urn:microsoft.com/office/officeart/2005/8/layout/bProcess3"/>
    <dgm:cxn modelId="{2BA39FEA-1E90-48D6-B1F7-CF8AF825DF7B}" type="presParOf" srcId="{2C61A03E-A2D0-48C7-BE51-0BA827923E7D}" destId="{21454B1A-20E2-4D87-A516-3CD1872F5B47}" srcOrd="2" destOrd="0" presId="urn:microsoft.com/office/officeart/2005/8/layout/bProcess3"/>
    <dgm:cxn modelId="{0347FA40-7C16-4D9F-A8FB-0F4152433A42}" type="presParOf" srcId="{2C61A03E-A2D0-48C7-BE51-0BA827923E7D}" destId="{E5B5C786-AE59-494C-A33F-FC3B93E3F554}" srcOrd="3" destOrd="0" presId="urn:microsoft.com/office/officeart/2005/8/layout/bProcess3"/>
    <dgm:cxn modelId="{5CC0CFB0-80C3-42DC-BE16-162C3FC49E96}" type="presParOf" srcId="{E5B5C786-AE59-494C-A33F-FC3B93E3F554}" destId="{861865AC-2294-41B2-A544-8D72FA651927}" srcOrd="0" destOrd="0" presId="urn:microsoft.com/office/officeart/2005/8/layout/bProcess3"/>
    <dgm:cxn modelId="{760A21BB-6F4E-463C-9B64-6190C5477B7D}" type="presParOf" srcId="{2C61A03E-A2D0-48C7-BE51-0BA827923E7D}" destId="{551A65CC-27B9-4F07-AEB1-9FC940993053}" srcOrd="4" destOrd="0" presId="urn:microsoft.com/office/officeart/2005/8/layout/bProcess3"/>
    <dgm:cxn modelId="{C0E34518-4EDD-41F0-8048-F52DE962B00B}" type="presParOf" srcId="{2C61A03E-A2D0-48C7-BE51-0BA827923E7D}" destId="{43A1039C-AD3E-4CC9-B093-AE05F5000A59}" srcOrd="5" destOrd="0" presId="urn:microsoft.com/office/officeart/2005/8/layout/bProcess3"/>
    <dgm:cxn modelId="{345CC0E9-7031-4D93-BBEF-F8B017867E50}" type="presParOf" srcId="{43A1039C-AD3E-4CC9-B093-AE05F5000A59}" destId="{3028EE14-C00F-4312-A263-781BD1499BFC}" srcOrd="0" destOrd="0" presId="urn:microsoft.com/office/officeart/2005/8/layout/bProcess3"/>
    <dgm:cxn modelId="{60850C29-0EC4-42DB-A571-57B719F63238}" type="presParOf" srcId="{2C61A03E-A2D0-48C7-BE51-0BA827923E7D}" destId="{2C0A32CA-0B69-4370-869C-0BFEFDF29536}" srcOrd="6" destOrd="0" presId="urn:microsoft.com/office/officeart/2005/8/layout/bProcess3"/>
    <dgm:cxn modelId="{46EACE30-8402-46A1-BF4F-C196FCC08E60}" type="presParOf" srcId="{2C61A03E-A2D0-48C7-BE51-0BA827923E7D}" destId="{B9F68964-FE2F-43C6-8F5F-8A93BE9D00B2}" srcOrd="7" destOrd="0" presId="urn:microsoft.com/office/officeart/2005/8/layout/bProcess3"/>
    <dgm:cxn modelId="{744DD17A-A67E-4448-BA29-1D9589E9533C}" type="presParOf" srcId="{B9F68964-FE2F-43C6-8F5F-8A93BE9D00B2}" destId="{0E6B1556-1E08-42D4-8FD0-637745F1F45D}" srcOrd="0" destOrd="0" presId="urn:microsoft.com/office/officeart/2005/8/layout/bProcess3"/>
    <dgm:cxn modelId="{F66148F8-0E67-4C66-84F6-8F755ED8D192}" type="presParOf" srcId="{2C61A03E-A2D0-48C7-BE51-0BA827923E7D}" destId="{8E1D6229-EE31-4436-A076-7709DC5C1431}"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223CD9-0121-4CBD-950A-710E8FA39A2E}">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357014" y="912848"/>
        <a:ext cx="34897" cy="6979"/>
      </dsp:txXfrm>
    </dsp:sp>
    <dsp:sp modelId="{1A3A72A2-5D07-4ED0-ADBB-5BAD03D31BB1}">
      <dsp:nvSpPr>
        <dsp:cNvPr id="0" name=""/>
        <dsp:cNvSpPr/>
      </dsp:nvSpPr>
      <dsp:spPr>
        <a:xfrm>
          <a:off x="8061" y="5979"/>
          <a:ext cx="3034531" cy="18207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IN" sz="2600" b="1" i="0" kern="1200" dirty="0"/>
            <a:t>Conceptualization and Design</a:t>
          </a:r>
          <a:endParaRPr lang="en-IN" sz="2600" kern="1200" dirty="0"/>
        </a:p>
      </dsp:txBody>
      <dsp:txXfrm>
        <a:off x="8061" y="5979"/>
        <a:ext cx="3034531" cy="1820718"/>
      </dsp:txXfrm>
    </dsp:sp>
    <dsp:sp modelId="{E5B5C786-AE59-494C-A33F-FC3B93E3F554}">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089488" y="912848"/>
        <a:ext cx="34897" cy="6979"/>
      </dsp:txXfrm>
    </dsp:sp>
    <dsp:sp modelId="{21454B1A-20E2-4D87-A516-3CD1872F5B47}">
      <dsp:nvSpPr>
        <dsp:cNvPr id="0" name=""/>
        <dsp:cNvSpPr/>
      </dsp:nvSpPr>
      <dsp:spPr>
        <a:xfrm>
          <a:off x="3740534" y="5979"/>
          <a:ext cx="3034531" cy="18207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GB" sz="2600" b="1" i="0" kern="1200" dirty="0"/>
            <a:t>OpenGL Setup and Environment Development</a:t>
          </a:r>
          <a:endParaRPr lang="en-IN" sz="2600" kern="1200" dirty="0"/>
        </a:p>
      </dsp:txBody>
      <dsp:txXfrm>
        <a:off x="3740534" y="5979"/>
        <a:ext cx="3034531" cy="1820718"/>
      </dsp:txXfrm>
    </dsp:sp>
    <dsp:sp modelId="{43A1039C-AD3E-4CC9-B093-AE05F5000A59}">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070362" y="2155079"/>
        <a:ext cx="374875" cy="6979"/>
      </dsp:txXfrm>
    </dsp:sp>
    <dsp:sp modelId="{551A65CC-27B9-4F07-AEB1-9FC940993053}">
      <dsp:nvSpPr>
        <dsp:cNvPr id="0" name=""/>
        <dsp:cNvSpPr/>
      </dsp:nvSpPr>
      <dsp:spPr>
        <a:xfrm>
          <a:off x="7473007" y="5979"/>
          <a:ext cx="3034531" cy="18207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IN" sz="2600" b="1" i="0" kern="1200" dirty="0"/>
            <a:t>Helicopter Movement and Interaction</a:t>
          </a:r>
          <a:endParaRPr lang="en-IN" sz="2600" kern="1200" dirty="0"/>
        </a:p>
      </dsp:txBody>
      <dsp:txXfrm>
        <a:off x="7473007" y="5979"/>
        <a:ext cx="3034531" cy="1820718"/>
      </dsp:txXfrm>
    </dsp:sp>
    <dsp:sp modelId="{B9F68964-FE2F-43C6-8F5F-8A93BE9D00B2}">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357014" y="3431509"/>
        <a:ext cx="34897" cy="6979"/>
      </dsp:txXfrm>
    </dsp:sp>
    <dsp:sp modelId="{2C0A32CA-0B69-4370-869C-0BFEFDF29536}">
      <dsp:nvSpPr>
        <dsp:cNvPr id="0" name=""/>
        <dsp:cNvSpPr/>
      </dsp:nvSpPr>
      <dsp:spPr>
        <a:xfrm>
          <a:off x="8061" y="2524640"/>
          <a:ext cx="3034531" cy="18207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GB" sz="2600" b="1" i="0" kern="1200" dirty="0"/>
            <a:t>Obstacle Generation and Gameplay Challenges</a:t>
          </a:r>
          <a:endParaRPr lang="en-IN" sz="2600" kern="1200" dirty="0"/>
        </a:p>
      </dsp:txBody>
      <dsp:txXfrm>
        <a:off x="8061" y="2524640"/>
        <a:ext cx="3034531" cy="1820718"/>
      </dsp:txXfrm>
    </dsp:sp>
    <dsp:sp modelId="{8E1D6229-EE31-4436-A076-7709DC5C1431}">
      <dsp:nvSpPr>
        <dsp:cNvPr id="0" name=""/>
        <dsp:cNvSpPr/>
      </dsp:nvSpPr>
      <dsp:spPr>
        <a:xfrm>
          <a:off x="3740534" y="2524640"/>
          <a:ext cx="3034531" cy="18207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GB" sz="2600" b="1" i="0" kern="1200" dirty="0"/>
            <a:t>User Interface, Feedback, and Polish</a:t>
          </a:r>
          <a:endParaRPr lang="en-IN" sz="2600" kern="1200" dirty="0"/>
        </a:p>
      </dsp:txBody>
      <dsp:txXfrm>
        <a:off x="3740534" y="2524640"/>
        <a:ext cx="3034531" cy="182071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BEBE1-4325-B4BD-2028-C522EF1EFD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C508E1-ED55-8AC6-0D67-540817DEC6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39CFAE-0C2A-D4B5-199E-6C922CA787CB}"/>
              </a:ext>
            </a:extLst>
          </p:cNvPr>
          <p:cNvSpPr>
            <a:spLocks noGrp="1"/>
          </p:cNvSpPr>
          <p:nvPr>
            <p:ph type="dt" sz="half" idx="10"/>
          </p:nvPr>
        </p:nvSpPr>
        <p:spPr/>
        <p:txBody>
          <a:bodyPr/>
          <a:lstStyle/>
          <a:p>
            <a:fld id="{266EE19A-A1D3-43FA-B178-8F4F2A023747}" type="datetimeFigureOut">
              <a:rPr lang="en-IN" smtClean="0"/>
              <a:t>26-04-2024</a:t>
            </a:fld>
            <a:endParaRPr lang="en-IN"/>
          </a:p>
        </p:txBody>
      </p:sp>
      <p:sp>
        <p:nvSpPr>
          <p:cNvPr id="5" name="Footer Placeholder 4">
            <a:extLst>
              <a:ext uri="{FF2B5EF4-FFF2-40B4-BE49-F238E27FC236}">
                <a16:creationId xmlns:a16="http://schemas.microsoft.com/office/drawing/2014/main" id="{F7EB81AA-C85C-9C7F-1B16-A172172E99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36F9A3-DC06-3EE6-469E-F27B93974673}"/>
              </a:ext>
            </a:extLst>
          </p:cNvPr>
          <p:cNvSpPr>
            <a:spLocks noGrp="1"/>
          </p:cNvSpPr>
          <p:nvPr>
            <p:ph type="sldNum" sz="quarter" idx="12"/>
          </p:nvPr>
        </p:nvSpPr>
        <p:spPr/>
        <p:txBody>
          <a:bodyPr/>
          <a:lstStyle/>
          <a:p>
            <a:fld id="{0AD7C72E-D27B-4A3B-9BD7-7D51BA2133BF}" type="slidenum">
              <a:rPr lang="en-IN" smtClean="0"/>
              <a:t>‹#›</a:t>
            </a:fld>
            <a:endParaRPr lang="en-IN"/>
          </a:p>
        </p:txBody>
      </p:sp>
    </p:spTree>
    <p:extLst>
      <p:ext uri="{BB962C8B-B14F-4D97-AF65-F5344CB8AC3E}">
        <p14:creationId xmlns:p14="http://schemas.microsoft.com/office/powerpoint/2010/main" val="1963511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F556D-53A5-480C-662E-9FAC1EE63E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59A831-2E9B-8DC0-7CE1-2E8ACD0911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6EF5C5-8CB0-AB5F-DBA2-32CCA36882DD}"/>
              </a:ext>
            </a:extLst>
          </p:cNvPr>
          <p:cNvSpPr>
            <a:spLocks noGrp="1"/>
          </p:cNvSpPr>
          <p:nvPr>
            <p:ph type="dt" sz="half" idx="10"/>
          </p:nvPr>
        </p:nvSpPr>
        <p:spPr/>
        <p:txBody>
          <a:bodyPr/>
          <a:lstStyle/>
          <a:p>
            <a:fld id="{266EE19A-A1D3-43FA-B178-8F4F2A023747}" type="datetimeFigureOut">
              <a:rPr lang="en-IN" smtClean="0"/>
              <a:t>26-04-2024</a:t>
            </a:fld>
            <a:endParaRPr lang="en-IN"/>
          </a:p>
        </p:txBody>
      </p:sp>
      <p:sp>
        <p:nvSpPr>
          <p:cNvPr id="5" name="Footer Placeholder 4">
            <a:extLst>
              <a:ext uri="{FF2B5EF4-FFF2-40B4-BE49-F238E27FC236}">
                <a16:creationId xmlns:a16="http://schemas.microsoft.com/office/drawing/2014/main" id="{4F763F11-9E36-9BF3-4FE5-974D1D6867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26431E-A7AC-8E65-6479-C6D8B867E4D1}"/>
              </a:ext>
            </a:extLst>
          </p:cNvPr>
          <p:cNvSpPr>
            <a:spLocks noGrp="1"/>
          </p:cNvSpPr>
          <p:nvPr>
            <p:ph type="sldNum" sz="quarter" idx="12"/>
          </p:nvPr>
        </p:nvSpPr>
        <p:spPr/>
        <p:txBody>
          <a:bodyPr/>
          <a:lstStyle/>
          <a:p>
            <a:fld id="{0AD7C72E-D27B-4A3B-9BD7-7D51BA2133BF}" type="slidenum">
              <a:rPr lang="en-IN" smtClean="0"/>
              <a:t>‹#›</a:t>
            </a:fld>
            <a:endParaRPr lang="en-IN"/>
          </a:p>
        </p:txBody>
      </p:sp>
    </p:spTree>
    <p:extLst>
      <p:ext uri="{BB962C8B-B14F-4D97-AF65-F5344CB8AC3E}">
        <p14:creationId xmlns:p14="http://schemas.microsoft.com/office/powerpoint/2010/main" val="767581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103BBA-1D6C-9EF2-1FAD-C06B17A546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6C528D-92E2-21DD-C16F-88988BBF2C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9E0D76-6E1C-4878-BE13-194CE8E4BF92}"/>
              </a:ext>
            </a:extLst>
          </p:cNvPr>
          <p:cNvSpPr>
            <a:spLocks noGrp="1"/>
          </p:cNvSpPr>
          <p:nvPr>
            <p:ph type="dt" sz="half" idx="10"/>
          </p:nvPr>
        </p:nvSpPr>
        <p:spPr/>
        <p:txBody>
          <a:bodyPr/>
          <a:lstStyle/>
          <a:p>
            <a:fld id="{266EE19A-A1D3-43FA-B178-8F4F2A023747}" type="datetimeFigureOut">
              <a:rPr lang="en-IN" smtClean="0"/>
              <a:t>26-04-2024</a:t>
            </a:fld>
            <a:endParaRPr lang="en-IN"/>
          </a:p>
        </p:txBody>
      </p:sp>
      <p:sp>
        <p:nvSpPr>
          <p:cNvPr id="5" name="Footer Placeholder 4">
            <a:extLst>
              <a:ext uri="{FF2B5EF4-FFF2-40B4-BE49-F238E27FC236}">
                <a16:creationId xmlns:a16="http://schemas.microsoft.com/office/drawing/2014/main" id="{06BC9339-F454-92CB-5EF5-AB088E1D6E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25CB26-2D9C-0345-C011-4F630941163F}"/>
              </a:ext>
            </a:extLst>
          </p:cNvPr>
          <p:cNvSpPr>
            <a:spLocks noGrp="1"/>
          </p:cNvSpPr>
          <p:nvPr>
            <p:ph type="sldNum" sz="quarter" idx="12"/>
          </p:nvPr>
        </p:nvSpPr>
        <p:spPr/>
        <p:txBody>
          <a:bodyPr/>
          <a:lstStyle/>
          <a:p>
            <a:fld id="{0AD7C72E-D27B-4A3B-9BD7-7D51BA2133BF}" type="slidenum">
              <a:rPr lang="en-IN" smtClean="0"/>
              <a:t>‹#›</a:t>
            </a:fld>
            <a:endParaRPr lang="en-IN"/>
          </a:p>
        </p:txBody>
      </p:sp>
    </p:spTree>
    <p:extLst>
      <p:ext uri="{BB962C8B-B14F-4D97-AF65-F5344CB8AC3E}">
        <p14:creationId xmlns:p14="http://schemas.microsoft.com/office/powerpoint/2010/main" val="2295613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2956F-DFC7-185D-2069-CDF90B630B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A7BED6-3A43-6503-497B-D579A48D89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E6DD29-4EC9-0257-5B5D-97923F74237A}"/>
              </a:ext>
            </a:extLst>
          </p:cNvPr>
          <p:cNvSpPr>
            <a:spLocks noGrp="1"/>
          </p:cNvSpPr>
          <p:nvPr>
            <p:ph type="dt" sz="half" idx="10"/>
          </p:nvPr>
        </p:nvSpPr>
        <p:spPr/>
        <p:txBody>
          <a:bodyPr/>
          <a:lstStyle/>
          <a:p>
            <a:fld id="{266EE19A-A1D3-43FA-B178-8F4F2A023747}" type="datetimeFigureOut">
              <a:rPr lang="en-IN" smtClean="0"/>
              <a:t>26-04-2024</a:t>
            </a:fld>
            <a:endParaRPr lang="en-IN"/>
          </a:p>
        </p:txBody>
      </p:sp>
      <p:sp>
        <p:nvSpPr>
          <p:cNvPr id="5" name="Footer Placeholder 4">
            <a:extLst>
              <a:ext uri="{FF2B5EF4-FFF2-40B4-BE49-F238E27FC236}">
                <a16:creationId xmlns:a16="http://schemas.microsoft.com/office/drawing/2014/main" id="{91CAA521-B548-7D52-A2DC-ADD1122EDD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2B6C60-BB6F-0305-C0BF-D3B62CA008A0}"/>
              </a:ext>
            </a:extLst>
          </p:cNvPr>
          <p:cNvSpPr>
            <a:spLocks noGrp="1"/>
          </p:cNvSpPr>
          <p:nvPr>
            <p:ph type="sldNum" sz="quarter" idx="12"/>
          </p:nvPr>
        </p:nvSpPr>
        <p:spPr/>
        <p:txBody>
          <a:bodyPr/>
          <a:lstStyle/>
          <a:p>
            <a:fld id="{0AD7C72E-D27B-4A3B-9BD7-7D51BA2133BF}" type="slidenum">
              <a:rPr lang="en-IN" smtClean="0"/>
              <a:t>‹#›</a:t>
            </a:fld>
            <a:endParaRPr lang="en-IN"/>
          </a:p>
        </p:txBody>
      </p:sp>
    </p:spTree>
    <p:extLst>
      <p:ext uri="{BB962C8B-B14F-4D97-AF65-F5344CB8AC3E}">
        <p14:creationId xmlns:p14="http://schemas.microsoft.com/office/powerpoint/2010/main" val="113913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28EE-A08A-99E5-D7DD-C3298B75CA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E6DD66-52B8-15E9-9C2A-7F329123F5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858F59-83D0-2C39-4A31-D633AA093B63}"/>
              </a:ext>
            </a:extLst>
          </p:cNvPr>
          <p:cNvSpPr>
            <a:spLocks noGrp="1"/>
          </p:cNvSpPr>
          <p:nvPr>
            <p:ph type="dt" sz="half" idx="10"/>
          </p:nvPr>
        </p:nvSpPr>
        <p:spPr/>
        <p:txBody>
          <a:bodyPr/>
          <a:lstStyle/>
          <a:p>
            <a:fld id="{266EE19A-A1D3-43FA-B178-8F4F2A023747}" type="datetimeFigureOut">
              <a:rPr lang="en-IN" smtClean="0"/>
              <a:t>26-04-2024</a:t>
            </a:fld>
            <a:endParaRPr lang="en-IN"/>
          </a:p>
        </p:txBody>
      </p:sp>
      <p:sp>
        <p:nvSpPr>
          <p:cNvPr id="5" name="Footer Placeholder 4">
            <a:extLst>
              <a:ext uri="{FF2B5EF4-FFF2-40B4-BE49-F238E27FC236}">
                <a16:creationId xmlns:a16="http://schemas.microsoft.com/office/drawing/2014/main" id="{CE7EB397-F918-6408-E763-DDEEC001A0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357FB6-D8D1-BAE5-86A6-7F826C175C51}"/>
              </a:ext>
            </a:extLst>
          </p:cNvPr>
          <p:cNvSpPr>
            <a:spLocks noGrp="1"/>
          </p:cNvSpPr>
          <p:nvPr>
            <p:ph type="sldNum" sz="quarter" idx="12"/>
          </p:nvPr>
        </p:nvSpPr>
        <p:spPr/>
        <p:txBody>
          <a:bodyPr/>
          <a:lstStyle/>
          <a:p>
            <a:fld id="{0AD7C72E-D27B-4A3B-9BD7-7D51BA2133BF}" type="slidenum">
              <a:rPr lang="en-IN" smtClean="0"/>
              <a:t>‹#›</a:t>
            </a:fld>
            <a:endParaRPr lang="en-IN"/>
          </a:p>
        </p:txBody>
      </p:sp>
    </p:spTree>
    <p:extLst>
      <p:ext uri="{BB962C8B-B14F-4D97-AF65-F5344CB8AC3E}">
        <p14:creationId xmlns:p14="http://schemas.microsoft.com/office/powerpoint/2010/main" val="227367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17B5-7D55-3D00-76FA-BAEE6C4C79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BA8FCB-A93E-3158-4954-6F70DFA7A7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63580C-61B3-2474-D58E-710A23EACA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2FDBD5-7567-0C07-F132-00BC5EA4ABFC}"/>
              </a:ext>
            </a:extLst>
          </p:cNvPr>
          <p:cNvSpPr>
            <a:spLocks noGrp="1"/>
          </p:cNvSpPr>
          <p:nvPr>
            <p:ph type="dt" sz="half" idx="10"/>
          </p:nvPr>
        </p:nvSpPr>
        <p:spPr/>
        <p:txBody>
          <a:bodyPr/>
          <a:lstStyle/>
          <a:p>
            <a:fld id="{266EE19A-A1D3-43FA-B178-8F4F2A023747}" type="datetimeFigureOut">
              <a:rPr lang="en-IN" smtClean="0"/>
              <a:t>26-04-2024</a:t>
            </a:fld>
            <a:endParaRPr lang="en-IN"/>
          </a:p>
        </p:txBody>
      </p:sp>
      <p:sp>
        <p:nvSpPr>
          <p:cNvPr id="6" name="Footer Placeholder 5">
            <a:extLst>
              <a:ext uri="{FF2B5EF4-FFF2-40B4-BE49-F238E27FC236}">
                <a16:creationId xmlns:a16="http://schemas.microsoft.com/office/drawing/2014/main" id="{1248D036-F5B5-3ACD-1442-60A7BC063D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D1E894-F168-E59B-4F45-FBF17FF41BFF}"/>
              </a:ext>
            </a:extLst>
          </p:cNvPr>
          <p:cNvSpPr>
            <a:spLocks noGrp="1"/>
          </p:cNvSpPr>
          <p:nvPr>
            <p:ph type="sldNum" sz="quarter" idx="12"/>
          </p:nvPr>
        </p:nvSpPr>
        <p:spPr/>
        <p:txBody>
          <a:bodyPr/>
          <a:lstStyle/>
          <a:p>
            <a:fld id="{0AD7C72E-D27B-4A3B-9BD7-7D51BA2133BF}" type="slidenum">
              <a:rPr lang="en-IN" smtClean="0"/>
              <a:t>‹#›</a:t>
            </a:fld>
            <a:endParaRPr lang="en-IN"/>
          </a:p>
        </p:txBody>
      </p:sp>
    </p:spTree>
    <p:extLst>
      <p:ext uri="{BB962C8B-B14F-4D97-AF65-F5344CB8AC3E}">
        <p14:creationId xmlns:p14="http://schemas.microsoft.com/office/powerpoint/2010/main" val="3470322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B77E-EC5E-180E-E7C4-5FEAE36B8E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87DACA-63E6-E8E3-57FD-DC6AFED8A1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5DC7DF-817F-F6BE-EA3B-8F23477408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76EA31-B6B3-A93C-F763-7181E17C0D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AE5235-D1DF-B660-9A8A-3E8BAA7613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717CDD-D4ED-7F68-3436-3AB68912F70F}"/>
              </a:ext>
            </a:extLst>
          </p:cNvPr>
          <p:cNvSpPr>
            <a:spLocks noGrp="1"/>
          </p:cNvSpPr>
          <p:nvPr>
            <p:ph type="dt" sz="half" idx="10"/>
          </p:nvPr>
        </p:nvSpPr>
        <p:spPr/>
        <p:txBody>
          <a:bodyPr/>
          <a:lstStyle/>
          <a:p>
            <a:fld id="{266EE19A-A1D3-43FA-B178-8F4F2A023747}" type="datetimeFigureOut">
              <a:rPr lang="en-IN" smtClean="0"/>
              <a:t>26-04-2024</a:t>
            </a:fld>
            <a:endParaRPr lang="en-IN"/>
          </a:p>
        </p:txBody>
      </p:sp>
      <p:sp>
        <p:nvSpPr>
          <p:cNvPr id="8" name="Footer Placeholder 7">
            <a:extLst>
              <a:ext uri="{FF2B5EF4-FFF2-40B4-BE49-F238E27FC236}">
                <a16:creationId xmlns:a16="http://schemas.microsoft.com/office/drawing/2014/main" id="{4AAC01E7-2F24-9354-AC8F-4EEEDE554C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C2EB55B-2FB8-AADB-B2CA-175698B218DA}"/>
              </a:ext>
            </a:extLst>
          </p:cNvPr>
          <p:cNvSpPr>
            <a:spLocks noGrp="1"/>
          </p:cNvSpPr>
          <p:nvPr>
            <p:ph type="sldNum" sz="quarter" idx="12"/>
          </p:nvPr>
        </p:nvSpPr>
        <p:spPr/>
        <p:txBody>
          <a:bodyPr/>
          <a:lstStyle/>
          <a:p>
            <a:fld id="{0AD7C72E-D27B-4A3B-9BD7-7D51BA2133BF}" type="slidenum">
              <a:rPr lang="en-IN" smtClean="0"/>
              <a:t>‹#›</a:t>
            </a:fld>
            <a:endParaRPr lang="en-IN"/>
          </a:p>
        </p:txBody>
      </p:sp>
    </p:spTree>
    <p:extLst>
      <p:ext uri="{BB962C8B-B14F-4D97-AF65-F5344CB8AC3E}">
        <p14:creationId xmlns:p14="http://schemas.microsoft.com/office/powerpoint/2010/main" val="1673672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F006E-18B5-66F2-73C9-065499462A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69A66A-6410-4DCD-4DDF-5B7747ECE95B}"/>
              </a:ext>
            </a:extLst>
          </p:cNvPr>
          <p:cNvSpPr>
            <a:spLocks noGrp="1"/>
          </p:cNvSpPr>
          <p:nvPr>
            <p:ph type="dt" sz="half" idx="10"/>
          </p:nvPr>
        </p:nvSpPr>
        <p:spPr/>
        <p:txBody>
          <a:bodyPr/>
          <a:lstStyle/>
          <a:p>
            <a:fld id="{266EE19A-A1D3-43FA-B178-8F4F2A023747}" type="datetimeFigureOut">
              <a:rPr lang="en-IN" smtClean="0"/>
              <a:t>26-04-2024</a:t>
            </a:fld>
            <a:endParaRPr lang="en-IN"/>
          </a:p>
        </p:txBody>
      </p:sp>
      <p:sp>
        <p:nvSpPr>
          <p:cNvPr id="4" name="Footer Placeholder 3">
            <a:extLst>
              <a:ext uri="{FF2B5EF4-FFF2-40B4-BE49-F238E27FC236}">
                <a16:creationId xmlns:a16="http://schemas.microsoft.com/office/drawing/2014/main" id="{F71F0215-9466-8CCB-CF18-43699D0B04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5DB01B-EFD7-F48F-3023-9FCBAD51D3B0}"/>
              </a:ext>
            </a:extLst>
          </p:cNvPr>
          <p:cNvSpPr>
            <a:spLocks noGrp="1"/>
          </p:cNvSpPr>
          <p:nvPr>
            <p:ph type="sldNum" sz="quarter" idx="12"/>
          </p:nvPr>
        </p:nvSpPr>
        <p:spPr/>
        <p:txBody>
          <a:bodyPr/>
          <a:lstStyle/>
          <a:p>
            <a:fld id="{0AD7C72E-D27B-4A3B-9BD7-7D51BA2133BF}" type="slidenum">
              <a:rPr lang="en-IN" smtClean="0"/>
              <a:t>‹#›</a:t>
            </a:fld>
            <a:endParaRPr lang="en-IN"/>
          </a:p>
        </p:txBody>
      </p:sp>
    </p:spTree>
    <p:extLst>
      <p:ext uri="{BB962C8B-B14F-4D97-AF65-F5344CB8AC3E}">
        <p14:creationId xmlns:p14="http://schemas.microsoft.com/office/powerpoint/2010/main" val="3582698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E08DED-E42C-55EE-1473-EEC82635CF63}"/>
              </a:ext>
            </a:extLst>
          </p:cNvPr>
          <p:cNvSpPr>
            <a:spLocks noGrp="1"/>
          </p:cNvSpPr>
          <p:nvPr>
            <p:ph type="dt" sz="half" idx="10"/>
          </p:nvPr>
        </p:nvSpPr>
        <p:spPr/>
        <p:txBody>
          <a:bodyPr/>
          <a:lstStyle/>
          <a:p>
            <a:fld id="{266EE19A-A1D3-43FA-B178-8F4F2A023747}" type="datetimeFigureOut">
              <a:rPr lang="en-IN" smtClean="0"/>
              <a:t>26-04-2024</a:t>
            </a:fld>
            <a:endParaRPr lang="en-IN"/>
          </a:p>
        </p:txBody>
      </p:sp>
      <p:sp>
        <p:nvSpPr>
          <p:cNvPr id="3" name="Footer Placeholder 2">
            <a:extLst>
              <a:ext uri="{FF2B5EF4-FFF2-40B4-BE49-F238E27FC236}">
                <a16:creationId xmlns:a16="http://schemas.microsoft.com/office/drawing/2014/main" id="{B63F3354-FB62-DEDC-FACD-3D7830891B9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0B095F8-0987-C189-A8AA-3447F5908A24}"/>
              </a:ext>
            </a:extLst>
          </p:cNvPr>
          <p:cNvSpPr>
            <a:spLocks noGrp="1"/>
          </p:cNvSpPr>
          <p:nvPr>
            <p:ph type="sldNum" sz="quarter" idx="12"/>
          </p:nvPr>
        </p:nvSpPr>
        <p:spPr/>
        <p:txBody>
          <a:bodyPr/>
          <a:lstStyle/>
          <a:p>
            <a:fld id="{0AD7C72E-D27B-4A3B-9BD7-7D51BA2133BF}" type="slidenum">
              <a:rPr lang="en-IN" smtClean="0"/>
              <a:t>‹#›</a:t>
            </a:fld>
            <a:endParaRPr lang="en-IN"/>
          </a:p>
        </p:txBody>
      </p:sp>
    </p:spTree>
    <p:extLst>
      <p:ext uri="{BB962C8B-B14F-4D97-AF65-F5344CB8AC3E}">
        <p14:creationId xmlns:p14="http://schemas.microsoft.com/office/powerpoint/2010/main" val="3682636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BFCC-31DE-8714-190C-C01F885099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01B6EE-24BB-57F0-E262-FD11F7BD43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E8861B-7254-98B0-6CB2-E6D8976A1E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15E528-2C6F-6834-8AA7-D087AD26A24F}"/>
              </a:ext>
            </a:extLst>
          </p:cNvPr>
          <p:cNvSpPr>
            <a:spLocks noGrp="1"/>
          </p:cNvSpPr>
          <p:nvPr>
            <p:ph type="dt" sz="half" idx="10"/>
          </p:nvPr>
        </p:nvSpPr>
        <p:spPr/>
        <p:txBody>
          <a:bodyPr/>
          <a:lstStyle/>
          <a:p>
            <a:fld id="{266EE19A-A1D3-43FA-B178-8F4F2A023747}" type="datetimeFigureOut">
              <a:rPr lang="en-IN" smtClean="0"/>
              <a:t>26-04-2024</a:t>
            </a:fld>
            <a:endParaRPr lang="en-IN"/>
          </a:p>
        </p:txBody>
      </p:sp>
      <p:sp>
        <p:nvSpPr>
          <p:cNvPr id="6" name="Footer Placeholder 5">
            <a:extLst>
              <a:ext uri="{FF2B5EF4-FFF2-40B4-BE49-F238E27FC236}">
                <a16:creationId xmlns:a16="http://schemas.microsoft.com/office/drawing/2014/main" id="{16E70298-5382-83A3-629E-F40DBBB6C8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B19FB5-0573-4C3F-E72B-52F06290418D}"/>
              </a:ext>
            </a:extLst>
          </p:cNvPr>
          <p:cNvSpPr>
            <a:spLocks noGrp="1"/>
          </p:cNvSpPr>
          <p:nvPr>
            <p:ph type="sldNum" sz="quarter" idx="12"/>
          </p:nvPr>
        </p:nvSpPr>
        <p:spPr/>
        <p:txBody>
          <a:bodyPr/>
          <a:lstStyle/>
          <a:p>
            <a:fld id="{0AD7C72E-D27B-4A3B-9BD7-7D51BA2133BF}" type="slidenum">
              <a:rPr lang="en-IN" smtClean="0"/>
              <a:t>‹#›</a:t>
            </a:fld>
            <a:endParaRPr lang="en-IN"/>
          </a:p>
        </p:txBody>
      </p:sp>
    </p:spTree>
    <p:extLst>
      <p:ext uri="{BB962C8B-B14F-4D97-AF65-F5344CB8AC3E}">
        <p14:creationId xmlns:p14="http://schemas.microsoft.com/office/powerpoint/2010/main" val="660699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6D1E-FE93-07A0-E8B1-E049188C22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915F83-654F-19CA-9105-F9A3E794C2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EA3993-0734-6DFB-B47F-DB36CBF93D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10A663-5105-A7A1-AE2B-71E99950AC82}"/>
              </a:ext>
            </a:extLst>
          </p:cNvPr>
          <p:cNvSpPr>
            <a:spLocks noGrp="1"/>
          </p:cNvSpPr>
          <p:nvPr>
            <p:ph type="dt" sz="half" idx="10"/>
          </p:nvPr>
        </p:nvSpPr>
        <p:spPr/>
        <p:txBody>
          <a:bodyPr/>
          <a:lstStyle/>
          <a:p>
            <a:fld id="{266EE19A-A1D3-43FA-B178-8F4F2A023747}" type="datetimeFigureOut">
              <a:rPr lang="en-IN" smtClean="0"/>
              <a:t>26-04-2024</a:t>
            </a:fld>
            <a:endParaRPr lang="en-IN"/>
          </a:p>
        </p:txBody>
      </p:sp>
      <p:sp>
        <p:nvSpPr>
          <p:cNvPr id="6" name="Footer Placeholder 5">
            <a:extLst>
              <a:ext uri="{FF2B5EF4-FFF2-40B4-BE49-F238E27FC236}">
                <a16:creationId xmlns:a16="http://schemas.microsoft.com/office/drawing/2014/main" id="{CA09A07C-066E-9135-4619-6E991A8C10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E689ED-93CC-8A5F-07E7-6DA22800852A}"/>
              </a:ext>
            </a:extLst>
          </p:cNvPr>
          <p:cNvSpPr>
            <a:spLocks noGrp="1"/>
          </p:cNvSpPr>
          <p:nvPr>
            <p:ph type="sldNum" sz="quarter" idx="12"/>
          </p:nvPr>
        </p:nvSpPr>
        <p:spPr/>
        <p:txBody>
          <a:bodyPr/>
          <a:lstStyle/>
          <a:p>
            <a:fld id="{0AD7C72E-D27B-4A3B-9BD7-7D51BA2133BF}" type="slidenum">
              <a:rPr lang="en-IN" smtClean="0"/>
              <a:t>‹#›</a:t>
            </a:fld>
            <a:endParaRPr lang="en-IN"/>
          </a:p>
        </p:txBody>
      </p:sp>
    </p:spTree>
    <p:extLst>
      <p:ext uri="{BB962C8B-B14F-4D97-AF65-F5344CB8AC3E}">
        <p14:creationId xmlns:p14="http://schemas.microsoft.com/office/powerpoint/2010/main" val="983908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F3ADE-6604-5F4D-44F7-A9BB2811EA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3D4F56-1997-0D90-3556-3E4DAF7464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5F6673-69CC-7ABD-4396-9F4ABBCE2C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EE19A-A1D3-43FA-B178-8F4F2A023747}" type="datetimeFigureOut">
              <a:rPr lang="en-IN" smtClean="0"/>
              <a:t>26-04-2024</a:t>
            </a:fld>
            <a:endParaRPr lang="en-IN"/>
          </a:p>
        </p:txBody>
      </p:sp>
      <p:sp>
        <p:nvSpPr>
          <p:cNvPr id="5" name="Footer Placeholder 4">
            <a:extLst>
              <a:ext uri="{FF2B5EF4-FFF2-40B4-BE49-F238E27FC236}">
                <a16:creationId xmlns:a16="http://schemas.microsoft.com/office/drawing/2014/main" id="{A189B1AE-8E90-6648-F425-3E7D70227C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6F18733-DBB8-1262-E944-0EC1CA9E92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7C72E-D27B-4A3B-9BD7-7D51BA2133BF}" type="slidenum">
              <a:rPr lang="en-IN" smtClean="0"/>
              <a:t>‹#›</a:t>
            </a:fld>
            <a:endParaRPr lang="en-IN"/>
          </a:p>
        </p:txBody>
      </p:sp>
    </p:spTree>
    <p:extLst>
      <p:ext uri="{BB962C8B-B14F-4D97-AF65-F5344CB8AC3E}">
        <p14:creationId xmlns:p14="http://schemas.microsoft.com/office/powerpoint/2010/main" val="153459279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www.google.co.in/books/edition/OpenGL_Game_Development_By_Example/PETiCwAAQBAJ?hl=en&amp;gbpv=1&amp;dq=computer+graphics+programming+in+opengl+to+develop+a+game&amp;pg=PP1&amp;printsec=frontcover" TargetMode="External"/><Relationship Id="rId2" Type="http://schemas.openxmlformats.org/officeDocument/2006/relationships/hyperlink" Target="https://ieeexplore.ieee.org/abstract/document/8560970" TargetMode="External"/><Relationship Id="rId1" Type="http://schemas.openxmlformats.org/officeDocument/2006/relationships/slideLayout" Target="../slideLayouts/slideLayout1.xml"/><Relationship Id="rId4" Type="http://schemas.openxmlformats.org/officeDocument/2006/relationships/hyperlink" Target="https://www.sciencedirect.com/science/article/abs/pii/S0097849305000415"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4F3570-7CB3-25E8-62CE-AF473F9165CB}"/>
              </a:ext>
            </a:extLst>
          </p:cNvPr>
          <p:cNvSpPr txBox="1"/>
          <p:nvPr/>
        </p:nvSpPr>
        <p:spPr>
          <a:xfrm>
            <a:off x="565354" y="411863"/>
            <a:ext cx="11061291" cy="830997"/>
          </a:xfrm>
          <a:prstGeom prst="rect">
            <a:avLst/>
          </a:prstGeom>
          <a:noFill/>
        </p:spPr>
        <p:txBody>
          <a:bodyPr wrap="square" rtlCol="0">
            <a:spAutoFit/>
          </a:bodyPr>
          <a:lstStyle/>
          <a:p>
            <a:pPr algn="ctr"/>
            <a:r>
              <a:rPr lang="en-IN" sz="4800" dirty="0">
                <a:solidFill>
                  <a:srgbClr val="0070C0"/>
                </a:solidFill>
                <a:latin typeface="Times New Roman" panose="02020603050405020304" pitchFamily="18" charset="0"/>
                <a:cs typeface="Times New Roman" panose="02020603050405020304" pitchFamily="18" charset="0"/>
              </a:rPr>
              <a:t>2-D Helicopter Game</a:t>
            </a:r>
          </a:p>
        </p:txBody>
      </p:sp>
      <p:sp>
        <p:nvSpPr>
          <p:cNvPr id="5" name="TextBox 4">
            <a:extLst>
              <a:ext uri="{FF2B5EF4-FFF2-40B4-BE49-F238E27FC236}">
                <a16:creationId xmlns:a16="http://schemas.microsoft.com/office/drawing/2014/main" id="{314A9F61-4196-477C-4121-003BA195DCAC}"/>
              </a:ext>
            </a:extLst>
          </p:cNvPr>
          <p:cNvSpPr txBox="1"/>
          <p:nvPr/>
        </p:nvSpPr>
        <p:spPr>
          <a:xfrm>
            <a:off x="216309" y="1631723"/>
            <a:ext cx="2182762" cy="492443"/>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Div: CS_B</a:t>
            </a:r>
          </a:p>
        </p:txBody>
      </p:sp>
      <p:sp>
        <p:nvSpPr>
          <p:cNvPr id="6" name="TextBox 5">
            <a:extLst>
              <a:ext uri="{FF2B5EF4-FFF2-40B4-BE49-F238E27FC236}">
                <a16:creationId xmlns:a16="http://schemas.microsoft.com/office/drawing/2014/main" id="{2A11205D-D134-504A-6AA6-48C56C583E2C}"/>
              </a:ext>
            </a:extLst>
          </p:cNvPr>
          <p:cNvSpPr txBox="1"/>
          <p:nvPr/>
        </p:nvSpPr>
        <p:spPr>
          <a:xfrm>
            <a:off x="2399071" y="1631723"/>
            <a:ext cx="2900516" cy="492443"/>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Group-No: SY-29</a:t>
            </a:r>
          </a:p>
        </p:txBody>
      </p:sp>
      <p:sp>
        <p:nvSpPr>
          <p:cNvPr id="7" name="TextBox 6">
            <a:extLst>
              <a:ext uri="{FF2B5EF4-FFF2-40B4-BE49-F238E27FC236}">
                <a16:creationId xmlns:a16="http://schemas.microsoft.com/office/drawing/2014/main" id="{3449AAAC-C2C7-4F45-BAFC-8327B68A79DE}"/>
              </a:ext>
            </a:extLst>
          </p:cNvPr>
          <p:cNvSpPr txBox="1"/>
          <p:nvPr/>
        </p:nvSpPr>
        <p:spPr>
          <a:xfrm>
            <a:off x="5636341" y="1631723"/>
            <a:ext cx="3308555" cy="492443"/>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Date:26</a:t>
            </a:r>
            <a:r>
              <a:rPr lang="en-IN" sz="2600" baseline="30000" dirty="0">
                <a:latin typeface="Times New Roman" panose="02020603050405020304" pitchFamily="18" charset="0"/>
                <a:cs typeface="Times New Roman" panose="02020603050405020304" pitchFamily="18" charset="0"/>
              </a:rPr>
              <a:t>th</a:t>
            </a:r>
            <a:r>
              <a:rPr lang="en-IN" sz="2600" dirty="0">
                <a:latin typeface="Times New Roman" panose="02020603050405020304" pitchFamily="18" charset="0"/>
                <a:cs typeface="Times New Roman" panose="02020603050405020304" pitchFamily="18" charset="0"/>
              </a:rPr>
              <a:t> April 2024</a:t>
            </a:r>
          </a:p>
        </p:txBody>
      </p:sp>
      <p:sp>
        <p:nvSpPr>
          <p:cNvPr id="8" name="TextBox 7">
            <a:extLst>
              <a:ext uri="{FF2B5EF4-FFF2-40B4-BE49-F238E27FC236}">
                <a16:creationId xmlns:a16="http://schemas.microsoft.com/office/drawing/2014/main" id="{231548C0-2D4A-5B2A-BCA5-D97C240642F1}"/>
              </a:ext>
            </a:extLst>
          </p:cNvPr>
          <p:cNvSpPr txBox="1"/>
          <p:nvPr/>
        </p:nvSpPr>
        <p:spPr>
          <a:xfrm>
            <a:off x="9114502" y="1631724"/>
            <a:ext cx="2772698" cy="492443"/>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Day : Friday</a:t>
            </a:r>
          </a:p>
        </p:txBody>
      </p:sp>
      <p:graphicFrame>
        <p:nvGraphicFramePr>
          <p:cNvPr id="9" name="Table 8">
            <a:extLst>
              <a:ext uri="{FF2B5EF4-FFF2-40B4-BE49-F238E27FC236}">
                <a16:creationId xmlns:a16="http://schemas.microsoft.com/office/drawing/2014/main" id="{BA7ABDB4-741F-2F87-680C-24DAC9D8ED02}"/>
              </a:ext>
            </a:extLst>
          </p:cNvPr>
          <p:cNvGraphicFramePr>
            <a:graphicFrameLocks noGrp="1"/>
          </p:cNvGraphicFramePr>
          <p:nvPr>
            <p:extLst>
              <p:ext uri="{D42A27DB-BD31-4B8C-83A1-F6EECF244321}">
                <p14:modId xmlns:p14="http://schemas.microsoft.com/office/powerpoint/2010/main" val="2841495110"/>
              </p:ext>
            </p:extLst>
          </p:nvPr>
        </p:nvGraphicFramePr>
        <p:xfrm>
          <a:off x="344129" y="2857393"/>
          <a:ext cx="5191434" cy="2506284"/>
        </p:xfrm>
        <a:graphic>
          <a:graphicData uri="http://schemas.openxmlformats.org/drawingml/2006/table">
            <a:tbl>
              <a:tblPr firstRow="1" bandRow="1">
                <a:tableStyleId>{3C2FFA5D-87B4-456A-9821-1D502468CF0F}</a:tableStyleId>
              </a:tblPr>
              <a:tblGrid>
                <a:gridCol w="2595717">
                  <a:extLst>
                    <a:ext uri="{9D8B030D-6E8A-4147-A177-3AD203B41FA5}">
                      <a16:colId xmlns:a16="http://schemas.microsoft.com/office/drawing/2014/main" val="3176013437"/>
                    </a:ext>
                  </a:extLst>
                </a:gridCol>
                <a:gridCol w="2595717">
                  <a:extLst>
                    <a:ext uri="{9D8B030D-6E8A-4147-A177-3AD203B41FA5}">
                      <a16:colId xmlns:a16="http://schemas.microsoft.com/office/drawing/2014/main" val="2908079811"/>
                    </a:ext>
                  </a:extLst>
                </a:gridCol>
              </a:tblGrid>
              <a:tr h="601748">
                <a:tc>
                  <a:txBody>
                    <a:bodyPr/>
                    <a:lstStyle/>
                    <a:p>
                      <a:pPr algn="l"/>
                      <a:r>
                        <a:rPr lang="en-IN" sz="2000" b="0">
                          <a:solidFill>
                            <a:schemeClr val="bg1"/>
                          </a:solidFill>
                          <a:latin typeface="Times New Roman" panose="02020603050405020304" pitchFamily="18" charset="0"/>
                          <a:cs typeface="Times New Roman" panose="02020603050405020304" pitchFamily="18" charset="0"/>
                        </a:rPr>
                        <a:t>Krushna Gore</a:t>
                      </a:r>
                    </a:p>
                  </a:txBody>
                  <a:tcPr/>
                </a:tc>
                <a:tc>
                  <a:txBody>
                    <a:bodyPr/>
                    <a:lstStyle/>
                    <a:p>
                      <a:pPr algn="ctr"/>
                      <a:r>
                        <a:rPr lang="en-IN" sz="2000" b="0">
                          <a:solidFill>
                            <a:schemeClr val="bg1"/>
                          </a:solidFill>
                          <a:latin typeface="Times New Roman" panose="02020603050405020304" pitchFamily="18" charset="0"/>
                          <a:cs typeface="Times New Roman" panose="02020603050405020304" pitchFamily="18" charset="0"/>
                        </a:rPr>
                        <a:t>12211656</a:t>
                      </a:r>
                    </a:p>
                  </a:txBody>
                  <a:tcPr/>
                </a:tc>
                <a:extLst>
                  <a:ext uri="{0D108BD9-81ED-4DB2-BD59-A6C34878D82A}">
                    <a16:rowId xmlns:a16="http://schemas.microsoft.com/office/drawing/2014/main" val="4165873718"/>
                  </a:ext>
                </a:extLst>
              </a:tr>
              <a:tr h="601748">
                <a:tc>
                  <a:txBody>
                    <a:bodyPr/>
                    <a:lstStyle/>
                    <a:p>
                      <a:pPr algn="l"/>
                      <a:r>
                        <a:rPr lang="en-IN" sz="2000" err="1">
                          <a:solidFill>
                            <a:schemeClr val="bg1"/>
                          </a:solidFill>
                          <a:latin typeface="Times New Roman" panose="02020603050405020304" pitchFamily="18" charset="0"/>
                          <a:cs typeface="Times New Roman" panose="02020603050405020304" pitchFamily="18" charset="0"/>
                        </a:rPr>
                        <a:t>Kartarsingh</a:t>
                      </a:r>
                      <a:r>
                        <a:rPr lang="en-IN" sz="2000">
                          <a:solidFill>
                            <a:schemeClr val="bg1"/>
                          </a:solidFill>
                          <a:latin typeface="Times New Roman" panose="02020603050405020304" pitchFamily="18" charset="0"/>
                          <a:cs typeface="Times New Roman" panose="02020603050405020304" pitchFamily="18" charset="0"/>
                        </a:rPr>
                        <a:t> </a:t>
                      </a:r>
                      <a:r>
                        <a:rPr lang="en-IN" sz="2000" err="1">
                          <a:solidFill>
                            <a:schemeClr val="bg1"/>
                          </a:solidFill>
                          <a:latin typeface="Times New Roman" panose="02020603050405020304" pitchFamily="18" charset="0"/>
                          <a:cs typeface="Times New Roman" panose="02020603050405020304" pitchFamily="18" charset="0"/>
                        </a:rPr>
                        <a:t>Gothwal</a:t>
                      </a:r>
                      <a:endParaRPr lang="en-IN" sz="200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IN" sz="2000" dirty="0">
                          <a:solidFill>
                            <a:schemeClr val="bg1"/>
                          </a:solidFill>
                          <a:latin typeface="Times New Roman" panose="02020603050405020304" pitchFamily="18" charset="0"/>
                          <a:cs typeface="Times New Roman" panose="02020603050405020304" pitchFamily="18" charset="0"/>
                        </a:rPr>
                        <a:t>12210284</a:t>
                      </a:r>
                    </a:p>
                    <a:p>
                      <a:pPr algn="ctr"/>
                      <a:endParaRPr lang="en-IN" sz="20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8425074"/>
                  </a:ext>
                </a:extLst>
              </a:tr>
              <a:tr h="601748">
                <a:tc>
                  <a:txBody>
                    <a:bodyPr/>
                    <a:lstStyle/>
                    <a:p>
                      <a:pPr algn="l"/>
                      <a:r>
                        <a:rPr lang="en-IN" sz="2000">
                          <a:solidFill>
                            <a:schemeClr val="bg1"/>
                          </a:solidFill>
                          <a:latin typeface="Times New Roman" panose="02020603050405020304" pitchFamily="18" charset="0"/>
                          <a:cs typeface="Times New Roman" panose="02020603050405020304" pitchFamily="18" charset="0"/>
                        </a:rPr>
                        <a:t>Tanvi </a:t>
                      </a:r>
                      <a:r>
                        <a:rPr lang="en-IN" sz="2000" err="1">
                          <a:solidFill>
                            <a:schemeClr val="bg1"/>
                          </a:solidFill>
                          <a:latin typeface="Times New Roman" panose="02020603050405020304" pitchFamily="18" charset="0"/>
                          <a:cs typeface="Times New Roman" panose="02020603050405020304" pitchFamily="18" charset="0"/>
                        </a:rPr>
                        <a:t>Gunjal</a:t>
                      </a:r>
                      <a:endParaRPr lang="en-IN" sz="200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IN" sz="2000">
                          <a:solidFill>
                            <a:schemeClr val="bg1"/>
                          </a:solidFill>
                          <a:latin typeface="Times New Roman" panose="02020603050405020304" pitchFamily="18" charset="0"/>
                          <a:cs typeface="Times New Roman" panose="02020603050405020304" pitchFamily="18" charset="0"/>
                        </a:rPr>
                        <a:t>12211632</a:t>
                      </a:r>
                    </a:p>
                  </a:txBody>
                  <a:tcPr/>
                </a:tc>
                <a:extLst>
                  <a:ext uri="{0D108BD9-81ED-4DB2-BD59-A6C34878D82A}">
                    <a16:rowId xmlns:a16="http://schemas.microsoft.com/office/drawing/2014/main" val="298987293"/>
                  </a:ext>
                </a:extLst>
              </a:tr>
              <a:tr h="601748">
                <a:tc>
                  <a:txBody>
                    <a:bodyPr/>
                    <a:lstStyle/>
                    <a:p>
                      <a:pPr algn="l"/>
                      <a:r>
                        <a:rPr lang="en-IN" sz="2000" dirty="0" err="1">
                          <a:solidFill>
                            <a:schemeClr val="bg1"/>
                          </a:solidFill>
                          <a:latin typeface="Times New Roman" panose="02020603050405020304" pitchFamily="18" charset="0"/>
                          <a:cs typeface="Times New Roman" panose="02020603050405020304" pitchFamily="18" charset="0"/>
                        </a:rPr>
                        <a:t>Sejal</a:t>
                      </a:r>
                      <a:r>
                        <a:rPr lang="en-IN" sz="2000" dirty="0">
                          <a:solidFill>
                            <a:schemeClr val="bg1"/>
                          </a:solidFill>
                          <a:latin typeface="Times New Roman" panose="02020603050405020304" pitchFamily="18" charset="0"/>
                          <a:cs typeface="Times New Roman" panose="02020603050405020304" pitchFamily="18" charset="0"/>
                        </a:rPr>
                        <a:t> </a:t>
                      </a:r>
                      <a:r>
                        <a:rPr lang="en-IN" sz="2000" dirty="0" err="1">
                          <a:solidFill>
                            <a:schemeClr val="bg1"/>
                          </a:solidFill>
                          <a:latin typeface="Times New Roman" panose="02020603050405020304" pitchFamily="18" charset="0"/>
                          <a:cs typeface="Times New Roman" panose="02020603050405020304" pitchFamily="18" charset="0"/>
                        </a:rPr>
                        <a:t>Hage</a:t>
                      </a:r>
                      <a:endParaRPr lang="en-IN" sz="20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IN" sz="2000" dirty="0">
                          <a:solidFill>
                            <a:schemeClr val="bg1"/>
                          </a:solidFill>
                          <a:latin typeface="Times New Roman" panose="02020603050405020304" pitchFamily="18" charset="0"/>
                          <a:cs typeface="Times New Roman" panose="02020603050405020304" pitchFamily="18" charset="0"/>
                        </a:rPr>
                        <a:t>12210494</a:t>
                      </a:r>
                    </a:p>
                  </a:txBody>
                  <a:tcPr/>
                </a:tc>
                <a:extLst>
                  <a:ext uri="{0D108BD9-81ED-4DB2-BD59-A6C34878D82A}">
                    <a16:rowId xmlns:a16="http://schemas.microsoft.com/office/drawing/2014/main" val="1575568352"/>
                  </a:ext>
                </a:extLst>
              </a:tr>
            </a:tbl>
          </a:graphicData>
        </a:graphic>
      </p:graphicFrame>
      <p:sp>
        <p:nvSpPr>
          <p:cNvPr id="10" name="Rectangle: Beveled 9">
            <a:extLst>
              <a:ext uri="{FF2B5EF4-FFF2-40B4-BE49-F238E27FC236}">
                <a16:creationId xmlns:a16="http://schemas.microsoft.com/office/drawing/2014/main" id="{AFF936E6-5DFD-5998-6FB1-41CBF8AB46E0}"/>
              </a:ext>
            </a:extLst>
          </p:cNvPr>
          <p:cNvSpPr/>
          <p:nvPr/>
        </p:nvSpPr>
        <p:spPr>
          <a:xfrm>
            <a:off x="7089057" y="3647190"/>
            <a:ext cx="3711678" cy="926690"/>
          </a:xfrm>
          <a:prstGeom prst="bevel">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Prof . Archana </a:t>
            </a:r>
            <a:r>
              <a:rPr lang="en-IN" sz="2400" dirty="0" err="1">
                <a:latin typeface="Times New Roman" panose="02020603050405020304" pitchFamily="18" charset="0"/>
                <a:cs typeface="Times New Roman" panose="02020603050405020304" pitchFamily="18" charset="0"/>
              </a:rPr>
              <a:t>Burujwale</a:t>
            </a:r>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AF6C9E6-13C9-6079-E90F-C26A7D39E46A}"/>
              </a:ext>
            </a:extLst>
          </p:cNvPr>
          <p:cNvSpPr txBox="1"/>
          <p:nvPr/>
        </p:nvSpPr>
        <p:spPr>
          <a:xfrm>
            <a:off x="7017773" y="2988894"/>
            <a:ext cx="3854245"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Project Guide:</a:t>
            </a:r>
          </a:p>
        </p:txBody>
      </p:sp>
      <p:sp>
        <p:nvSpPr>
          <p:cNvPr id="12" name="TextBox 11">
            <a:extLst>
              <a:ext uri="{FF2B5EF4-FFF2-40B4-BE49-F238E27FC236}">
                <a16:creationId xmlns:a16="http://schemas.microsoft.com/office/drawing/2014/main" id="{2BEA15F3-10B2-FFB6-4F70-DC746480E275}"/>
              </a:ext>
            </a:extLst>
          </p:cNvPr>
          <p:cNvSpPr txBox="1"/>
          <p:nvPr/>
        </p:nvSpPr>
        <p:spPr>
          <a:xfrm>
            <a:off x="565354" y="5781368"/>
            <a:ext cx="11061291" cy="892552"/>
          </a:xfrm>
          <a:prstGeom prst="rect">
            <a:avLst/>
          </a:prstGeom>
          <a:noFill/>
        </p:spPr>
        <p:txBody>
          <a:bodyPr wrap="square" rtlCol="0">
            <a:spAutoFit/>
          </a:bodyPr>
          <a:lstStyle/>
          <a:p>
            <a:pPr algn="ctr"/>
            <a:r>
              <a:rPr lang="en-IN" sz="2800" dirty="0">
                <a:solidFill>
                  <a:srgbClr val="0070C0"/>
                </a:solidFill>
                <a:latin typeface="Times New Roman" panose="02020603050405020304" pitchFamily="18" charset="0"/>
                <a:cs typeface="Times New Roman" panose="02020603050405020304" pitchFamily="18" charset="0"/>
              </a:rPr>
              <a:t>Vishwakarma Institute of Technology , Pune</a:t>
            </a:r>
          </a:p>
          <a:p>
            <a:pPr algn="ctr"/>
            <a:r>
              <a:rPr lang="en-IN" sz="2400" dirty="0">
                <a:solidFill>
                  <a:srgbClr val="0070C0"/>
                </a:solidFill>
                <a:latin typeface="Times New Roman" panose="02020603050405020304" pitchFamily="18" charset="0"/>
                <a:cs typeface="Times New Roman" panose="02020603050405020304" pitchFamily="18" charset="0"/>
              </a:rPr>
              <a:t>Department of Computer Engineering</a:t>
            </a:r>
            <a:endParaRPr lang="en-IN" sz="2800" dirty="0">
              <a:solidFill>
                <a:srgbClr val="0070C0"/>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AE971852-69C6-6556-95A6-546E62EC0476}"/>
              </a:ext>
            </a:extLst>
          </p:cNvPr>
          <p:cNvPicPr>
            <a:picLocks noChangeAspect="1"/>
          </p:cNvPicPr>
          <p:nvPr/>
        </p:nvPicPr>
        <p:blipFill>
          <a:blip r:embed="rId2"/>
          <a:stretch>
            <a:fillRect/>
          </a:stretch>
        </p:blipFill>
        <p:spPr>
          <a:xfrm>
            <a:off x="344129" y="202030"/>
            <a:ext cx="1214285" cy="984857"/>
          </a:xfrm>
          <a:prstGeom prst="rect">
            <a:avLst/>
          </a:prstGeom>
        </p:spPr>
      </p:pic>
    </p:spTree>
    <p:extLst>
      <p:ext uri="{BB962C8B-B14F-4D97-AF65-F5344CB8AC3E}">
        <p14:creationId xmlns:p14="http://schemas.microsoft.com/office/powerpoint/2010/main" val="1980086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91854B-9E9D-8E7C-469D-48E8BB430171}"/>
              </a:ext>
            </a:extLst>
          </p:cNvPr>
          <p:cNvSpPr txBox="1"/>
          <p:nvPr/>
        </p:nvSpPr>
        <p:spPr>
          <a:xfrm>
            <a:off x="1002890" y="513223"/>
            <a:ext cx="9468464" cy="830997"/>
          </a:xfrm>
          <a:prstGeom prst="rect">
            <a:avLst/>
          </a:prstGeom>
          <a:noFill/>
        </p:spPr>
        <p:txBody>
          <a:bodyPr wrap="square" rtlCol="0">
            <a:spAutoFit/>
          </a:bodyPr>
          <a:lstStyle/>
          <a:p>
            <a:r>
              <a:rPr lang="en-IN" sz="4800" dirty="0">
                <a:solidFill>
                  <a:srgbClr val="0070C0"/>
                </a:solidFill>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B8DFA1D6-79B9-74B3-8EAD-39EFAFFDC49B}"/>
              </a:ext>
            </a:extLst>
          </p:cNvPr>
          <p:cNvSpPr txBox="1"/>
          <p:nvPr/>
        </p:nvSpPr>
        <p:spPr>
          <a:xfrm>
            <a:off x="1002890" y="1754022"/>
            <a:ext cx="10186220" cy="3349956"/>
          </a:xfrm>
          <a:prstGeom prst="rect">
            <a:avLst/>
          </a:prstGeom>
          <a:noFill/>
        </p:spPr>
        <p:txBody>
          <a:bodyPr wrap="square" rtlCol="0">
            <a:spAutoFit/>
          </a:bodyPr>
          <a:lstStyle/>
          <a:p>
            <a:pPr algn="just">
              <a:lnSpc>
                <a:spcPct val="150000"/>
              </a:lnSpc>
            </a:pPr>
            <a:r>
              <a:rPr lang="en-GB" sz="2400" b="0" i="0" dirty="0">
                <a:effectLst/>
                <a:latin typeface="Times New Roman" panose="02020603050405020304" pitchFamily="18" charset="0"/>
                <a:cs typeface="Times New Roman" panose="02020603050405020304" pitchFamily="18" charset="0"/>
              </a:rPr>
              <a:t>A 2-D helicopter game using OpenGL is a video game where players control a helicopter navigating through a 2-dimensional environment. Players typically use keyboard or touch controls to </a:t>
            </a:r>
            <a:r>
              <a:rPr lang="en-GB" sz="2400" b="0" i="0" dirty="0" err="1">
                <a:effectLst/>
                <a:latin typeface="Times New Roman" panose="02020603050405020304" pitchFamily="18" charset="0"/>
                <a:cs typeface="Times New Roman" panose="02020603050405020304" pitchFamily="18" charset="0"/>
              </a:rPr>
              <a:t>maneuver</a:t>
            </a:r>
            <a:r>
              <a:rPr lang="en-GB" sz="2400" b="0" i="0" dirty="0">
                <a:effectLst/>
                <a:latin typeface="Times New Roman" panose="02020603050405020304" pitchFamily="18" charset="0"/>
                <a:cs typeface="Times New Roman" panose="02020603050405020304" pitchFamily="18" charset="0"/>
              </a:rPr>
              <a:t> the helicopter vertically and horizontally, avoiding obstacles and enemies while collecting power-ups or bonuses. The game's graphics and animations are rendered using OpenGL, allowing for smooth and visually appealing visuals.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8105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91854B-9E9D-8E7C-469D-48E8BB430171}"/>
              </a:ext>
            </a:extLst>
          </p:cNvPr>
          <p:cNvSpPr txBox="1"/>
          <p:nvPr/>
        </p:nvSpPr>
        <p:spPr>
          <a:xfrm>
            <a:off x="766915" y="599767"/>
            <a:ext cx="9468464" cy="830997"/>
          </a:xfrm>
          <a:prstGeom prst="rect">
            <a:avLst/>
          </a:prstGeom>
          <a:noFill/>
        </p:spPr>
        <p:txBody>
          <a:bodyPr wrap="square" rtlCol="0">
            <a:spAutoFit/>
          </a:bodyPr>
          <a:lstStyle/>
          <a:p>
            <a:r>
              <a:rPr lang="en-IN" sz="4800" dirty="0">
                <a:solidFill>
                  <a:srgbClr val="0070C0"/>
                </a:solidFill>
                <a:latin typeface="Times New Roman" panose="02020603050405020304" pitchFamily="18" charset="0"/>
                <a:cs typeface="Times New Roman" panose="02020603050405020304" pitchFamily="18" charset="0"/>
              </a:rPr>
              <a:t>Objectives</a:t>
            </a:r>
          </a:p>
        </p:txBody>
      </p:sp>
      <p:sp>
        <p:nvSpPr>
          <p:cNvPr id="5" name="TextBox 4">
            <a:extLst>
              <a:ext uri="{FF2B5EF4-FFF2-40B4-BE49-F238E27FC236}">
                <a16:creationId xmlns:a16="http://schemas.microsoft.com/office/drawing/2014/main" id="{B8DFA1D6-79B9-74B3-8EAD-39EFAFFDC49B}"/>
              </a:ext>
            </a:extLst>
          </p:cNvPr>
          <p:cNvSpPr txBox="1"/>
          <p:nvPr/>
        </p:nvSpPr>
        <p:spPr>
          <a:xfrm>
            <a:off x="766915" y="1833886"/>
            <a:ext cx="10382866" cy="390799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GB" sz="2400" dirty="0">
                <a:solidFill>
                  <a:schemeClr val="tx2">
                    <a:lumMod val="50000"/>
                  </a:schemeClr>
                </a:solidFill>
                <a:latin typeface="Times New Roman" panose="02020603050405020304" pitchFamily="18" charset="0"/>
                <a:cs typeface="Times New Roman" panose="02020603050405020304" pitchFamily="18" charset="0"/>
              </a:rPr>
              <a:t>Develop intuitive controls and challenging obstacles for the helicopter game.</a:t>
            </a:r>
          </a:p>
          <a:p>
            <a:pPr marL="285750" indent="-285750" algn="just">
              <a:lnSpc>
                <a:spcPct val="150000"/>
              </a:lnSpc>
              <a:buFont typeface="Wingdings" panose="05000000000000000000" pitchFamily="2" charset="2"/>
              <a:buChar char="Ø"/>
            </a:pPr>
            <a:r>
              <a:rPr lang="en-GB" sz="2400" dirty="0">
                <a:solidFill>
                  <a:schemeClr val="tx2">
                    <a:lumMod val="50000"/>
                  </a:schemeClr>
                </a:solidFill>
                <a:latin typeface="Times New Roman" panose="02020603050405020304" pitchFamily="18" charset="0"/>
                <a:cs typeface="Times New Roman" panose="02020603050405020304" pitchFamily="18" charset="0"/>
              </a:rPr>
              <a:t>Render high-quality 2-D graphics and smooth animations using OpenGL.</a:t>
            </a:r>
          </a:p>
          <a:p>
            <a:pPr marL="285750" indent="-285750" algn="just">
              <a:lnSpc>
                <a:spcPct val="150000"/>
              </a:lnSpc>
              <a:buFont typeface="Wingdings" panose="05000000000000000000" pitchFamily="2" charset="2"/>
              <a:buChar char="Ø"/>
            </a:pPr>
            <a:r>
              <a:rPr lang="en-GB" sz="2400" dirty="0">
                <a:solidFill>
                  <a:schemeClr val="tx2">
                    <a:lumMod val="50000"/>
                  </a:schemeClr>
                </a:solidFill>
                <a:latin typeface="Times New Roman" panose="02020603050405020304" pitchFamily="18" charset="0"/>
                <a:cs typeface="Times New Roman" panose="02020603050405020304" pitchFamily="18" charset="0"/>
              </a:rPr>
              <a:t>Create a user-friendly interface with clear feedback and scoring mechanisms.</a:t>
            </a:r>
          </a:p>
          <a:p>
            <a:pPr marL="285750" indent="-285750" algn="just">
              <a:lnSpc>
                <a:spcPct val="150000"/>
              </a:lnSpc>
              <a:buFont typeface="Wingdings" panose="05000000000000000000" pitchFamily="2" charset="2"/>
              <a:buChar char="Ø"/>
            </a:pPr>
            <a:r>
              <a:rPr lang="en-GB" sz="2400" dirty="0">
                <a:solidFill>
                  <a:schemeClr val="tx2">
                    <a:lumMod val="50000"/>
                  </a:schemeClr>
                </a:solidFill>
                <a:latin typeface="Times New Roman" panose="02020603050405020304" pitchFamily="18" charset="0"/>
                <a:cs typeface="Times New Roman" panose="02020603050405020304" pitchFamily="18" charset="0"/>
              </a:rPr>
              <a:t>Optimize performance for smooth gameplay on various platforms.</a:t>
            </a:r>
          </a:p>
          <a:p>
            <a:pPr marL="285750" indent="-285750" algn="just">
              <a:lnSpc>
                <a:spcPct val="150000"/>
              </a:lnSpc>
              <a:buFont typeface="Wingdings" panose="05000000000000000000" pitchFamily="2" charset="2"/>
              <a:buChar char="Ø"/>
            </a:pPr>
            <a:r>
              <a:rPr lang="en-GB" sz="2400" dirty="0">
                <a:solidFill>
                  <a:schemeClr val="tx2">
                    <a:lumMod val="50000"/>
                  </a:schemeClr>
                </a:solidFill>
                <a:latin typeface="Times New Roman" panose="02020603050405020304" pitchFamily="18" charset="0"/>
                <a:cs typeface="Times New Roman" panose="02020603050405020304" pitchFamily="18" charset="0"/>
              </a:rPr>
              <a:t>Ensure cross-platform compatibility for desktop and mobile devices.</a:t>
            </a:r>
          </a:p>
          <a:p>
            <a:pPr marL="285750" indent="-285750" algn="just">
              <a:lnSpc>
                <a:spcPct val="150000"/>
              </a:lnSpc>
              <a:buFont typeface="Wingdings" panose="05000000000000000000" pitchFamily="2" charset="2"/>
              <a:buChar char="Ø"/>
            </a:pPr>
            <a:r>
              <a:rPr lang="en-GB" sz="2400" dirty="0">
                <a:solidFill>
                  <a:schemeClr val="tx2">
                    <a:lumMod val="50000"/>
                  </a:schemeClr>
                </a:solidFill>
                <a:latin typeface="Times New Roman" panose="02020603050405020304" pitchFamily="18" charset="0"/>
                <a:cs typeface="Times New Roman" panose="02020603050405020304" pitchFamily="18" charset="0"/>
              </a:rPr>
              <a:t>Incorporate user feedback to iteratively improve the game's mechanics and experience.</a:t>
            </a:r>
            <a:endParaRPr lang="en-IN" sz="2800" dirty="0">
              <a:solidFill>
                <a:schemeClr val="accent2">
                  <a:lumMod val="75000"/>
                </a:schemeClr>
              </a:solidFill>
              <a:latin typeface="Comic Sans MS" panose="030F0702030302020204" pitchFamily="66" charset="0"/>
            </a:endParaRPr>
          </a:p>
        </p:txBody>
      </p:sp>
    </p:spTree>
    <p:extLst>
      <p:ext uri="{BB962C8B-B14F-4D97-AF65-F5344CB8AC3E}">
        <p14:creationId xmlns:p14="http://schemas.microsoft.com/office/powerpoint/2010/main" val="2472767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A3318-7CDA-0460-AB4F-B737DEFCC552}"/>
              </a:ext>
            </a:extLst>
          </p:cNvPr>
          <p:cNvSpPr>
            <a:spLocks noGrp="1"/>
          </p:cNvSpPr>
          <p:nvPr>
            <p:ph type="title"/>
          </p:nvPr>
        </p:nvSpPr>
        <p:spPr>
          <a:xfrm>
            <a:off x="838200" y="403685"/>
            <a:ext cx="10515600" cy="824578"/>
          </a:xfrm>
        </p:spPr>
        <p:txBody>
          <a:bodyPr>
            <a:normAutofit/>
          </a:bodyPr>
          <a:lstStyle/>
          <a:p>
            <a:r>
              <a:rPr lang="en-IN" sz="4800" dirty="0">
                <a:solidFill>
                  <a:srgbClr val="4472C4"/>
                </a:solidFill>
                <a:latin typeface="Times New Roman" panose="02020603050405020304" pitchFamily="18" charset="0"/>
                <a:cs typeface="Times New Roman" panose="02020603050405020304" pitchFamily="18" charset="0"/>
              </a:rPr>
              <a:t>Plan of Action</a:t>
            </a:r>
          </a:p>
        </p:txBody>
      </p:sp>
      <p:graphicFrame>
        <p:nvGraphicFramePr>
          <p:cNvPr id="4" name="Content Placeholder 3">
            <a:extLst>
              <a:ext uri="{FF2B5EF4-FFF2-40B4-BE49-F238E27FC236}">
                <a16:creationId xmlns:a16="http://schemas.microsoft.com/office/drawing/2014/main" id="{6E8EFDF2-FD66-884C-0667-A89612823FE5}"/>
              </a:ext>
            </a:extLst>
          </p:cNvPr>
          <p:cNvGraphicFramePr>
            <a:graphicFrameLocks noGrp="1"/>
          </p:cNvGraphicFramePr>
          <p:nvPr>
            <p:ph idx="1"/>
            <p:extLst>
              <p:ext uri="{D42A27DB-BD31-4B8C-83A1-F6EECF244321}">
                <p14:modId xmlns:p14="http://schemas.microsoft.com/office/powerpoint/2010/main" val="1453173061"/>
              </p:ext>
            </p:extLst>
          </p:nvPr>
        </p:nvGraphicFramePr>
        <p:xfrm>
          <a:off x="838200" y="169068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718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93566-B447-CA53-619F-F770F09F165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478D616-C899-7CE5-2B84-2A92C922E010}"/>
              </a:ext>
            </a:extLst>
          </p:cNvPr>
          <p:cNvSpPr txBox="1"/>
          <p:nvPr/>
        </p:nvSpPr>
        <p:spPr>
          <a:xfrm>
            <a:off x="589936" y="442449"/>
            <a:ext cx="9468464" cy="830997"/>
          </a:xfrm>
          <a:prstGeom prst="rect">
            <a:avLst/>
          </a:prstGeom>
          <a:noFill/>
        </p:spPr>
        <p:txBody>
          <a:bodyPr wrap="square" rtlCol="0">
            <a:spAutoFit/>
          </a:bodyPr>
          <a:lstStyle/>
          <a:p>
            <a:r>
              <a:rPr lang="en-IN" sz="4800" dirty="0">
                <a:solidFill>
                  <a:srgbClr val="0070C0"/>
                </a:solidFill>
                <a:latin typeface="Times New Roman" panose="02020603050405020304" pitchFamily="18" charset="0"/>
                <a:cs typeface="Times New Roman" panose="02020603050405020304" pitchFamily="18" charset="0"/>
              </a:rPr>
              <a:t>Literature Survey</a:t>
            </a:r>
          </a:p>
        </p:txBody>
      </p:sp>
      <p:graphicFrame>
        <p:nvGraphicFramePr>
          <p:cNvPr id="2" name="Table 1">
            <a:extLst>
              <a:ext uri="{FF2B5EF4-FFF2-40B4-BE49-F238E27FC236}">
                <a16:creationId xmlns:a16="http://schemas.microsoft.com/office/drawing/2014/main" id="{4C7E5252-32FC-A319-5F59-DB46CE6778FB}"/>
              </a:ext>
            </a:extLst>
          </p:cNvPr>
          <p:cNvGraphicFramePr>
            <a:graphicFrameLocks noGrp="1"/>
          </p:cNvGraphicFramePr>
          <p:nvPr>
            <p:extLst>
              <p:ext uri="{D42A27DB-BD31-4B8C-83A1-F6EECF244321}">
                <p14:modId xmlns:p14="http://schemas.microsoft.com/office/powerpoint/2010/main" val="3835700880"/>
              </p:ext>
            </p:extLst>
          </p:nvPr>
        </p:nvGraphicFramePr>
        <p:xfrm>
          <a:off x="589936" y="1462542"/>
          <a:ext cx="11012128" cy="5122224"/>
        </p:xfrm>
        <a:graphic>
          <a:graphicData uri="http://schemas.openxmlformats.org/drawingml/2006/table">
            <a:tbl>
              <a:tblPr firstRow="1" bandRow="1">
                <a:tableStyleId>{5C22544A-7EE6-4342-B048-85BDC9FD1C3A}</a:tableStyleId>
              </a:tblPr>
              <a:tblGrid>
                <a:gridCol w="707923">
                  <a:extLst>
                    <a:ext uri="{9D8B030D-6E8A-4147-A177-3AD203B41FA5}">
                      <a16:colId xmlns:a16="http://schemas.microsoft.com/office/drawing/2014/main" val="2898651327"/>
                    </a:ext>
                  </a:extLst>
                </a:gridCol>
                <a:gridCol w="2831689">
                  <a:extLst>
                    <a:ext uri="{9D8B030D-6E8A-4147-A177-3AD203B41FA5}">
                      <a16:colId xmlns:a16="http://schemas.microsoft.com/office/drawing/2014/main" val="3461913171"/>
                    </a:ext>
                  </a:extLst>
                </a:gridCol>
                <a:gridCol w="1691149">
                  <a:extLst>
                    <a:ext uri="{9D8B030D-6E8A-4147-A177-3AD203B41FA5}">
                      <a16:colId xmlns:a16="http://schemas.microsoft.com/office/drawing/2014/main" val="3438135322"/>
                    </a:ext>
                  </a:extLst>
                </a:gridCol>
                <a:gridCol w="5781367">
                  <a:extLst>
                    <a:ext uri="{9D8B030D-6E8A-4147-A177-3AD203B41FA5}">
                      <a16:colId xmlns:a16="http://schemas.microsoft.com/office/drawing/2014/main" val="6282508"/>
                    </a:ext>
                  </a:extLst>
                </a:gridCol>
              </a:tblGrid>
              <a:tr h="733104">
                <a:tc>
                  <a:txBody>
                    <a:bodyPr/>
                    <a:lstStyle/>
                    <a:p>
                      <a:pPr algn="ctr"/>
                      <a:r>
                        <a:rPr lang="en-IN" dirty="0">
                          <a:latin typeface="Times New Roman" panose="02020603050405020304" pitchFamily="18" charset="0"/>
                          <a:cs typeface="Times New Roman" panose="02020603050405020304" pitchFamily="18" charset="0"/>
                        </a:rPr>
                        <a:t>Sr No</a:t>
                      </a:r>
                    </a:p>
                  </a:txBody>
                  <a:tcPr/>
                </a:tc>
                <a:tc>
                  <a:txBody>
                    <a:bodyPr/>
                    <a:lstStyle/>
                    <a:p>
                      <a:pPr algn="ctr"/>
                      <a:r>
                        <a:rPr lang="en-IN" dirty="0">
                          <a:latin typeface="Times New Roman" panose="02020603050405020304" pitchFamily="18" charset="0"/>
                          <a:cs typeface="Times New Roman" panose="02020603050405020304" pitchFamily="18" charset="0"/>
                        </a:rPr>
                        <a:t>Book Name</a:t>
                      </a:r>
                    </a:p>
                  </a:txBody>
                  <a:tcPr/>
                </a:tc>
                <a:tc>
                  <a:txBody>
                    <a:bodyPr/>
                    <a:lstStyle/>
                    <a:p>
                      <a:pPr algn="ctr"/>
                      <a:r>
                        <a:rPr lang="en-IN" dirty="0">
                          <a:latin typeface="Times New Roman" panose="02020603050405020304" pitchFamily="18" charset="0"/>
                          <a:cs typeface="Times New Roman" panose="02020603050405020304" pitchFamily="18" charset="0"/>
                        </a:rPr>
                        <a:t>Authors</a:t>
                      </a:r>
                    </a:p>
                  </a:txBody>
                  <a:tcPr/>
                </a:tc>
                <a:tc>
                  <a:txBody>
                    <a:bodyPr/>
                    <a:lstStyle/>
                    <a:p>
                      <a:pPr algn="ctr"/>
                      <a:r>
                        <a:rPr lang="en-IN" dirty="0">
                          <a:latin typeface="Times New Roman" panose="02020603050405020304" pitchFamily="18" charset="0"/>
                          <a:cs typeface="Times New Roman" panose="02020603050405020304" pitchFamily="18" charset="0"/>
                        </a:rPr>
                        <a:t>Abstract</a:t>
                      </a:r>
                    </a:p>
                  </a:txBody>
                  <a:tcPr/>
                </a:tc>
                <a:extLst>
                  <a:ext uri="{0D108BD9-81ED-4DB2-BD59-A6C34878D82A}">
                    <a16:rowId xmlns:a16="http://schemas.microsoft.com/office/drawing/2014/main" val="923224147"/>
                  </a:ext>
                </a:extLst>
              </a:tr>
              <a:tr h="1934123">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r>
                        <a:rPr lang="en-GB" sz="1800" kern="1200" dirty="0">
                          <a:solidFill>
                            <a:schemeClr val="dk1"/>
                          </a:solidFill>
                          <a:effectLst/>
                          <a:latin typeface="Times New Roman" panose="02020603050405020304" pitchFamily="18" charset="0"/>
                          <a:ea typeface="+mn-ea"/>
                          <a:cs typeface="Times New Roman" panose="02020603050405020304" pitchFamily="18" charset="0"/>
                        </a:rPr>
                        <a:t>Teaching Undergraduate Computer Graphics: Game Design and Implementation Utilizing the OpenGL Library and the Windows API (Article)</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Chao Zhao; Mike Estep;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Feridoon</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Moinian</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hlinkClick r:id="rId2"/>
                        </a:rPr>
                        <a:t>https://ieeexplore.ieee.org/abstract/document/8560970</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32942670"/>
                  </a:ext>
                </a:extLst>
              </a:tr>
              <a:tr h="1142891">
                <a:tc>
                  <a:txBody>
                    <a:bodyPr/>
                    <a:lstStyle/>
                    <a:p>
                      <a:pPr algn="ctr"/>
                      <a:r>
                        <a:rPr lang="en-IN" dirty="0">
                          <a:latin typeface="Times New Roman" panose="02020603050405020304" pitchFamily="18" charset="0"/>
                          <a:cs typeface="Times New Roman" panose="02020603050405020304" pitchFamily="18" charset="0"/>
                        </a:rPr>
                        <a:t>2</a:t>
                      </a:r>
                    </a:p>
                  </a:txBody>
                  <a:tcPr/>
                </a:tc>
                <a:tc>
                  <a:txBody>
                    <a:bodyPr/>
                    <a:lstStyle/>
                    <a:p>
                      <a:r>
                        <a:rPr lang="en-GB" sz="1800" kern="1200" dirty="0">
                          <a:solidFill>
                            <a:schemeClr val="dk1"/>
                          </a:solidFill>
                          <a:effectLst/>
                          <a:latin typeface="Times New Roman" panose="02020603050405020304" pitchFamily="18" charset="0"/>
                          <a:ea typeface="+mn-ea"/>
                          <a:cs typeface="Times New Roman" panose="02020603050405020304" pitchFamily="18" charset="0"/>
                        </a:rPr>
                        <a:t>OpenGL Game Development By Example (Book)</a:t>
                      </a:r>
                    </a:p>
                    <a:p>
                      <a:r>
                        <a:rPr lang="en-GB" sz="18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a:tc>
                <a:tc>
                  <a:txBody>
                    <a:bodyPr/>
                    <a:lstStyle/>
                    <a:p>
                      <a:r>
                        <a:rPr lang="en-GB" sz="1800" kern="1200" dirty="0">
                          <a:solidFill>
                            <a:schemeClr val="dk1"/>
                          </a:solidFill>
                          <a:effectLst/>
                          <a:latin typeface="Times New Roman" panose="02020603050405020304" pitchFamily="18" charset="0"/>
                          <a:ea typeface="+mn-ea"/>
                          <a:cs typeface="Times New Roman" panose="02020603050405020304" pitchFamily="18" charset="0"/>
                        </a:rPr>
                        <a:t>Robert Madsen, Stephen Madsen</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hlinkClick r:id="rId3"/>
                        </a:rPr>
                        <a:t>https://www.google.co.in/books/edition/OpenGL_Game_Development_By_Example/PETiCwAAQBAJ?hl=en&amp;gbpv=1&amp;dq=computer+graphics+programming+in+opengl+to+develop+a+game&amp;pg=PP1&amp;printsec=frontcover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88569743"/>
                  </a:ext>
                </a:extLst>
              </a:tr>
              <a:tr h="1142891">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Interpretive OpenGL for computer graphics (Article)</a:t>
                      </a:r>
                    </a:p>
                  </a:txBody>
                  <a:tcPr/>
                </a:tc>
                <a:tc>
                  <a:txBody>
                    <a:bodyPr/>
                    <a:lstStyle/>
                    <a:p>
                      <a:r>
                        <a:rPr lang="en-GB" dirty="0">
                          <a:effectLst/>
                        </a:rPr>
                        <a:t>Bo Chen</a:t>
                      </a:r>
                      <a:r>
                        <a:rPr lang="en-GB" sz="1800" b="0" i="0" kern="1200" dirty="0">
                          <a:solidFill>
                            <a:schemeClr val="dk1"/>
                          </a:solidFill>
                          <a:effectLst/>
                          <a:latin typeface="+mn-lt"/>
                          <a:ea typeface="+mn-ea"/>
                          <a:cs typeface="+mn-cs"/>
                        </a:rPr>
                        <a:t>, </a:t>
                      </a:r>
                      <a:r>
                        <a:rPr lang="en-GB" u="none" strike="noStrike" dirty="0">
                          <a:effectLst/>
                        </a:rPr>
                        <a:t>Harry H. Cheng</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hlinkClick r:id="rId4"/>
                        </a:rPr>
                        <a:t>https://www.sciencedirect.com/science/article/abs/pii/S0097849305000415</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99639114"/>
                  </a:ext>
                </a:extLst>
              </a:tr>
            </a:tbl>
          </a:graphicData>
        </a:graphic>
      </p:graphicFrame>
    </p:spTree>
    <p:extLst>
      <p:ext uri="{BB962C8B-B14F-4D97-AF65-F5344CB8AC3E}">
        <p14:creationId xmlns:p14="http://schemas.microsoft.com/office/powerpoint/2010/main" val="405256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1FD4B3-913C-5BA8-DA0F-64E0C71C1E29}"/>
              </a:ext>
            </a:extLst>
          </p:cNvPr>
          <p:cNvPicPr>
            <a:picLocks noChangeAspect="1"/>
          </p:cNvPicPr>
          <p:nvPr/>
        </p:nvPicPr>
        <p:blipFill>
          <a:blip r:embed="rId2"/>
          <a:stretch>
            <a:fillRect/>
          </a:stretch>
        </p:blipFill>
        <p:spPr>
          <a:xfrm>
            <a:off x="491615" y="817215"/>
            <a:ext cx="5093110" cy="3887520"/>
          </a:xfrm>
          <a:prstGeom prst="rect">
            <a:avLst/>
          </a:prstGeom>
        </p:spPr>
      </p:pic>
      <p:pic>
        <p:nvPicPr>
          <p:cNvPr id="5" name="Picture 4">
            <a:extLst>
              <a:ext uri="{FF2B5EF4-FFF2-40B4-BE49-F238E27FC236}">
                <a16:creationId xmlns:a16="http://schemas.microsoft.com/office/drawing/2014/main" id="{CA1D3D66-4240-06B0-69FF-DB9295742F20}"/>
              </a:ext>
            </a:extLst>
          </p:cNvPr>
          <p:cNvPicPr>
            <a:picLocks noChangeAspect="1"/>
          </p:cNvPicPr>
          <p:nvPr/>
        </p:nvPicPr>
        <p:blipFill>
          <a:blip r:embed="rId3"/>
          <a:stretch>
            <a:fillRect/>
          </a:stretch>
        </p:blipFill>
        <p:spPr>
          <a:xfrm>
            <a:off x="6341312" y="817215"/>
            <a:ext cx="5182094" cy="3887520"/>
          </a:xfrm>
          <a:prstGeom prst="rect">
            <a:avLst/>
          </a:prstGeom>
        </p:spPr>
      </p:pic>
      <p:sp>
        <p:nvSpPr>
          <p:cNvPr id="6" name="Rectangle 5">
            <a:extLst>
              <a:ext uri="{FF2B5EF4-FFF2-40B4-BE49-F238E27FC236}">
                <a16:creationId xmlns:a16="http://schemas.microsoft.com/office/drawing/2014/main" id="{43D72BC8-DAA4-3D03-0211-2F74095742D7}"/>
              </a:ext>
            </a:extLst>
          </p:cNvPr>
          <p:cNvSpPr/>
          <p:nvPr/>
        </p:nvSpPr>
        <p:spPr>
          <a:xfrm>
            <a:off x="501447" y="4935793"/>
            <a:ext cx="5083278" cy="4424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Welcome Window</a:t>
            </a:r>
          </a:p>
        </p:txBody>
      </p:sp>
      <p:sp>
        <p:nvSpPr>
          <p:cNvPr id="7" name="Rectangle 6">
            <a:extLst>
              <a:ext uri="{FF2B5EF4-FFF2-40B4-BE49-F238E27FC236}">
                <a16:creationId xmlns:a16="http://schemas.microsoft.com/office/drawing/2014/main" id="{735F8771-3D0F-0F7D-C74F-C2C8A8E8984F}"/>
              </a:ext>
            </a:extLst>
          </p:cNvPr>
          <p:cNvSpPr/>
          <p:nvPr/>
        </p:nvSpPr>
        <p:spPr>
          <a:xfrm>
            <a:off x="6390720" y="4935792"/>
            <a:ext cx="5083278" cy="4424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Game Over Window</a:t>
            </a:r>
          </a:p>
        </p:txBody>
      </p:sp>
    </p:spTree>
    <p:extLst>
      <p:ext uri="{BB962C8B-B14F-4D97-AF65-F5344CB8AC3E}">
        <p14:creationId xmlns:p14="http://schemas.microsoft.com/office/powerpoint/2010/main" val="3844453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329F6-01C6-4D52-4F7A-97FCEA0E7B26}"/>
              </a:ext>
            </a:extLst>
          </p:cNvPr>
          <p:cNvSpPr>
            <a:spLocks noGrp="1"/>
          </p:cNvSpPr>
          <p:nvPr>
            <p:ph type="ctrTitle"/>
          </p:nvPr>
        </p:nvSpPr>
        <p:spPr>
          <a:xfrm>
            <a:off x="973394" y="625091"/>
            <a:ext cx="6253316" cy="804760"/>
          </a:xfrm>
        </p:spPr>
        <p:txBody>
          <a:bodyPr>
            <a:normAutofit/>
          </a:bodyPr>
          <a:lstStyle/>
          <a:p>
            <a:pPr algn="l"/>
            <a:r>
              <a:rPr lang="en-IN" sz="4800" dirty="0">
                <a:solidFill>
                  <a:schemeClr val="accent1">
                    <a:lumMod val="75000"/>
                  </a:schemeClr>
                </a:solidFill>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0A15D3FD-D10F-C0D9-CB8F-7E0211368A84}"/>
              </a:ext>
            </a:extLst>
          </p:cNvPr>
          <p:cNvSpPr>
            <a:spLocks noGrp="1"/>
          </p:cNvSpPr>
          <p:nvPr>
            <p:ph type="subTitle" idx="1"/>
          </p:nvPr>
        </p:nvSpPr>
        <p:spPr>
          <a:xfrm>
            <a:off x="973394" y="1871561"/>
            <a:ext cx="10441858" cy="4135948"/>
          </a:xfrm>
        </p:spPr>
        <p:txBody>
          <a:bodyPr>
            <a:normAutofit/>
          </a:bodyPr>
          <a:lstStyle/>
          <a:p>
            <a:pPr algn="just">
              <a:lnSpc>
                <a:spcPct val="150000"/>
              </a:lnSpc>
            </a:pPr>
            <a:r>
              <a:rPr lang="en-GB" sz="2400" dirty="0">
                <a:latin typeface="Times New Roman" panose="02020603050405020304" pitchFamily="18" charset="0"/>
                <a:cs typeface="Times New Roman" panose="02020603050405020304" pitchFamily="18" charset="0"/>
              </a:rPr>
              <a:t>In summary, developing a 2-D helicopter game using OpenGL enables us to create an immersive experience with visually stunning graphics, smooth animations, and intuitive controls. By optimizing performance and incorporating user feedback, we ensure an engaging and enjoyable experience across platforms. This journey promises a rewarding </a:t>
            </a:r>
            <a:r>
              <a:rPr lang="en-GB" sz="2400" dirty="0" err="1">
                <a:latin typeface="Times New Roman" panose="02020603050405020304" pitchFamily="18" charset="0"/>
                <a:cs typeface="Times New Roman" panose="02020603050405020304" pitchFamily="18" charset="0"/>
              </a:rPr>
              <a:t>endeavor</a:t>
            </a:r>
            <a:r>
              <a:rPr lang="en-GB" sz="2400" dirty="0">
                <a:latin typeface="Times New Roman" panose="02020603050405020304" pitchFamily="18" charset="0"/>
                <a:cs typeface="Times New Roman" panose="02020603050405020304" pitchFamily="18" charset="0"/>
              </a:rPr>
              <a:t> in delivering memorable gaming experiences to players worldwide.</a:t>
            </a:r>
            <a:endParaRPr lang="en-IN" dirty="0"/>
          </a:p>
        </p:txBody>
      </p:sp>
    </p:spTree>
    <p:extLst>
      <p:ext uri="{BB962C8B-B14F-4D97-AF65-F5344CB8AC3E}">
        <p14:creationId xmlns:p14="http://schemas.microsoft.com/office/powerpoint/2010/main" val="2707917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76A3-10BE-5571-A23F-0617BAA53696}"/>
              </a:ext>
            </a:extLst>
          </p:cNvPr>
          <p:cNvSpPr>
            <a:spLocks noGrp="1"/>
          </p:cNvSpPr>
          <p:nvPr>
            <p:ph type="title"/>
          </p:nvPr>
        </p:nvSpPr>
        <p:spPr>
          <a:xfrm>
            <a:off x="3201629" y="2547886"/>
            <a:ext cx="5788742" cy="1325563"/>
          </a:xfrm>
        </p:spPr>
        <p:txBody>
          <a:bodyPr>
            <a:normAutofit/>
          </a:bodyPr>
          <a:lstStyle/>
          <a:p>
            <a:r>
              <a:rPr lang="en-IN" sz="6600" dirty="0">
                <a:solidFill>
                  <a:schemeClr val="accent1">
                    <a:lumMod val="75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39995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TotalTime>
  <Words>433</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Comic Sans MS</vt:lpstr>
      <vt:lpstr>Times New Roman</vt:lpstr>
      <vt:lpstr>Wingdings</vt:lpstr>
      <vt:lpstr>Office Theme</vt:lpstr>
      <vt:lpstr>PowerPoint Presentation</vt:lpstr>
      <vt:lpstr>PowerPoint Presentation</vt:lpstr>
      <vt:lpstr>PowerPoint Presentation</vt:lpstr>
      <vt:lpstr>Plan of Action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KRUSHNA GORE</dc:creator>
  <cp:lastModifiedBy>KRUSHNA GORE</cp:lastModifiedBy>
  <cp:revision>15</cp:revision>
  <dcterms:created xsi:type="dcterms:W3CDTF">2024-02-19T16:04:01Z</dcterms:created>
  <dcterms:modified xsi:type="dcterms:W3CDTF">2024-04-26T07:41:21Z</dcterms:modified>
</cp:coreProperties>
</file>