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ubblebody Neue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Fredok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5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4771" t="21970"/>
          <a:stretch>
            <a:fillRect/>
          </a:stretch>
        </p:blipFill>
        <p:spPr>
          <a:xfrm rot="5400000">
            <a:off x="2310738" y="4172522"/>
            <a:ext cx="3803740" cy="842521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356600" y="9076225"/>
            <a:ext cx="902700" cy="182075"/>
            <a:chOff x="0" y="0"/>
            <a:chExt cx="2128209" cy="429260"/>
          </a:xfrm>
        </p:grpSpPr>
        <p:sp>
          <p:nvSpPr>
            <p:cNvPr id="4" name="Freeform 4"/>
            <p:cNvSpPr/>
            <p:nvPr/>
          </p:nvSpPr>
          <p:spPr>
            <a:xfrm>
              <a:off x="0" y="-5080"/>
              <a:ext cx="2128209" cy="434340"/>
            </a:xfrm>
            <a:custGeom>
              <a:avLst/>
              <a:gdLst/>
              <a:ahLst/>
              <a:cxnLst/>
              <a:rect l="l" t="t" r="r" b="b"/>
              <a:pathLst>
                <a:path w="2128209" h="434340">
                  <a:moveTo>
                    <a:pt x="2110429" y="187960"/>
                  </a:moveTo>
                  <a:lnTo>
                    <a:pt x="1848809" y="11430"/>
                  </a:lnTo>
                  <a:cubicBezTo>
                    <a:pt x="1831029" y="0"/>
                    <a:pt x="1808169" y="3810"/>
                    <a:pt x="1795469" y="21590"/>
                  </a:cubicBezTo>
                  <a:cubicBezTo>
                    <a:pt x="1784039" y="39370"/>
                    <a:pt x="1787849" y="62230"/>
                    <a:pt x="1805629" y="74930"/>
                  </a:cubicBezTo>
                  <a:lnTo>
                    <a:pt x="19643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964379" y="257810"/>
                  </a:lnTo>
                  <a:lnTo>
                    <a:pt x="1805629" y="364490"/>
                  </a:lnTo>
                  <a:cubicBezTo>
                    <a:pt x="1787849" y="375920"/>
                    <a:pt x="1784039" y="400050"/>
                    <a:pt x="1795469" y="417830"/>
                  </a:cubicBezTo>
                  <a:cubicBezTo>
                    <a:pt x="1803089" y="429260"/>
                    <a:pt x="1814519" y="434340"/>
                    <a:pt x="1827219" y="434340"/>
                  </a:cubicBezTo>
                  <a:cubicBezTo>
                    <a:pt x="1834839" y="434340"/>
                    <a:pt x="1842459" y="431800"/>
                    <a:pt x="1848809" y="427990"/>
                  </a:cubicBezTo>
                  <a:lnTo>
                    <a:pt x="2111699" y="251460"/>
                  </a:lnTo>
                  <a:cubicBezTo>
                    <a:pt x="2121859" y="243840"/>
                    <a:pt x="2128209" y="232410"/>
                    <a:pt x="2128209" y="219710"/>
                  </a:cubicBezTo>
                  <a:cubicBezTo>
                    <a:pt x="2128209" y="207010"/>
                    <a:pt x="2121859" y="195580"/>
                    <a:pt x="2110429" y="187960"/>
                  </a:cubicBezTo>
                  <a:close/>
                </a:path>
              </a:pathLst>
            </a:custGeom>
            <a:solidFill>
              <a:srgbClr val="FFFAE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7094170">
            <a:off x="14148180" y="-2590072"/>
            <a:ext cx="7036829" cy="72375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375052"/>
            <a:ext cx="15555091" cy="382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0"/>
              </a:lnSpc>
            </a:pPr>
            <a:r>
              <a:rPr lang="en-US" sz="12425" dirty="0">
                <a:solidFill>
                  <a:srgbClr val="FFFAEF"/>
                </a:solidFill>
                <a:latin typeface="Fredoka"/>
                <a:ea typeface="Fredoka"/>
                <a:cs typeface="Fredoka"/>
                <a:sym typeface="Fredoka"/>
              </a:rPr>
              <a:t>Speech Emotion Recognition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25233" y="5716016"/>
            <a:ext cx="14362026" cy="3451247"/>
            <a:chOff x="0" y="0"/>
            <a:chExt cx="19149368" cy="46016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49368" cy="4500062"/>
            </a:xfrm>
            <a:custGeom>
              <a:avLst/>
              <a:gdLst/>
              <a:ahLst/>
              <a:cxnLst/>
              <a:rect l="l" t="t" r="r" b="b"/>
              <a:pathLst>
                <a:path w="19149368" h="4500062">
                  <a:moveTo>
                    <a:pt x="0" y="0"/>
                  </a:moveTo>
                  <a:lnTo>
                    <a:pt x="19149368" y="0"/>
                  </a:lnTo>
                  <a:lnTo>
                    <a:pt x="19149368" y="4500062"/>
                  </a:lnTo>
                  <a:lnTo>
                    <a:pt x="0" y="4500062"/>
                  </a:lnTo>
                  <a:close/>
                </a:path>
              </a:pathLst>
            </a:custGeom>
            <a:solidFill>
              <a:srgbClr val="9D5B9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9149368" cy="4601662"/>
            </a:xfrm>
            <a:custGeom>
              <a:avLst/>
              <a:gdLst/>
              <a:ahLst/>
              <a:cxnLst/>
              <a:rect l="l" t="t" r="r" b="b"/>
              <a:pathLst>
                <a:path w="19149368" h="4601662">
                  <a:moveTo>
                    <a:pt x="0" y="4500062"/>
                  </a:moveTo>
                  <a:lnTo>
                    <a:pt x="19149368" y="4500062"/>
                  </a:lnTo>
                  <a:lnTo>
                    <a:pt x="19022368" y="4601662"/>
                  </a:lnTo>
                  <a:cubicBezTo>
                    <a:pt x="19022368" y="4601662"/>
                    <a:pt x="18031768" y="4525462"/>
                    <a:pt x="17930168" y="4525462"/>
                  </a:cubicBezTo>
                  <a:lnTo>
                    <a:pt x="1219200" y="4525462"/>
                  </a:lnTo>
                  <a:cubicBezTo>
                    <a:pt x="1117600" y="4525462"/>
                    <a:pt x="127000" y="4601662"/>
                    <a:pt x="127000" y="4601662"/>
                  </a:cubicBezTo>
                  <a:lnTo>
                    <a:pt x="0" y="4500062"/>
                  </a:lnTo>
                  <a:lnTo>
                    <a:pt x="0" y="0"/>
                  </a:lnTo>
                  <a:lnTo>
                    <a:pt x="19149368" y="0"/>
                  </a:lnTo>
                  <a:lnTo>
                    <a:pt x="19149368" y="4500062"/>
                  </a:lnTo>
                  <a:lnTo>
                    <a:pt x="12700" y="4500062"/>
                  </a:lnTo>
                  <a:lnTo>
                    <a:pt x="12700" y="4487362"/>
                  </a:lnTo>
                  <a:lnTo>
                    <a:pt x="19136668" y="4487362"/>
                  </a:lnTo>
                  <a:lnTo>
                    <a:pt x="19136668" y="12700"/>
                  </a:lnTo>
                  <a:lnTo>
                    <a:pt x="12700" y="12700"/>
                  </a:lnTo>
                  <a:lnTo>
                    <a:pt x="12700" y="4500062"/>
                  </a:lnTo>
                </a:path>
              </a:pathLst>
            </a:custGeom>
            <a:solidFill>
              <a:srgbClr val="394C60">
                <a:alpha val="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9149368" cy="4566737"/>
            </a:xfrm>
            <a:prstGeom prst="rect">
              <a:avLst/>
            </a:prstGeom>
          </p:spPr>
          <p:txBody>
            <a:bodyPr lIns="203200" tIns="203200" rIns="203200" bIns="203200" rtlCol="0" anchor="t"/>
            <a:lstStyle/>
            <a:p>
              <a:pPr algn="ctr">
                <a:lnSpc>
                  <a:spcPts val="4759"/>
                </a:lnSpc>
              </a:pPr>
              <a:endPara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By:-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Krishna Purwar 2201CS40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FFFAE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7173" y="2602100"/>
            <a:ext cx="7263333" cy="7122278"/>
            <a:chOff x="0" y="0"/>
            <a:chExt cx="1912977" cy="18758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2977" cy="1875826"/>
            </a:xfrm>
            <a:custGeom>
              <a:avLst/>
              <a:gdLst/>
              <a:ahLst/>
              <a:cxnLst/>
              <a:rect l="l" t="t" r="r" b="b"/>
              <a:pathLst>
                <a:path w="1912977" h="1875826">
                  <a:moveTo>
                    <a:pt x="54360" y="0"/>
                  </a:moveTo>
                  <a:lnTo>
                    <a:pt x="1858616" y="0"/>
                  </a:lnTo>
                  <a:cubicBezTo>
                    <a:pt x="1873034" y="0"/>
                    <a:pt x="1886860" y="5727"/>
                    <a:pt x="1897055" y="15922"/>
                  </a:cubicBezTo>
                  <a:cubicBezTo>
                    <a:pt x="1907249" y="26116"/>
                    <a:pt x="1912977" y="39943"/>
                    <a:pt x="1912977" y="54360"/>
                  </a:cubicBezTo>
                  <a:lnTo>
                    <a:pt x="1912977" y="1821466"/>
                  </a:lnTo>
                  <a:cubicBezTo>
                    <a:pt x="1912977" y="1851488"/>
                    <a:pt x="1888639" y="1875826"/>
                    <a:pt x="1858616" y="1875826"/>
                  </a:cubicBezTo>
                  <a:lnTo>
                    <a:pt x="54360" y="1875826"/>
                  </a:lnTo>
                  <a:cubicBezTo>
                    <a:pt x="24338" y="1875826"/>
                    <a:pt x="0" y="1851488"/>
                    <a:pt x="0" y="182146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12977" cy="1913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086411" y="2602100"/>
            <a:ext cx="8370534" cy="2222684"/>
          </a:xfrm>
          <a:custGeom>
            <a:avLst/>
            <a:gdLst/>
            <a:ahLst/>
            <a:cxnLst/>
            <a:rect l="l" t="t" r="r" b="b"/>
            <a:pathLst>
              <a:path w="8370534" h="2222684">
                <a:moveTo>
                  <a:pt x="0" y="0"/>
                </a:moveTo>
                <a:lnTo>
                  <a:pt x="8370533" y="0"/>
                </a:lnTo>
                <a:lnTo>
                  <a:pt x="8370533" y="2222684"/>
                </a:lnTo>
                <a:lnTo>
                  <a:pt x="0" y="2222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44848" y="5143500"/>
            <a:ext cx="7634610" cy="4596347"/>
          </a:xfrm>
          <a:custGeom>
            <a:avLst/>
            <a:gdLst/>
            <a:ahLst/>
            <a:cxnLst/>
            <a:rect l="l" t="t" r="r" b="b"/>
            <a:pathLst>
              <a:path w="7634610" h="4596347">
                <a:moveTo>
                  <a:pt x="0" y="0"/>
                </a:moveTo>
                <a:lnTo>
                  <a:pt x="7634609" y="0"/>
                </a:lnTo>
                <a:lnTo>
                  <a:pt x="7634609" y="4596347"/>
                </a:lnTo>
                <a:lnTo>
                  <a:pt x="0" y="4596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61732" y="3005759"/>
            <a:ext cx="6268669" cy="6690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1899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Model Overview: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Pre-trained Wav2Vec2 model fine-tuned on emotion recognition tasks.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Leveraged rich audio representations for feature extraction.</a:t>
            </a:r>
          </a:p>
          <a:p>
            <a:pPr algn="l">
              <a:lnSpc>
                <a:spcPts val="2925"/>
              </a:lnSpc>
            </a:pPr>
            <a:r>
              <a:rPr lang="en-US" sz="1899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Why Wav2Vec2?: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State-of-the-art performance in speech-related tasks.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Pre-trained on vast speech datasets, offering robust feature embeddings.</a:t>
            </a:r>
          </a:p>
          <a:p>
            <a:pPr algn="l">
              <a:lnSpc>
                <a:spcPts val="2925"/>
              </a:lnSpc>
            </a:pPr>
            <a:r>
              <a:rPr lang="en-US" sz="1899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Fine Tuning Process: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Customized classification head for emotion prediction.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Trained on TESS datasets.</a:t>
            </a:r>
          </a:p>
          <a:p>
            <a:pPr algn="l">
              <a:lnSpc>
                <a:spcPts val="2925"/>
              </a:lnSpc>
            </a:pPr>
            <a:r>
              <a:rPr lang="en-US" sz="1899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Outcome:</a:t>
            </a:r>
          </a:p>
          <a:p>
            <a:pPr marL="410075" lvl="1" indent="-205038" algn="l">
              <a:lnSpc>
                <a:spcPts val="2925"/>
              </a:lnSpc>
              <a:buFont typeface="Arial"/>
              <a:buChar char="•"/>
            </a:pPr>
            <a:r>
              <a:rPr lang="en-US" sz="1899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Outperformed traditional LSTM and GRU models in accuracy.</a:t>
            </a:r>
          </a:p>
          <a:p>
            <a:pPr algn="l">
              <a:lnSpc>
                <a:spcPts val="2925"/>
              </a:lnSpc>
            </a:pPr>
            <a:endParaRPr lang="en-US" sz="1899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Models Used in SER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904870"/>
            <a:ext cx="986214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5. Wav2Vec2 Fined Tuned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62622" y="1777781"/>
            <a:ext cx="7431806" cy="7918238"/>
            <a:chOff x="0" y="0"/>
            <a:chExt cx="1957348" cy="20854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57348" cy="2085462"/>
            </a:xfrm>
            <a:custGeom>
              <a:avLst/>
              <a:gdLst/>
              <a:ahLst/>
              <a:cxnLst/>
              <a:rect l="l" t="t" r="r" b="b"/>
              <a:pathLst>
                <a:path w="1957348" h="2085462">
                  <a:moveTo>
                    <a:pt x="53128" y="0"/>
                  </a:moveTo>
                  <a:lnTo>
                    <a:pt x="1904220" y="0"/>
                  </a:lnTo>
                  <a:cubicBezTo>
                    <a:pt x="1918310" y="0"/>
                    <a:pt x="1931824" y="5597"/>
                    <a:pt x="1941787" y="15561"/>
                  </a:cubicBezTo>
                  <a:cubicBezTo>
                    <a:pt x="1951751" y="25524"/>
                    <a:pt x="1957348" y="39038"/>
                    <a:pt x="1957348" y="53128"/>
                  </a:cubicBezTo>
                  <a:lnTo>
                    <a:pt x="1957348" y="2032334"/>
                  </a:lnTo>
                  <a:cubicBezTo>
                    <a:pt x="1957348" y="2046424"/>
                    <a:pt x="1951751" y="2059937"/>
                    <a:pt x="1941787" y="2069901"/>
                  </a:cubicBezTo>
                  <a:cubicBezTo>
                    <a:pt x="1931824" y="2079865"/>
                    <a:pt x="1918310" y="2085462"/>
                    <a:pt x="1904220" y="2085462"/>
                  </a:cubicBezTo>
                  <a:lnTo>
                    <a:pt x="53128" y="2085462"/>
                  </a:lnTo>
                  <a:cubicBezTo>
                    <a:pt x="39038" y="2085462"/>
                    <a:pt x="25524" y="2079865"/>
                    <a:pt x="15561" y="2069901"/>
                  </a:cubicBezTo>
                  <a:cubicBezTo>
                    <a:pt x="5597" y="2059937"/>
                    <a:pt x="0" y="2046424"/>
                    <a:pt x="0" y="2032334"/>
                  </a:cubicBezTo>
                  <a:lnTo>
                    <a:pt x="0" y="53128"/>
                  </a:lnTo>
                  <a:cubicBezTo>
                    <a:pt x="0" y="39038"/>
                    <a:pt x="5597" y="25524"/>
                    <a:pt x="15561" y="15561"/>
                  </a:cubicBezTo>
                  <a:cubicBezTo>
                    <a:pt x="25524" y="5597"/>
                    <a:pt x="39038" y="0"/>
                    <a:pt x="5312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57348" cy="2123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886335" y="2205860"/>
            <a:ext cx="8153110" cy="7052440"/>
          </a:xfrm>
          <a:custGeom>
            <a:avLst/>
            <a:gdLst/>
            <a:ahLst/>
            <a:cxnLst/>
            <a:rect l="l" t="t" r="r" b="b"/>
            <a:pathLst>
              <a:path w="8153110" h="7052440">
                <a:moveTo>
                  <a:pt x="0" y="0"/>
                </a:moveTo>
                <a:lnTo>
                  <a:pt x="8153111" y="0"/>
                </a:lnTo>
                <a:lnTo>
                  <a:pt x="8153111" y="7052440"/>
                </a:lnTo>
                <a:lnTo>
                  <a:pt x="0" y="705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3426" y="2107903"/>
            <a:ext cx="6970199" cy="740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8"/>
              </a:lnSpc>
            </a:pPr>
            <a:r>
              <a:rPr lang="en-US" sz="2011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Model Overview: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Wav2Vec2: A state-of-the-art speech processing model that extracts meaningful features from raw audio to accurately predict emotions.</a:t>
            </a:r>
          </a:p>
          <a:p>
            <a:pPr algn="l">
              <a:lnSpc>
                <a:spcPts val="3098"/>
              </a:lnSpc>
            </a:pPr>
            <a:r>
              <a:rPr lang="en-US" sz="2011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Deployment Details: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Backend: Hosted using Python and Flask to handle user interactions and process audio through the Wav2Vec2 model.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Frontend: Developed a user-friendly interface using HTML, CSS, and JavaScript for seamless interaction.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Integrated libraries like PyTorch for efficient model execution.</a:t>
            </a:r>
          </a:p>
          <a:p>
            <a:pPr algn="l">
              <a:lnSpc>
                <a:spcPts val="3098"/>
              </a:lnSpc>
            </a:pPr>
            <a:r>
              <a:rPr lang="en-US" sz="2011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Workflow: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Users upload audio files through the web interface.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The Wav2Vec2 model processes the audio to predict emotions such as happy, angry, or sad.</a:t>
            </a:r>
          </a:p>
          <a:p>
            <a:pPr marL="434377" lvl="1" indent="-217188" algn="l">
              <a:lnSpc>
                <a:spcPts val="3098"/>
              </a:lnSpc>
              <a:buFont typeface="Arial"/>
              <a:buChar char="•"/>
            </a:pPr>
            <a:r>
              <a:rPr lang="en-US" sz="201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Results are displayed instantly in an intuitive, user-friendly format on the webpage.</a:t>
            </a:r>
          </a:p>
          <a:p>
            <a:pPr algn="l">
              <a:lnSpc>
                <a:spcPts val="3098"/>
              </a:lnSpc>
            </a:pPr>
            <a:endParaRPr lang="en-US" sz="2011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6032" y="490538"/>
            <a:ext cx="1555326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Local Deployment on Web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5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6455" y="4031933"/>
            <a:ext cx="15555091" cy="18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0"/>
              </a:lnSpc>
            </a:pPr>
            <a:r>
              <a:rPr lang="en-US" sz="12425">
                <a:solidFill>
                  <a:srgbClr val="FFFAEF"/>
                </a:solidFill>
                <a:latin typeface="Fredoka"/>
                <a:ea typeface="Fredoka"/>
                <a:cs typeface="Fredoka"/>
                <a:sym typeface="Fredoka"/>
              </a:rPr>
              <a:t>THANK YOU ☺️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64771" t="21970"/>
          <a:stretch>
            <a:fillRect/>
          </a:stretch>
        </p:blipFill>
        <p:spPr>
          <a:xfrm rot="5400000">
            <a:off x="2310738" y="4172522"/>
            <a:ext cx="3803740" cy="84252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7094170">
            <a:off x="14148180" y="-2590072"/>
            <a:ext cx="7036829" cy="7237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8767"/>
            <a:ext cx="6387302" cy="6147834"/>
            <a:chOff x="30480" y="591820"/>
            <a:chExt cx="12736830" cy="12259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2"/>
              <a:stretch>
                <a:fillRect l="-38215"/>
              </a:stretch>
            </a:blip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445508" y="2260918"/>
            <a:ext cx="9113414" cy="7483533"/>
            <a:chOff x="0" y="0"/>
            <a:chExt cx="2400241" cy="19709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0241" cy="1970972"/>
            </a:xfrm>
            <a:custGeom>
              <a:avLst/>
              <a:gdLst/>
              <a:ahLst/>
              <a:cxnLst/>
              <a:rect l="l" t="t" r="r" b="b"/>
              <a:pathLst>
                <a:path w="2400241" h="1970972">
                  <a:moveTo>
                    <a:pt x="43325" y="0"/>
                  </a:moveTo>
                  <a:lnTo>
                    <a:pt x="2356916" y="0"/>
                  </a:lnTo>
                  <a:cubicBezTo>
                    <a:pt x="2380843" y="0"/>
                    <a:pt x="2400241" y="19397"/>
                    <a:pt x="2400241" y="43325"/>
                  </a:cubicBezTo>
                  <a:lnTo>
                    <a:pt x="2400241" y="1927647"/>
                  </a:lnTo>
                  <a:cubicBezTo>
                    <a:pt x="2400241" y="1951574"/>
                    <a:pt x="2380843" y="1970972"/>
                    <a:pt x="2356916" y="1970972"/>
                  </a:cubicBezTo>
                  <a:lnTo>
                    <a:pt x="43325" y="1970972"/>
                  </a:lnTo>
                  <a:cubicBezTo>
                    <a:pt x="19397" y="1970972"/>
                    <a:pt x="0" y="1951574"/>
                    <a:pt x="0" y="1927647"/>
                  </a:cubicBezTo>
                  <a:lnTo>
                    <a:pt x="0" y="43325"/>
                  </a:lnTo>
                  <a:cubicBezTo>
                    <a:pt x="0" y="19397"/>
                    <a:pt x="19397" y="0"/>
                    <a:pt x="43325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0241" cy="2009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53924" y="2744738"/>
            <a:ext cx="8605376" cy="7869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8417" lvl="1" indent="-239209" algn="l">
              <a:lnSpc>
                <a:spcPts val="3877"/>
              </a:lnSpc>
              <a:buFont typeface="Arial"/>
              <a:buChar char="•"/>
            </a:pPr>
            <a:r>
              <a:rPr lang="en-US" sz="2215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Understanding Emotional Context</a:t>
            </a:r>
            <a:r>
              <a:rPr lang="en-US" sz="2215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: Emotions influence how people communicate. Identifying if someone is in an angry or happy mood provides context for their words, tone, and behavior.</a:t>
            </a:r>
          </a:p>
          <a:p>
            <a:pPr marL="478417" lvl="1" indent="-239209" algn="l">
              <a:lnSpc>
                <a:spcPts val="3877"/>
              </a:lnSpc>
              <a:buFont typeface="Arial"/>
              <a:buChar char="•"/>
            </a:pPr>
            <a:r>
              <a:rPr lang="en-US" sz="2215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For instance:</a:t>
            </a:r>
          </a:p>
          <a:p>
            <a:pPr marL="956834" lvl="2" indent="-318945" algn="l">
              <a:lnSpc>
                <a:spcPts val="3877"/>
              </a:lnSpc>
              <a:buFont typeface="Arial"/>
              <a:buChar char="⚬"/>
            </a:pPr>
            <a:r>
              <a:rPr lang="en-US" sz="2215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An angry tone might indicate frustration, not necessarily a personal attack.</a:t>
            </a:r>
          </a:p>
          <a:p>
            <a:pPr marL="956834" lvl="2" indent="-318945" algn="l">
              <a:lnSpc>
                <a:spcPts val="3877"/>
              </a:lnSpc>
              <a:buFont typeface="Arial"/>
              <a:buChar char="⚬"/>
            </a:pPr>
            <a:r>
              <a:rPr lang="en-US" sz="2215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 happy tone may suggest openness and willingness to engage.</a:t>
            </a:r>
          </a:p>
          <a:p>
            <a:pPr marL="478417" lvl="1" indent="-239209" algn="l">
              <a:lnSpc>
                <a:spcPts val="3877"/>
              </a:lnSpc>
              <a:buFont typeface="Arial"/>
              <a:buChar char="•"/>
            </a:pPr>
            <a:r>
              <a:rPr lang="en-US" sz="2215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Avoiding Miscommunication</a:t>
            </a:r>
            <a:r>
              <a:rPr lang="en-US" sz="2215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: Emotional states affect word choice and interpretation. Misjudging an angry remark as rude instead of stress-related can escalate conflicts unnecessarily.</a:t>
            </a: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  <a:p>
            <a:pPr algn="l">
              <a:lnSpc>
                <a:spcPts val="2704"/>
              </a:lnSpc>
            </a:pPr>
            <a:endParaRPr lang="en-US" sz="2215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r="64034" b="46739"/>
          <a:stretch>
            <a:fillRect/>
          </a:stretch>
        </p:blipFill>
        <p:spPr>
          <a:xfrm rot="-5400000" flipH="1">
            <a:off x="1041561" y="-1041561"/>
            <a:ext cx="4331879" cy="64150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034477" y="1016776"/>
            <a:ext cx="1421904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8"/>
              </a:lnSpc>
            </a:pPr>
            <a:r>
              <a:rPr lang="en-US" sz="3923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Importance of Predicting Emotions in Conversations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5781699"/>
            <a:ext cx="7415173" cy="3952702"/>
            <a:chOff x="0" y="0"/>
            <a:chExt cx="765842" cy="4082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65842" cy="408236"/>
            </a:xfrm>
            <a:custGeom>
              <a:avLst/>
              <a:gdLst/>
              <a:ahLst/>
              <a:cxnLst/>
              <a:rect l="l" t="t" r="r" b="b"/>
              <a:pathLst>
                <a:path w="765842" h="408236">
                  <a:moveTo>
                    <a:pt x="72040" y="0"/>
                  </a:moveTo>
                  <a:lnTo>
                    <a:pt x="693801" y="0"/>
                  </a:lnTo>
                  <a:cubicBezTo>
                    <a:pt x="733588" y="0"/>
                    <a:pt x="765842" y="32254"/>
                    <a:pt x="765842" y="72040"/>
                  </a:cubicBezTo>
                  <a:lnTo>
                    <a:pt x="765842" y="336196"/>
                  </a:lnTo>
                  <a:cubicBezTo>
                    <a:pt x="765842" y="375983"/>
                    <a:pt x="733588" y="408236"/>
                    <a:pt x="693801" y="408236"/>
                  </a:cubicBezTo>
                  <a:lnTo>
                    <a:pt x="72040" y="408236"/>
                  </a:lnTo>
                  <a:cubicBezTo>
                    <a:pt x="32254" y="408236"/>
                    <a:pt x="0" y="375983"/>
                    <a:pt x="0" y="336196"/>
                  </a:cubicBezTo>
                  <a:lnTo>
                    <a:pt x="0" y="72040"/>
                  </a:lnTo>
                  <a:cubicBezTo>
                    <a:pt x="0" y="32254"/>
                    <a:pt x="32254" y="0"/>
                    <a:pt x="7204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765842" cy="44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9234297" y="1810495"/>
            <a:ext cx="8394458" cy="7536573"/>
            <a:chOff x="0" y="0"/>
            <a:chExt cx="866983" cy="7783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6983" cy="778380"/>
            </a:xfrm>
            <a:custGeom>
              <a:avLst/>
              <a:gdLst/>
              <a:ahLst/>
              <a:cxnLst/>
              <a:rect l="l" t="t" r="r" b="b"/>
              <a:pathLst>
                <a:path w="866983" h="778380">
                  <a:moveTo>
                    <a:pt x="63636" y="0"/>
                  </a:moveTo>
                  <a:lnTo>
                    <a:pt x="803346" y="0"/>
                  </a:lnTo>
                  <a:cubicBezTo>
                    <a:pt x="838492" y="0"/>
                    <a:pt x="866983" y="28491"/>
                    <a:pt x="866983" y="63636"/>
                  </a:cubicBezTo>
                  <a:lnTo>
                    <a:pt x="866983" y="714744"/>
                  </a:lnTo>
                  <a:cubicBezTo>
                    <a:pt x="866983" y="731621"/>
                    <a:pt x="860278" y="747807"/>
                    <a:pt x="848344" y="759741"/>
                  </a:cubicBezTo>
                  <a:cubicBezTo>
                    <a:pt x="836410" y="771675"/>
                    <a:pt x="820224" y="778380"/>
                    <a:pt x="803346" y="778380"/>
                  </a:cubicBezTo>
                  <a:lnTo>
                    <a:pt x="63636" y="778380"/>
                  </a:lnTo>
                  <a:cubicBezTo>
                    <a:pt x="28491" y="778380"/>
                    <a:pt x="0" y="749889"/>
                    <a:pt x="0" y="714744"/>
                  </a:cubicBezTo>
                  <a:lnTo>
                    <a:pt x="0" y="63636"/>
                  </a:lnTo>
                  <a:cubicBezTo>
                    <a:pt x="0" y="28491"/>
                    <a:pt x="28491" y="0"/>
                    <a:pt x="63636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66983" cy="8164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772740" y="1877170"/>
            <a:ext cx="5679768" cy="3571154"/>
          </a:xfrm>
          <a:custGeom>
            <a:avLst/>
            <a:gdLst/>
            <a:ahLst/>
            <a:cxnLst/>
            <a:rect l="l" t="t" r="r" b="b"/>
            <a:pathLst>
              <a:path w="5679768" h="3571154">
                <a:moveTo>
                  <a:pt x="0" y="0"/>
                </a:moveTo>
                <a:lnTo>
                  <a:pt x="5679768" y="0"/>
                </a:lnTo>
                <a:lnTo>
                  <a:pt x="5679768" y="3571154"/>
                </a:lnTo>
                <a:lnTo>
                  <a:pt x="0" y="3571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588465" y="3000145"/>
            <a:ext cx="7544948" cy="542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2" lvl="1" indent="-248286" algn="l">
              <a:lnSpc>
                <a:spcPts val="3956"/>
              </a:lnSpc>
              <a:buFont typeface="Arial"/>
              <a:buChar char="•"/>
            </a:pPr>
            <a:r>
              <a:rPr lang="en-US" sz="230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Improves Communication:</a:t>
            </a:r>
          </a:p>
          <a:p>
            <a:pPr marL="993144" lvl="2" indent="-331048" algn="l">
              <a:lnSpc>
                <a:spcPts val="3956"/>
              </a:lnSpc>
              <a:buFont typeface="Arial"/>
              <a:buChar char="⚬"/>
            </a:pPr>
            <a:r>
              <a:rPr lang="en-US" sz="230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Respond appropriately based on participants’ emotional states.</a:t>
            </a:r>
          </a:p>
          <a:p>
            <a:pPr marL="993144" lvl="2" indent="-331048" algn="l">
              <a:lnSpc>
                <a:spcPts val="3956"/>
              </a:lnSpc>
              <a:buFont typeface="Arial"/>
              <a:buChar char="⚬"/>
            </a:pPr>
            <a:r>
              <a:rPr lang="en-US" sz="230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Diffuse anger or frustration with a calm tone.</a:t>
            </a:r>
          </a:p>
          <a:p>
            <a:pPr marL="496572" lvl="1" indent="-248286" algn="l">
              <a:lnSpc>
                <a:spcPts val="3956"/>
              </a:lnSpc>
              <a:buFont typeface="Arial"/>
              <a:buChar char="•"/>
            </a:pPr>
            <a:r>
              <a:rPr lang="en-US" sz="230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Builds Empathy:</a:t>
            </a:r>
          </a:p>
          <a:p>
            <a:pPr marL="993144" lvl="2" indent="-331048" algn="l">
              <a:lnSpc>
                <a:spcPts val="3956"/>
              </a:lnSpc>
              <a:buFont typeface="Arial"/>
              <a:buChar char="⚬"/>
            </a:pPr>
            <a:r>
              <a:rPr lang="en-US" sz="230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Acknowledge others' feelings to foster trust and collaboration.</a:t>
            </a:r>
          </a:p>
          <a:p>
            <a:pPr marL="496572" lvl="1" indent="-248286" algn="l">
              <a:lnSpc>
                <a:spcPts val="3956"/>
              </a:lnSpc>
              <a:buFont typeface="Arial"/>
              <a:buChar char="•"/>
            </a:pPr>
            <a:r>
              <a:rPr lang="en-US" sz="230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Enhances Productivity:</a:t>
            </a:r>
          </a:p>
          <a:p>
            <a:pPr marL="993144" lvl="2" indent="-331048" algn="l">
              <a:lnSpc>
                <a:spcPts val="3956"/>
              </a:lnSpc>
              <a:buFont typeface="Arial"/>
              <a:buChar char="⚬"/>
            </a:pPr>
            <a:r>
              <a:rPr lang="en-US" sz="230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Address emotional barriers (e.g., stress) that impact focus.</a:t>
            </a:r>
          </a:p>
          <a:p>
            <a:pPr algn="l">
              <a:lnSpc>
                <a:spcPts val="3956"/>
              </a:lnSpc>
            </a:pPr>
            <a:endParaRPr lang="en-US" sz="2300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33924" y="2169252"/>
            <a:ext cx="6956060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Why Emotion Prediction Is Crucial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40782" y="638175"/>
            <a:ext cx="1535986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Role of Emotions in Online Communication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5322" y="5931985"/>
            <a:ext cx="829314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General 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760882"/>
            <a:ext cx="7167848" cy="258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995" lvl="1" indent="-262497" algn="l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Non-verbal cues (body language, facial expressions) are often reduced in online communication.</a:t>
            </a:r>
          </a:p>
          <a:p>
            <a:pPr marL="524995" lvl="1" indent="-262497" algn="l">
              <a:lnSpc>
                <a:spcPts val="3404"/>
              </a:lnSpc>
              <a:buFont typeface="Arial"/>
              <a:buChar char="•"/>
            </a:pPr>
            <a:r>
              <a:rPr lang="en-US" sz="243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Emotions affect productivity, decision-making, and relationships.</a:t>
            </a:r>
          </a:p>
          <a:p>
            <a:pPr algn="l">
              <a:lnSpc>
                <a:spcPts val="3404"/>
              </a:lnSpc>
            </a:pPr>
            <a:endParaRPr lang="en-US" sz="2431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7173" y="2260960"/>
            <a:ext cx="7557623" cy="6997340"/>
            <a:chOff x="0" y="0"/>
            <a:chExt cx="1990485" cy="18429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90485" cy="1842921"/>
            </a:xfrm>
            <a:custGeom>
              <a:avLst/>
              <a:gdLst/>
              <a:ahLst/>
              <a:cxnLst/>
              <a:rect l="l" t="t" r="r" b="b"/>
              <a:pathLst>
                <a:path w="1990485" h="1842921">
                  <a:moveTo>
                    <a:pt x="52244" y="0"/>
                  </a:moveTo>
                  <a:lnTo>
                    <a:pt x="1938241" y="0"/>
                  </a:lnTo>
                  <a:cubicBezTo>
                    <a:pt x="1952097" y="0"/>
                    <a:pt x="1965386" y="5504"/>
                    <a:pt x="1975183" y="15302"/>
                  </a:cubicBezTo>
                  <a:cubicBezTo>
                    <a:pt x="1984981" y="25099"/>
                    <a:pt x="1990485" y="38388"/>
                    <a:pt x="1990485" y="52244"/>
                  </a:cubicBezTo>
                  <a:lnTo>
                    <a:pt x="1990485" y="1790677"/>
                  </a:lnTo>
                  <a:cubicBezTo>
                    <a:pt x="1990485" y="1804533"/>
                    <a:pt x="1984981" y="1817821"/>
                    <a:pt x="1975183" y="1827619"/>
                  </a:cubicBezTo>
                  <a:cubicBezTo>
                    <a:pt x="1965386" y="1837417"/>
                    <a:pt x="1952097" y="1842921"/>
                    <a:pt x="1938241" y="1842921"/>
                  </a:cubicBezTo>
                  <a:lnTo>
                    <a:pt x="52244" y="1842921"/>
                  </a:lnTo>
                  <a:cubicBezTo>
                    <a:pt x="38388" y="1842921"/>
                    <a:pt x="25099" y="1837417"/>
                    <a:pt x="15302" y="1827619"/>
                  </a:cubicBezTo>
                  <a:cubicBezTo>
                    <a:pt x="5504" y="1817821"/>
                    <a:pt x="0" y="1804533"/>
                    <a:pt x="0" y="1790677"/>
                  </a:cubicBezTo>
                  <a:lnTo>
                    <a:pt x="0" y="52244"/>
                  </a:lnTo>
                  <a:cubicBezTo>
                    <a:pt x="0" y="38388"/>
                    <a:pt x="5504" y="25099"/>
                    <a:pt x="15302" y="15302"/>
                  </a:cubicBezTo>
                  <a:cubicBezTo>
                    <a:pt x="25099" y="5504"/>
                    <a:pt x="38388" y="0"/>
                    <a:pt x="5224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90485" cy="188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242106" y="5166530"/>
            <a:ext cx="2132977" cy="2085367"/>
          </a:xfrm>
          <a:custGeom>
            <a:avLst/>
            <a:gdLst/>
            <a:ahLst/>
            <a:cxnLst/>
            <a:rect l="l" t="t" r="r" b="b"/>
            <a:pathLst>
              <a:path w="2132977" h="2085367">
                <a:moveTo>
                  <a:pt x="0" y="0"/>
                </a:moveTo>
                <a:lnTo>
                  <a:pt x="2132977" y="0"/>
                </a:lnTo>
                <a:lnTo>
                  <a:pt x="2132977" y="2085367"/>
                </a:lnTo>
                <a:lnTo>
                  <a:pt x="0" y="2085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565" t="-1596" r="-2780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375083" y="1028700"/>
            <a:ext cx="1897992" cy="1875779"/>
          </a:xfrm>
          <a:custGeom>
            <a:avLst/>
            <a:gdLst/>
            <a:ahLst/>
            <a:cxnLst/>
            <a:rect l="l" t="t" r="r" b="b"/>
            <a:pathLst>
              <a:path w="1897992" h="1875779">
                <a:moveTo>
                  <a:pt x="0" y="0"/>
                </a:moveTo>
                <a:lnTo>
                  <a:pt x="1897992" y="0"/>
                </a:lnTo>
                <a:lnTo>
                  <a:pt x="1897992" y="1875779"/>
                </a:lnTo>
                <a:lnTo>
                  <a:pt x="0" y="18757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18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962240" y="2488159"/>
            <a:ext cx="3866824" cy="2085052"/>
          </a:xfrm>
          <a:custGeom>
            <a:avLst/>
            <a:gdLst/>
            <a:ahLst/>
            <a:cxnLst/>
            <a:rect l="l" t="t" r="r" b="b"/>
            <a:pathLst>
              <a:path w="3866824" h="2085052">
                <a:moveTo>
                  <a:pt x="0" y="0"/>
                </a:moveTo>
                <a:lnTo>
                  <a:pt x="3866824" y="0"/>
                </a:lnTo>
                <a:lnTo>
                  <a:pt x="3866824" y="2085053"/>
                </a:lnTo>
                <a:lnTo>
                  <a:pt x="0" y="208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691653" y="7842447"/>
            <a:ext cx="2911782" cy="1677102"/>
          </a:xfrm>
          <a:custGeom>
            <a:avLst/>
            <a:gdLst/>
            <a:ahLst/>
            <a:cxnLst/>
            <a:rect l="l" t="t" r="r" b="b"/>
            <a:pathLst>
              <a:path w="2911782" h="1677102">
                <a:moveTo>
                  <a:pt x="0" y="0"/>
                </a:moveTo>
                <a:lnTo>
                  <a:pt x="2911782" y="0"/>
                </a:lnTo>
                <a:lnTo>
                  <a:pt x="2911782" y="1677103"/>
                </a:lnTo>
                <a:lnTo>
                  <a:pt x="0" y="16771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660" t="-2202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525171" y="3738787"/>
            <a:ext cx="1734129" cy="2099656"/>
          </a:xfrm>
          <a:custGeom>
            <a:avLst/>
            <a:gdLst/>
            <a:ahLst/>
            <a:cxnLst/>
            <a:rect l="l" t="t" r="r" b="b"/>
            <a:pathLst>
              <a:path w="1734129" h="2099656">
                <a:moveTo>
                  <a:pt x="0" y="0"/>
                </a:moveTo>
                <a:lnTo>
                  <a:pt x="1734129" y="0"/>
                </a:lnTo>
                <a:lnTo>
                  <a:pt x="1734129" y="2099656"/>
                </a:lnTo>
                <a:lnTo>
                  <a:pt x="0" y="209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892838" y="7197948"/>
            <a:ext cx="2230739" cy="2060352"/>
          </a:xfrm>
          <a:custGeom>
            <a:avLst/>
            <a:gdLst/>
            <a:ahLst/>
            <a:cxnLst/>
            <a:rect l="l" t="t" r="r" b="b"/>
            <a:pathLst>
              <a:path w="2230739" h="2060352">
                <a:moveTo>
                  <a:pt x="0" y="0"/>
                </a:moveTo>
                <a:lnTo>
                  <a:pt x="2230739" y="0"/>
                </a:lnTo>
                <a:lnTo>
                  <a:pt x="2230739" y="2060352"/>
                </a:lnTo>
                <a:lnTo>
                  <a:pt x="0" y="20603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253" r="-602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37965" y="2402434"/>
            <a:ext cx="6876039" cy="669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Python: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The backbone of the project, used for scripting, data processing, and model implementation.</a:t>
            </a:r>
          </a:p>
          <a:p>
            <a:pPr algn="l">
              <a:lnSpc>
                <a:spcPts val="3118"/>
              </a:lnSpc>
            </a:pP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Scikit-learn: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Utilized for machine learning algorithms and evaluation metrics.</a:t>
            </a:r>
          </a:p>
          <a:p>
            <a:pPr algn="l">
              <a:lnSpc>
                <a:spcPts val="3118"/>
              </a:lnSpc>
            </a:pPr>
            <a:r>
              <a:rPr lang="en-US" sz="2024" dirty="0" err="1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PyTorch</a:t>
            </a: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For developing and training deep learning models with flexibility and performance.</a:t>
            </a:r>
          </a:p>
          <a:p>
            <a:pPr algn="l">
              <a:lnSpc>
                <a:spcPts val="3118"/>
              </a:lnSpc>
            </a:pP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HTML: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Structured the web interface with semantic elements.</a:t>
            </a:r>
          </a:p>
          <a:p>
            <a:pPr algn="l">
              <a:lnSpc>
                <a:spcPts val="3118"/>
              </a:lnSpc>
            </a:pP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CSS: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Designed and styled the user interface for an appealing look.</a:t>
            </a:r>
          </a:p>
          <a:p>
            <a:pPr algn="l">
              <a:lnSpc>
                <a:spcPts val="3118"/>
              </a:lnSpc>
            </a:pPr>
            <a:r>
              <a:rPr lang="en-US" sz="2024" dirty="0" err="1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Javascript</a:t>
            </a:r>
            <a:r>
              <a:rPr lang="en-US" sz="2024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&amp; Python:</a:t>
            </a:r>
          </a:p>
          <a:p>
            <a:pPr marL="437153" lvl="1" indent="-218576" algn="l">
              <a:lnSpc>
                <a:spcPts val="3118"/>
              </a:lnSpc>
              <a:buFont typeface="Arial"/>
              <a:buChar char="•"/>
            </a:pPr>
            <a:r>
              <a:rPr lang="en-US" sz="2024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Enabled dynamic functionality and interactivity in the web application.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55377" y="6809666"/>
            <a:ext cx="6229999" cy="695466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6925457" cy="470065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7921" y="2208755"/>
            <a:ext cx="7191002" cy="7049545"/>
            <a:chOff x="0" y="0"/>
            <a:chExt cx="1893926" cy="18566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3926" cy="1856670"/>
            </a:xfrm>
            <a:custGeom>
              <a:avLst/>
              <a:gdLst/>
              <a:ahLst/>
              <a:cxnLst/>
              <a:rect l="l" t="t" r="r" b="b"/>
              <a:pathLst>
                <a:path w="1893926" h="1856670">
                  <a:moveTo>
                    <a:pt x="54907" y="0"/>
                  </a:moveTo>
                  <a:lnTo>
                    <a:pt x="1839019" y="0"/>
                  </a:lnTo>
                  <a:cubicBezTo>
                    <a:pt x="1853582" y="0"/>
                    <a:pt x="1867547" y="5785"/>
                    <a:pt x="1877844" y="16082"/>
                  </a:cubicBezTo>
                  <a:cubicBezTo>
                    <a:pt x="1888142" y="26379"/>
                    <a:pt x="1893926" y="40345"/>
                    <a:pt x="1893926" y="54907"/>
                  </a:cubicBezTo>
                  <a:lnTo>
                    <a:pt x="1893926" y="1801763"/>
                  </a:lnTo>
                  <a:cubicBezTo>
                    <a:pt x="1893926" y="1832087"/>
                    <a:pt x="1869344" y="1856670"/>
                    <a:pt x="1839019" y="1856670"/>
                  </a:cubicBezTo>
                  <a:lnTo>
                    <a:pt x="54907" y="1856670"/>
                  </a:lnTo>
                  <a:cubicBezTo>
                    <a:pt x="40345" y="1856670"/>
                    <a:pt x="26379" y="1850885"/>
                    <a:pt x="16082" y="1840588"/>
                  </a:cubicBezTo>
                  <a:cubicBezTo>
                    <a:pt x="5785" y="1830291"/>
                    <a:pt x="0" y="1816325"/>
                    <a:pt x="0" y="1801763"/>
                  </a:cubicBezTo>
                  <a:lnTo>
                    <a:pt x="0" y="54907"/>
                  </a:lnTo>
                  <a:cubicBezTo>
                    <a:pt x="0" y="40345"/>
                    <a:pt x="5785" y="26379"/>
                    <a:pt x="16082" y="16082"/>
                  </a:cubicBezTo>
                  <a:cubicBezTo>
                    <a:pt x="26379" y="5785"/>
                    <a:pt x="40345" y="0"/>
                    <a:pt x="5490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93926" cy="1894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018030" y="2869949"/>
            <a:ext cx="7752347" cy="5865173"/>
          </a:xfrm>
          <a:custGeom>
            <a:avLst/>
            <a:gdLst/>
            <a:ahLst/>
            <a:cxnLst/>
            <a:rect l="l" t="t" r="r" b="b"/>
            <a:pathLst>
              <a:path w="7752347" h="5865173">
                <a:moveTo>
                  <a:pt x="0" y="0"/>
                </a:moveTo>
                <a:lnTo>
                  <a:pt x="7752346" y="0"/>
                </a:lnTo>
                <a:lnTo>
                  <a:pt x="7752346" y="5865173"/>
                </a:lnTo>
                <a:lnTo>
                  <a:pt x="0" y="586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39435" y="597733"/>
            <a:ext cx="13209129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52482"/>
            <a:ext cx="6648265" cy="5905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Toronto Emotional Speech Set (TESS) is a publicly available dataset designed for emotion recognition research.</a:t>
            </a:r>
          </a:p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consists of recordings from two female speakers (aged 26 and 64) enunciating 200 target words in seven different emotions.</a:t>
            </a:r>
          </a:p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Number of Samples: 2800 audio recordings (200 words × 7 emotions × 2 speakers).</a:t>
            </a:r>
          </a:p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 Format: WAV files, recorded at 16-bit, 44.1 kHz.</a:t>
            </a:r>
          </a:p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Speech Content: Short sentences and words designed to express a wide range of emotions clearly.</a:t>
            </a:r>
          </a:p>
          <a:p>
            <a:pPr marL="410209" lvl="1" indent="-205105" algn="l">
              <a:lnSpc>
                <a:spcPts val="2944"/>
              </a:lnSpc>
              <a:buFont typeface="Arial"/>
              <a:buChar char="•"/>
            </a:pPr>
            <a:r>
              <a:rPr lang="en-US" sz="1899" b="1">
                <a:solidFill>
                  <a:srgbClr val="3E378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Emotions: Angry, Happy, Sad, Fear, Neutral, Disgust, Surprised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b="1">
              <a:solidFill>
                <a:srgbClr val="3E378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98688" y="2581658"/>
            <a:ext cx="2273546" cy="500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Tess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7173" y="2602100"/>
            <a:ext cx="7263333" cy="7122278"/>
            <a:chOff x="0" y="0"/>
            <a:chExt cx="1912977" cy="18758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2977" cy="1875826"/>
            </a:xfrm>
            <a:custGeom>
              <a:avLst/>
              <a:gdLst/>
              <a:ahLst/>
              <a:cxnLst/>
              <a:rect l="l" t="t" r="r" b="b"/>
              <a:pathLst>
                <a:path w="1912977" h="1875826">
                  <a:moveTo>
                    <a:pt x="54360" y="0"/>
                  </a:moveTo>
                  <a:lnTo>
                    <a:pt x="1858616" y="0"/>
                  </a:lnTo>
                  <a:cubicBezTo>
                    <a:pt x="1873034" y="0"/>
                    <a:pt x="1886860" y="5727"/>
                    <a:pt x="1897055" y="15922"/>
                  </a:cubicBezTo>
                  <a:cubicBezTo>
                    <a:pt x="1907249" y="26116"/>
                    <a:pt x="1912977" y="39943"/>
                    <a:pt x="1912977" y="54360"/>
                  </a:cubicBezTo>
                  <a:lnTo>
                    <a:pt x="1912977" y="1821466"/>
                  </a:lnTo>
                  <a:cubicBezTo>
                    <a:pt x="1912977" y="1851488"/>
                    <a:pt x="1888639" y="1875826"/>
                    <a:pt x="1858616" y="1875826"/>
                  </a:cubicBezTo>
                  <a:lnTo>
                    <a:pt x="54360" y="1875826"/>
                  </a:lnTo>
                  <a:cubicBezTo>
                    <a:pt x="24338" y="1875826"/>
                    <a:pt x="0" y="1851488"/>
                    <a:pt x="0" y="182146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12977" cy="1913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144000" y="2205860"/>
            <a:ext cx="6695738" cy="3434639"/>
          </a:xfrm>
          <a:custGeom>
            <a:avLst/>
            <a:gdLst/>
            <a:ahLst/>
            <a:cxnLst/>
            <a:rect l="l" t="t" r="r" b="b"/>
            <a:pathLst>
              <a:path w="6695738" h="3434639">
                <a:moveTo>
                  <a:pt x="0" y="0"/>
                </a:moveTo>
                <a:lnTo>
                  <a:pt x="6695738" y="0"/>
                </a:lnTo>
                <a:lnTo>
                  <a:pt x="6695738" y="3434639"/>
                </a:lnTo>
                <a:lnTo>
                  <a:pt x="0" y="3434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70475" y="5937474"/>
            <a:ext cx="7344538" cy="3786904"/>
          </a:xfrm>
          <a:custGeom>
            <a:avLst/>
            <a:gdLst/>
            <a:ahLst/>
            <a:cxnLst/>
            <a:rect l="l" t="t" r="r" b="b"/>
            <a:pathLst>
              <a:path w="7344538" h="3786904">
                <a:moveTo>
                  <a:pt x="0" y="0"/>
                </a:moveTo>
                <a:lnTo>
                  <a:pt x="7344538" y="0"/>
                </a:lnTo>
                <a:lnTo>
                  <a:pt x="7344538" y="3786904"/>
                </a:lnTo>
                <a:lnTo>
                  <a:pt x="0" y="3786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829270" y="2731147"/>
            <a:ext cx="5999138" cy="678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6"/>
              </a:lnSpc>
            </a:pPr>
            <a:r>
              <a:rPr lang="en-US" sz="2062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Model Overview: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Two LSTM models with 128 units and 256 units, respectively.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Designed for temporal analysis of audio features (sequence data).</a:t>
            </a:r>
          </a:p>
          <a:p>
            <a:pPr algn="l">
              <a:lnSpc>
                <a:spcPts val="3176"/>
              </a:lnSpc>
            </a:pPr>
            <a:r>
              <a:rPr lang="en-US" sz="2062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Architecture Highlights: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Input Shape: (60, 1) (time steps × features).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Key Layers:</a:t>
            </a:r>
          </a:p>
          <a:p>
            <a:pPr marL="890668" lvl="2" indent="-296889" algn="l">
              <a:lnSpc>
                <a:spcPts val="3176"/>
              </a:lnSpc>
              <a:buFont typeface="Arial"/>
              <a:buChar char="⚬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LSTM layers with </a:t>
            </a:r>
            <a:r>
              <a:rPr lang="en-US" sz="2062" dirty="0" err="1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ReLU</a:t>
            </a: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activation.</a:t>
            </a:r>
          </a:p>
          <a:p>
            <a:pPr marL="890668" lvl="2" indent="-296889" algn="l">
              <a:lnSpc>
                <a:spcPts val="3176"/>
              </a:lnSpc>
              <a:buFont typeface="Arial"/>
              <a:buChar char="⚬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Fully connected Dense layers for classification.</a:t>
            </a:r>
          </a:p>
          <a:p>
            <a:pPr marL="890668" lvl="2" indent="-296889" algn="l">
              <a:lnSpc>
                <a:spcPts val="3176"/>
              </a:lnSpc>
              <a:buFont typeface="Arial"/>
              <a:buChar char="⚬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Dropout layers to prevent overfitting.</a:t>
            </a:r>
          </a:p>
          <a:p>
            <a:pPr algn="l">
              <a:lnSpc>
                <a:spcPts val="3176"/>
              </a:lnSpc>
            </a:pPr>
            <a:r>
              <a:rPr lang="en-US" sz="2062" dirty="0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Purpose: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Benchmark model for comparing performance against other architectures.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 dirty="0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Demonstrated robust results in recognizing speech emotions.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Models Used in SER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9916" y="1904870"/>
            <a:ext cx="4163083" cy="573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 algn="ctr">
              <a:lnSpc>
                <a:spcPts val="4680"/>
              </a:lnSpc>
              <a:spcBef>
                <a:spcPct val="0"/>
              </a:spcBef>
              <a:buAutoNum type="arabicPeriod"/>
            </a:pPr>
            <a:r>
              <a:rPr lang="en-US" sz="3600" dirty="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 LSTM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7173" y="2602100"/>
            <a:ext cx="7263333" cy="7122278"/>
            <a:chOff x="0" y="0"/>
            <a:chExt cx="1912977" cy="18758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2977" cy="1875826"/>
            </a:xfrm>
            <a:custGeom>
              <a:avLst/>
              <a:gdLst/>
              <a:ahLst/>
              <a:cxnLst/>
              <a:rect l="l" t="t" r="r" b="b"/>
              <a:pathLst>
                <a:path w="1912977" h="1875826">
                  <a:moveTo>
                    <a:pt x="54360" y="0"/>
                  </a:moveTo>
                  <a:lnTo>
                    <a:pt x="1858616" y="0"/>
                  </a:lnTo>
                  <a:cubicBezTo>
                    <a:pt x="1873034" y="0"/>
                    <a:pt x="1886860" y="5727"/>
                    <a:pt x="1897055" y="15922"/>
                  </a:cubicBezTo>
                  <a:cubicBezTo>
                    <a:pt x="1907249" y="26116"/>
                    <a:pt x="1912977" y="39943"/>
                    <a:pt x="1912977" y="54360"/>
                  </a:cubicBezTo>
                  <a:lnTo>
                    <a:pt x="1912977" y="1821466"/>
                  </a:lnTo>
                  <a:cubicBezTo>
                    <a:pt x="1912977" y="1851488"/>
                    <a:pt x="1888639" y="1875826"/>
                    <a:pt x="1858616" y="1875826"/>
                  </a:cubicBezTo>
                  <a:lnTo>
                    <a:pt x="54360" y="1875826"/>
                  </a:lnTo>
                  <a:cubicBezTo>
                    <a:pt x="24338" y="1875826"/>
                    <a:pt x="0" y="1851488"/>
                    <a:pt x="0" y="182146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12977" cy="1913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144000" y="2205860"/>
            <a:ext cx="7953353" cy="2534491"/>
          </a:xfrm>
          <a:custGeom>
            <a:avLst/>
            <a:gdLst/>
            <a:ahLst/>
            <a:cxnLst/>
            <a:rect l="l" t="t" r="r" b="b"/>
            <a:pathLst>
              <a:path w="7953353" h="2534491">
                <a:moveTo>
                  <a:pt x="0" y="0"/>
                </a:moveTo>
                <a:lnTo>
                  <a:pt x="7953353" y="0"/>
                </a:lnTo>
                <a:lnTo>
                  <a:pt x="7953353" y="2534491"/>
                </a:lnTo>
                <a:lnTo>
                  <a:pt x="0" y="2534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71925" y="4993028"/>
            <a:ext cx="6318123" cy="4589122"/>
          </a:xfrm>
          <a:custGeom>
            <a:avLst/>
            <a:gdLst/>
            <a:ahLst/>
            <a:cxnLst/>
            <a:rect l="l" t="t" r="r" b="b"/>
            <a:pathLst>
              <a:path w="6318123" h="4589122">
                <a:moveTo>
                  <a:pt x="0" y="0"/>
                </a:moveTo>
                <a:lnTo>
                  <a:pt x="6318123" y="0"/>
                </a:lnTo>
                <a:lnTo>
                  <a:pt x="6318123" y="4589122"/>
                </a:lnTo>
                <a:lnTo>
                  <a:pt x="0" y="4589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829270" y="3331222"/>
            <a:ext cx="5999138" cy="558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Model Overview: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Gated Recurrent Unit (GRU) model for efficient sequence processing.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Optimized to reduce computational complexity compared to LSTM.</a:t>
            </a:r>
          </a:p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Architecture Highlights: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Single GRU layer with 128 units.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Dense layers for classification with softmax activation.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Incorporates Dropout for generalization.</a:t>
            </a:r>
          </a:p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Key Strength: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Lightweight compared to LSTMs with similar accuracy.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Faster training and inference times.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Models Used in SER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5170" y="1904870"/>
            <a:ext cx="3350630" cy="573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2. </a:t>
            </a:r>
            <a:r>
              <a:rPr lang="en-US" sz="3600" dirty="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GRU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2658557"/>
            <a:ext cx="6892404" cy="6656200"/>
            <a:chOff x="0" y="0"/>
            <a:chExt cx="1815283" cy="17530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15283" cy="1753073"/>
            </a:xfrm>
            <a:custGeom>
              <a:avLst/>
              <a:gdLst/>
              <a:ahLst/>
              <a:cxnLst/>
              <a:rect l="l" t="t" r="r" b="b"/>
              <a:pathLst>
                <a:path w="1815283" h="1753073">
                  <a:moveTo>
                    <a:pt x="57286" y="0"/>
                  </a:moveTo>
                  <a:lnTo>
                    <a:pt x="1757997" y="0"/>
                  </a:lnTo>
                  <a:cubicBezTo>
                    <a:pt x="1789636" y="0"/>
                    <a:pt x="1815283" y="25648"/>
                    <a:pt x="1815283" y="57286"/>
                  </a:cubicBezTo>
                  <a:lnTo>
                    <a:pt x="1815283" y="1695787"/>
                  </a:lnTo>
                  <a:cubicBezTo>
                    <a:pt x="1815283" y="1727426"/>
                    <a:pt x="1789636" y="1753073"/>
                    <a:pt x="1757997" y="1753073"/>
                  </a:cubicBezTo>
                  <a:lnTo>
                    <a:pt x="57286" y="1753073"/>
                  </a:lnTo>
                  <a:cubicBezTo>
                    <a:pt x="42093" y="1753073"/>
                    <a:pt x="27522" y="1747038"/>
                    <a:pt x="16779" y="1736295"/>
                  </a:cubicBezTo>
                  <a:cubicBezTo>
                    <a:pt x="6035" y="1725552"/>
                    <a:pt x="0" y="1710981"/>
                    <a:pt x="0" y="1695787"/>
                  </a:cubicBezTo>
                  <a:lnTo>
                    <a:pt x="0" y="57286"/>
                  </a:lnTo>
                  <a:cubicBezTo>
                    <a:pt x="0" y="25648"/>
                    <a:pt x="25648" y="0"/>
                    <a:pt x="57286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15283" cy="1791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601994" y="2206025"/>
            <a:ext cx="8657306" cy="6099674"/>
          </a:xfrm>
          <a:custGeom>
            <a:avLst/>
            <a:gdLst/>
            <a:ahLst/>
            <a:cxnLst/>
            <a:rect l="l" t="t" r="r" b="b"/>
            <a:pathLst>
              <a:path w="8657306" h="6099674">
                <a:moveTo>
                  <a:pt x="0" y="0"/>
                </a:moveTo>
                <a:lnTo>
                  <a:pt x="8657306" y="0"/>
                </a:lnTo>
                <a:lnTo>
                  <a:pt x="8657306" y="6099674"/>
                </a:lnTo>
                <a:lnTo>
                  <a:pt x="0" y="6099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536436" y="8705584"/>
            <a:ext cx="9338196" cy="840072"/>
          </a:xfrm>
          <a:custGeom>
            <a:avLst/>
            <a:gdLst/>
            <a:ahLst/>
            <a:cxnLst/>
            <a:rect l="l" t="t" r="r" b="b"/>
            <a:pathLst>
              <a:path w="9338196" h="840072">
                <a:moveTo>
                  <a:pt x="0" y="0"/>
                </a:moveTo>
                <a:lnTo>
                  <a:pt x="9338196" y="0"/>
                </a:lnTo>
                <a:lnTo>
                  <a:pt x="9338196" y="840073"/>
                </a:lnTo>
                <a:lnTo>
                  <a:pt x="0" y="840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75333" y="3154641"/>
            <a:ext cx="5999138" cy="558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Objective: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Automate the search for the best-performing model architecture.</a:t>
            </a:r>
          </a:p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Approach: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Conducted NAS to compare LSTM, GRU, and other model configurations.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Evaluated combinations of hyperparameters, layer units, and activation functions.</a:t>
            </a:r>
          </a:p>
          <a:p>
            <a:pPr algn="l">
              <a:lnSpc>
                <a:spcPts val="3176"/>
              </a:lnSpc>
            </a:pPr>
            <a:r>
              <a:rPr lang="en-US" sz="2062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Outcome: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Identified the optimal architecture with improved accuracy and computational efficiency.</a:t>
            </a:r>
          </a:p>
          <a:p>
            <a:pPr marL="445334" lvl="1" indent="-222667" algn="l">
              <a:lnSpc>
                <a:spcPts val="3176"/>
              </a:lnSpc>
              <a:buFont typeface="Arial"/>
              <a:buChar char="•"/>
            </a:pPr>
            <a:r>
              <a:rPr lang="en-US" sz="2062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Enabled data-driven model selection instead of manual experimentation.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Models Used in SER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904870"/>
            <a:ext cx="8536436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3. Neural Architecture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41561" y="-1001641"/>
            <a:ext cx="4331879" cy="64150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97173" y="2602100"/>
            <a:ext cx="7263333" cy="7122278"/>
            <a:chOff x="0" y="0"/>
            <a:chExt cx="1912977" cy="18758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2977" cy="1875826"/>
            </a:xfrm>
            <a:custGeom>
              <a:avLst/>
              <a:gdLst/>
              <a:ahLst/>
              <a:cxnLst/>
              <a:rect l="l" t="t" r="r" b="b"/>
              <a:pathLst>
                <a:path w="1912977" h="1875826">
                  <a:moveTo>
                    <a:pt x="54360" y="0"/>
                  </a:moveTo>
                  <a:lnTo>
                    <a:pt x="1858616" y="0"/>
                  </a:lnTo>
                  <a:cubicBezTo>
                    <a:pt x="1873034" y="0"/>
                    <a:pt x="1886860" y="5727"/>
                    <a:pt x="1897055" y="15922"/>
                  </a:cubicBezTo>
                  <a:cubicBezTo>
                    <a:pt x="1907249" y="26116"/>
                    <a:pt x="1912977" y="39943"/>
                    <a:pt x="1912977" y="54360"/>
                  </a:cubicBezTo>
                  <a:lnTo>
                    <a:pt x="1912977" y="1821466"/>
                  </a:lnTo>
                  <a:cubicBezTo>
                    <a:pt x="1912977" y="1851488"/>
                    <a:pt x="1888639" y="1875826"/>
                    <a:pt x="1858616" y="1875826"/>
                  </a:cubicBezTo>
                  <a:lnTo>
                    <a:pt x="54360" y="1875826"/>
                  </a:lnTo>
                  <a:cubicBezTo>
                    <a:pt x="24338" y="1875826"/>
                    <a:pt x="0" y="1851488"/>
                    <a:pt x="0" y="1821466"/>
                  </a:cubicBezTo>
                  <a:lnTo>
                    <a:pt x="0" y="54360"/>
                  </a:lnTo>
                  <a:cubicBezTo>
                    <a:pt x="0" y="24338"/>
                    <a:pt x="24338" y="0"/>
                    <a:pt x="5436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12977" cy="1913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888766" y="5519513"/>
            <a:ext cx="8403825" cy="1767159"/>
          </a:xfrm>
          <a:custGeom>
            <a:avLst/>
            <a:gdLst/>
            <a:ahLst/>
            <a:cxnLst/>
            <a:rect l="l" t="t" r="r" b="b"/>
            <a:pathLst>
              <a:path w="8403825" h="1767159">
                <a:moveTo>
                  <a:pt x="0" y="0"/>
                </a:moveTo>
                <a:lnTo>
                  <a:pt x="8403825" y="0"/>
                </a:lnTo>
                <a:lnTo>
                  <a:pt x="8403825" y="1767159"/>
                </a:lnTo>
                <a:lnTo>
                  <a:pt x="0" y="1767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88766" y="7662685"/>
            <a:ext cx="8470407" cy="1905580"/>
          </a:xfrm>
          <a:custGeom>
            <a:avLst/>
            <a:gdLst/>
            <a:ahLst/>
            <a:cxnLst/>
            <a:rect l="l" t="t" r="r" b="b"/>
            <a:pathLst>
              <a:path w="8470407" h="1905580">
                <a:moveTo>
                  <a:pt x="0" y="0"/>
                </a:moveTo>
                <a:lnTo>
                  <a:pt x="8470408" y="0"/>
                </a:lnTo>
                <a:lnTo>
                  <a:pt x="8470408" y="1905580"/>
                </a:lnTo>
                <a:lnTo>
                  <a:pt x="0" y="1905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855475" y="2633275"/>
            <a:ext cx="8470407" cy="2731238"/>
          </a:xfrm>
          <a:custGeom>
            <a:avLst/>
            <a:gdLst/>
            <a:ahLst/>
            <a:cxnLst/>
            <a:rect l="l" t="t" r="r" b="b"/>
            <a:pathLst>
              <a:path w="8470407" h="2731238">
                <a:moveTo>
                  <a:pt x="0" y="0"/>
                </a:moveTo>
                <a:lnTo>
                  <a:pt x="8470408" y="0"/>
                </a:lnTo>
                <a:lnTo>
                  <a:pt x="8470408" y="2731238"/>
                </a:lnTo>
                <a:lnTo>
                  <a:pt x="0" y="2731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90307" y="2807997"/>
            <a:ext cx="6677065" cy="663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023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What is Knowledge Distillation?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 technique where a larger "teacher model" transfers its knowledge to smaller "student models."</a:t>
            </a:r>
          </a:p>
          <a:p>
            <a:pPr algn="l">
              <a:lnSpc>
                <a:spcPts val="3115"/>
              </a:lnSpc>
            </a:pPr>
            <a:r>
              <a:rPr lang="en-US" sz="2023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Applications: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Teacher Models:</a:t>
            </a:r>
          </a:p>
          <a:p>
            <a:pPr marL="873582" lvl="2" indent="-291194" algn="l">
              <a:lnSpc>
                <a:spcPts val="3115"/>
              </a:lnSpc>
              <a:buFont typeface="Arial"/>
              <a:buChar char="⚬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Wav2Vec2 and optimal LSTM/GRU models.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Student Models:</a:t>
            </a:r>
          </a:p>
          <a:p>
            <a:pPr marL="873582" lvl="2" indent="-291194" algn="l">
              <a:lnSpc>
                <a:spcPts val="3115"/>
              </a:lnSpc>
              <a:buFont typeface="Arial"/>
              <a:buChar char="⚬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Simplified versions of LSTM and GRU architectures.</a:t>
            </a:r>
          </a:p>
          <a:p>
            <a:pPr algn="l">
              <a:lnSpc>
                <a:spcPts val="3115"/>
              </a:lnSpc>
            </a:pPr>
            <a:r>
              <a:rPr lang="en-US" sz="2023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Benefits: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Achieved comparable accuracy to teacher models.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Reduced model size and inference time for deployment on resource-constrained devices.</a:t>
            </a:r>
          </a:p>
          <a:p>
            <a:pPr algn="l">
              <a:lnSpc>
                <a:spcPts val="3115"/>
              </a:lnSpc>
            </a:pPr>
            <a:r>
              <a:rPr lang="en-US" sz="2023">
                <a:solidFill>
                  <a:srgbClr val="5E17EB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Outcome:</a:t>
            </a:r>
          </a:p>
          <a:p>
            <a:pPr marL="436791" lvl="1" indent="-218396" algn="l">
              <a:lnSpc>
                <a:spcPts val="3115"/>
              </a:lnSpc>
              <a:buFont typeface="Arial"/>
              <a:buChar char="•"/>
            </a:pPr>
            <a:r>
              <a:rPr lang="en-US" sz="2023">
                <a:solidFill>
                  <a:srgbClr val="3E3786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Successfully deployed lightweight models with high efficiency.</a:t>
            </a:r>
          </a:p>
          <a:p>
            <a:pPr algn="l">
              <a:lnSpc>
                <a:spcPts val="3115"/>
              </a:lnSpc>
            </a:pPr>
            <a:endParaRPr lang="en-US" sz="2023">
              <a:solidFill>
                <a:srgbClr val="3E3786"/>
              </a:solidFill>
              <a:latin typeface="Bubblebody Neue"/>
              <a:ea typeface="Bubblebody Neue"/>
              <a:cs typeface="Bubblebody Neue"/>
              <a:sym typeface="Bubblebody Neu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71100" y="729814"/>
            <a:ext cx="1221157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7116">
                <a:solidFill>
                  <a:srgbClr val="FF5757"/>
                </a:solidFill>
                <a:latin typeface="Fredoka"/>
                <a:ea typeface="Fredoka"/>
                <a:cs typeface="Fredoka"/>
                <a:sym typeface="Fredoka"/>
              </a:rPr>
              <a:t>Models Used in SER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1904870"/>
            <a:ext cx="1495570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3E3786"/>
                </a:solidFill>
                <a:latin typeface="Fredoka"/>
                <a:ea typeface="Fredoka"/>
                <a:cs typeface="Fredoka"/>
                <a:sym typeface="Fredoka"/>
              </a:rPr>
              <a:t>4. Knowledge Distillation for Lightweight Student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899</Words>
  <Application>Microsoft Office PowerPoint</Application>
  <PresentationFormat>Custom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Fredoka</vt:lpstr>
      <vt:lpstr>Bubblebody Neue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Presentations</dc:title>
  <cp:lastModifiedBy>Krishna Purwar</cp:lastModifiedBy>
  <cp:revision>2</cp:revision>
  <dcterms:created xsi:type="dcterms:W3CDTF">2006-08-16T00:00:00Z</dcterms:created>
  <dcterms:modified xsi:type="dcterms:W3CDTF">2025-01-06T18:03:28Z</dcterms:modified>
  <dc:identifier>DAGXNIfYfx8</dc:identifier>
</cp:coreProperties>
</file>