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2" r:id="rId6"/>
    <p:sldId id="263" r:id="rId7"/>
    <p:sldId id="264" r:id="rId8"/>
    <p:sldId id="265" r:id="rId9"/>
    <p:sldId id="266"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1/26/2021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krishblazer.000webhost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5"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96716" y="3960631"/>
            <a:ext cx="10993547" cy="2252523"/>
          </a:xfrm>
        </p:spPr>
        <p:txBody>
          <a:bodyPr>
            <a:noAutofit/>
          </a:bodyPr>
          <a:lstStyle/>
          <a:p>
            <a:r>
              <a:rPr lang="en-US" sz="6000" dirty="0">
                <a:solidFill>
                  <a:schemeClr val="bg1"/>
                </a:solidFill>
              </a:rPr>
              <a:t>Battle of </a:t>
            </a:r>
            <a:r>
              <a:rPr lang="en-US" sz="6000" dirty="0" err="1">
                <a:solidFill>
                  <a:schemeClr val="bg1"/>
                </a:solidFill>
              </a:rPr>
              <a:t>neighbourhoods</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CEEE-8384-4E74-84A3-8B1C263D7D75}"/>
              </a:ext>
            </a:extLst>
          </p:cNvPr>
          <p:cNvSpPr>
            <a:spLocks noGrp="1"/>
          </p:cNvSpPr>
          <p:nvPr>
            <p:ph type="title"/>
          </p:nvPr>
        </p:nvSpPr>
        <p:spPr/>
        <p:txBody>
          <a:bodyPr/>
          <a:lstStyle/>
          <a:p>
            <a:r>
              <a:rPr lang="en-US" b="1" i="0" dirty="0">
                <a:effectLst/>
                <a:latin typeface="inherit"/>
              </a:rPr>
              <a:t>Introduction to the project: Battle of </a:t>
            </a:r>
            <a:r>
              <a:rPr lang="en-US" b="1" i="0" dirty="0" err="1">
                <a:effectLst/>
                <a:latin typeface="inherit"/>
              </a:rPr>
              <a:t>neighbourhoods</a:t>
            </a:r>
            <a:br>
              <a:rPr lang="en-US" b="1" i="0" dirty="0">
                <a:solidFill>
                  <a:srgbClr val="000000"/>
                </a:solidFill>
                <a:effectLst/>
                <a:latin typeface="inherit"/>
              </a:rPr>
            </a:br>
            <a:endParaRPr lang="en-IN" dirty="0"/>
          </a:p>
        </p:txBody>
      </p:sp>
      <p:sp>
        <p:nvSpPr>
          <p:cNvPr id="3" name="Content Placeholder 2">
            <a:extLst>
              <a:ext uri="{FF2B5EF4-FFF2-40B4-BE49-F238E27FC236}">
                <a16:creationId xmlns:a16="http://schemas.microsoft.com/office/drawing/2014/main" id="{BE75A79E-D641-4C72-97DE-D80F293E6C0A}"/>
              </a:ext>
            </a:extLst>
          </p:cNvPr>
          <p:cNvSpPr>
            <a:spLocks noGrp="1"/>
          </p:cNvSpPr>
          <p:nvPr>
            <p:ph idx="1"/>
          </p:nvPr>
        </p:nvSpPr>
        <p:spPr/>
        <p:txBody>
          <a:bodyPr>
            <a:normAutofit fontScale="62500" lnSpcReduction="20000"/>
          </a:bodyPr>
          <a:lstStyle/>
          <a:p>
            <a:pPr algn="l" rtl="0"/>
            <a:r>
              <a:rPr lang="en-US" b="1" i="0" dirty="0">
                <a:solidFill>
                  <a:srgbClr val="000000"/>
                </a:solidFill>
                <a:effectLst/>
                <a:latin typeface="inherit"/>
              </a:rPr>
              <a:t>A description of the problem and a discussion of the background</a:t>
            </a:r>
          </a:p>
          <a:p>
            <a:pPr algn="l" rtl="0"/>
            <a:r>
              <a:rPr lang="en-US" b="1" i="1" dirty="0">
                <a:solidFill>
                  <a:srgbClr val="000000"/>
                </a:solidFill>
                <a:effectLst/>
                <a:latin typeface="ibm-plex-sans"/>
              </a:rPr>
              <a:t>Problem</a:t>
            </a:r>
            <a:r>
              <a:rPr lang="en-US" b="0" i="0" dirty="0">
                <a:solidFill>
                  <a:srgbClr val="000000"/>
                </a:solidFill>
                <a:effectLst/>
                <a:latin typeface="ibm-plex-sans"/>
              </a:rPr>
              <a:t>: A group of stakeholders had recruited me to find and suggest a best place to start a Restaurant/hotel in the capital of Tamil Nadu, India. This problem revolves around gathering information about that city's geographical information and also collecting information about existing hotels in the given area which is a great factor that affects the current problem. The group of stakeholders are from a startup company so they need the result to give the needs according to that.</a:t>
            </a:r>
          </a:p>
          <a:p>
            <a:pPr algn="l" rtl="0"/>
            <a:r>
              <a:rPr lang="en-US" b="1" i="1" dirty="0" err="1">
                <a:solidFill>
                  <a:srgbClr val="000000"/>
                </a:solidFill>
                <a:effectLst/>
                <a:latin typeface="ibm-plex-sans"/>
              </a:rPr>
              <a:t>Disscussion</a:t>
            </a:r>
            <a:r>
              <a:rPr lang="en-US" b="1" i="1" dirty="0">
                <a:solidFill>
                  <a:srgbClr val="000000"/>
                </a:solidFill>
                <a:effectLst/>
                <a:latin typeface="ibm-plex-sans"/>
              </a:rPr>
              <a:t> of the background</a:t>
            </a:r>
            <a:r>
              <a:rPr lang="en-US" b="0" i="0" dirty="0">
                <a:solidFill>
                  <a:srgbClr val="000000"/>
                </a:solidFill>
                <a:effectLst/>
                <a:latin typeface="ibm-plex-sans"/>
              </a:rPr>
              <a:t>: The group of stakeholders are from a </a:t>
            </a:r>
            <a:r>
              <a:rPr lang="en-US" b="0" i="0" dirty="0" err="1">
                <a:solidFill>
                  <a:srgbClr val="000000"/>
                </a:solidFill>
                <a:effectLst/>
                <a:latin typeface="ibm-plex-sans"/>
              </a:rPr>
              <a:t>starup</a:t>
            </a:r>
            <a:r>
              <a:rPr lang="en-US" b="0" i="0" dirty="0">
                <a:solidFill>
                  <a:srgbClr val="000000"/>
                </a:solidFill>
                <a:effectLst/>
                <a:latin typeface="ibm-plex-sans"/>
              </a:rPr>
              <a:t> hence, their scale is a small-scale. Hence we have to collect the data of the </a:t>
            </a:r>
            <a:r>
              <a:rPr lang="en-US" b="0" i="0" dirty="0" err="1">
                <a:solidFill>
                  <a:srgbClr val="000000"/>
                </a:solidFill>
                <a:effectLst/>
                <a:latin typeface="ibm-plex-sans"/>
              </a:rPr>
              <a:t>neighbourhoods</a:t>
            </a:r>
            <a:r>
              <a:rPr lang="en-US" b="0" i="0" dirty="0">
                <a:solidFill>
                  <a:srgbClr val="000000"/>
                </a:solidFill>
                <a:effectLst/>
                <a:latin typeface="ibm-plex-sans"/>
              </a:rPr>
              <a:t> of the </a:t>
            </a:r>
            <a:r>
              <a:rPr lang="en-US" b="0" i="0" dirty="0" err="1">
                <a:solidFill>
                  <a:srgbClr val="000000"/>
                </a:solidFill>
                <a:effectLst/>
                <a:latin typeface="ibm-plex-sans"/>
              </a:rPr>
              <a:t>chennai</a:t>
            </a:r>
            <a:r>
              <a:rPr lang="en-US" b="0" i="0" dirty="0">
                <a:solidFill>
                  <a:srgbClr val="000000"/>
                </a:solidFill>
                <a:effectLst/>
                <a:latin typeface="ibm-plex-sans"/>
              </a:rPr>
              <a:t> city and their co-ordinates of each </a:t>
            </a:r>
            <a:r>
              <a:rPr lang="en-US" b="0" i="0" dirty="0" err="1">
                <a:solidFill>
                  <a:srgbClr val="000000"/>
                </a:solidFill>
                <a:effectLst/>
                <a:latin typeface="ibm-plex-sans"/>
              </a:rPr>
              <a:t>neighbourhoods</a:t>
            </a:r>
            <a:r>
              <a:rPr lang="en-US" b="0" i="0" dirty="0">
                <a:solidFill>
                  <a:srgbClr val="000000"/>
                </a:solidFill>
                <a:effectLst/>
                <a:latin typeface="ibm-plex-sans"/>
              </a:rPr>
              <a:t>. Also </a:t>
            </a:r>
            <a:r>
              <a:rPr lang="en-US" b="0" i="0" dirty="0" err="1">
                <a:solidFill>
                  <a:srgbClr val="000000"/>
                </a:solidFill>
                <a:effectLst/>
                <a:latin typeface="ibm-plex-sans"/>
              </a:rPr>
              <a:t>aqcuiring</a:t>
            </a:r>
            <a:r>
              <a:rPr lang="en-US" b="0" i="0" dirty="0">
                <a:solidFill>
                  <a:srgbClr val="000000"/>
                </a:solidFill>
                <a:effectLst/>
                <a:latin typeface="ibm-plex-sans"/>
              </a:rPr>
              <a:t> the data of the existing hotels which can be accomplished by using foursquare service. We need to combine all these data and choose a methodology to process the data and to get the result.</a:t>
            </a:r>
          </a:p>
          <a:p>
            <a:pPr algn="l" rtl="0"/>
            <a:r>
              <a:rPr lang="en-US" b="0" i="0" dirty="0">
                <a:solidFill>
                  <a:srgbClr val="000000"/>
                </a:solidFill>
                <a:effectLst/>
                <a:latin typeface="ibm-plex-sans"/>
              </a:rPr>
              <a:t>It is clear that the data required for this problem must contain </a:t>
            </a:r>
            <a:r>
              <a:rPr lang="en-US" b="0" i="0" dirty="0" err="1">
                <a:solidFill>
                  <a:srgbClr val="000000"/>
                </a:solidFill>
                <a:effectLst/>
                <a:latin typeface="ibm-plex-sans"/>
              </a:rPr>
              <a:t>maxiumum</a:t>
            </a:r>
            <a:r>
              <a:rPr lang="en-US" b="0" i="0" dirty="0">
                <a:solidFill>
                  <a:srgbClr val="000000"/>
                </a:solidFill>
                <a:effectLst/>
                <a:latin typeface="ibm-plex-sans"/>
              </a:rPr>
              <a:t> number of </a:t>
            </a:r>
            <a:r>
              <a:rPr lang="en-US" b="0" i="0" dirty="0" err="1">
                <a:solidFill>
                  <a:srgbClr val="000000"/>
                </a:solidFill>
                <a:effectLst/>
                <a:latin typeface="ibm-plex-sans"/>
              </a:rPr>
              <a:t>neighbourhood</a:t>
            </a:r>
            <a:r>
              <a:rPr lang="en-US" b="0" i="0" dirty="0">
                <a:solidFill>
                  <a:srgbClr val="000000"/>
                </a:solidFill>
                <a:effectLst/>
                <a:latin typeface="ibm-plex-sans"/>
              </a:rPr>
              <a:t> in the </a:t>
            </a:r>
            <a:r>
              <a:rPr lang="en-US" b="0" i="0" dirty="0" err="1">
                <a:solidFill>
                  <a:srgbClr val="000000"/>
                </a:solidFill>
                <a:effectLst/>
                <a:latin typeface="ibm-plex-sans"/>
              </a:rPr>
              <a:t>chennai</a:t>
            </a:r>
            <a:r>
              <a:rPr lang="en-US" b="0" i="0" dirty="0">
                <a:solidFill>
                  <a:srgbClr val="000000"/>
                </a:solidFill>
                <a:effectLst/>
                <a:latin typeface="ibm-plex-sans"/>
              </a:rPr>
              <a:t> city and we should get their co-ordinates in order to locate them on the map model using a module on python called </a:t>
            </a:r>
            <a:r>
              <a:rPr lang="en-US" b="0" i="0" dirty="0" err="1">
                <a:solidFill>
                  <a:srgbClr val="000000"/>
                </a:solidFill>
                <a:effectLst/>
                <a:latin typeface="ibm-plex-sans"/>
              </a:rPr>
              <a:t>follium</a:t>
            </a:r>
            <a:r>
              <a:rPr lang="en-US" b="0" i="0" dirty="0">
                <a:solidFill>
                  <a:srgbClr val="000000"/>
                </a:solidFill>
                <a:effectLst/>
                <a:latin typeface="ibm-plex-sans"/>
              </a:rPr>
              <a:t> and the existing hotels/restaurants in the city and that can be obtained from the foursquare services</a:t>
            </a:r>
          </a:p>
          <a:p>
            <a:pPr algn="l" rtl="0"/>
            <a:r>
              <a:rPr lang="en-US" b="1" i="0" dirty="0">
                <a:solidFill>
                  <a:srgbClr val="000000"/>
                </a:solidFill>
                <a:effectLst/>
                <a:latin typeface="inherit"/>
              </a:rPr>
              <a:t>A description of the data and how it will be used to solve the problem.</a:t>
            </a:r>
          </a:p>
          <a:p>
            <a:pPr algn="l" rtl="0"/>
            <a:r>
              <a:rPr lang="en-US" b="0" i="0" dirty="0">
                <a:solidFill>
                  <a:srgbClr val="000000"/>
                </a:solidFill>
                <a:effectLst/>
                <a:latin typeface="ibm-plex-sans"/>
              </a:rPr>
              <a:t>In this problem we can acquire the data of the </a:t>
            </a:r>
            <a:r>
              <a:rPr lang="en-US" b="0" i="0" dirty="0" err="1">
                <a:solidFill>
                  <a:srgbClr val="000000"/>
                </a:solidFill>
                <a:effectLst/>
                <a:latin typeface="ibm-plex-sans"/>
              </a:rPr>
              <a:t>neighbourhoods</a:t>
            </a:r>
            <a:r>
              <a:rPr lang="en-US" b="0" i="0" dirty="0">
                <a:solidFill>
                  <a:srgbClr val="000000"/>
                </a:solidFill>
                <a:effectLst/>
                <a:latin typeface="ibm-plex-sans"/>
              </a:rPr>
              <a:t> of the </a:t>
            </a:r>
            <a:r>
              <a:rPr lang="en-US" b="0" i="0" dirty="0" err="1">
                <a:solidFill>
                  <a:srgbClr val="000000"/>
                </a:solidFill>
                <a:effectLst/>
                <a:latin typeface="ibm-plex-sans"/>
              </a:rPr>
              <a:t>chennai</a:t>
            </a:r>
            <a:r>
              <a:rPr lang="en-US" b="0" i="0" dirty="0">
                <a:solidFill>
                  <a:srgbClr val="000000"/>
                </a:solidFill>
                <a:effectLst/>
                <a:latin typeface="ibm-plex-sans"/>
              </a:rPr>
              <a:t> city and also, each one of their co-ordinates are given in the link </a:t>
            </a:r>
            <a:r>
              <a:rPr lang="en-US" b="0" i="0" u="sng" dirty="0">
                <a:solidFill>
                  <a:srgbClr val="296EAA"/>
                </a:solidFill>
                <a:effectLst/>
                <a:latin typeface="ibm-plex-sans"/>
                <a:hlinkClick r:id="rId2"/>
              </a:rPr>
              <a:t>https://krishblazer.000webhostapp.com/</a:t>
            </a:r>
            <a:r>
              <a:rPr lang="en-US" b="0" i="0" dirty="0">
                <a:solidFill>
                  <a:srgbClr val="000000"/>
                </a:solidFill>
                <a:effectLst/>
                <a:latin typeface="ibm-plex-sans"/>
              </a:rPr>
              <a:t> which makes our job little easy. We can use this link to scrape the data from the page using </a:t>
            </a:r>
            <a:r>
              <a:rPr lang="en-US" b="0" i="0" dirty="0" err="1">
                <a:solidFill>
                  <a:srgbClr val="000000"/>
                </a:solidFill>
                <a:effectLst/>
                <a:latin typeface="ibm-plex-sans"/>
              </a:rPr>
              <a:t>beautifulsoup</a:t>
            </a:r>
            <a:r>
              <a:rPr lang="en-US" b="0" i="0" dirty="0">
                <a:solidFill>
                  <a:srgbClr val="000000"/>
                </a:solidFill>
                <a:effectLst/>
                <a:latin typeface="ibm-plex-sans"/>
              </a:rPr>
              <a:t> and parse it according to our needs and use pandas to create a dataset and </a:t>
            </a:r>
            <a:r>
              <a:rPr lang="en-US" b="0" i="0" dirty="0" err="1">
                <a:solidFill>
                  <a:srgbClr val="000000"/>
                </a:solidFill>
                <a:effectLst/>
                <a:latin typeface="ibm-plex-sans"/>
              </a:rPr>
              <a:t>follium</a:t>
            </a:r>
            <a:r>
              <a:rPr lang="en-US" b="0" i="0" dirty="0">
                <a:solidFill>
                  <a:srgbClr val="000000"/>
                </a:solidFill>
                <a:effectLst/>
                <a:latin typeface="ibm-plex-sans"/>
              </a:rPr>
              <a:t> to mark the scraped in the map</a:t>
            </a:r>
          </a:p>
          <a:p>
            <a:pPr algn="l" rtl="0"/>
            <a:r>
              <a:rPr lang="en-US" b="0" i="0" dirty="0">
                <a:solidFill>
                  <a:srgbClr val="000000"/>
                </a:solidFill>
                <a:effectLst/>
                <a:latin typeface="ibm-plex-sans"/>
              </a:rPr>
              <a:t>Foursquare will help us to get the crucial places like the hotels and popular places that people visit so that they might need the food and as we are going to deploy hotels that data is essential for more accurate result.</a:t>
            </a:r>
          </a:p>
          <a:p>
            <a:pPr algn="l" rtl="0"/>
            <a:r>
              <a:rPr lang="en-US" b="0" i="0" dirty="0">
                <a:solidFill>
                  <a:srgbClr val="000000"/>
                </a:solidFill>
                <a:effectLst/>
                <a:latin typeface="ibm-plex-sans"/>
              </a:rPr>
              <a:t>Let us start by installing and importing the </a:t>
            </a:r>
            <a:r>
              <a:rPr lang="en-US" b="0" i="0" dirty="0" err="1">
                <a:solidFill>
                  <a:srgbClr val="000000"/>
                </a:solidFill>
                <a:effectLst/>
                <a:latin typeface="ibm-plex-sans"/>
              </a:rPr>
              <a:t>nessessary</a:t>
            </a:r>
            <a:r>
              <a:rPr lang="en-US" b="0" i="0" dirty="0">
                <a:solidFill>
                  <a:srgbClr val="000000"/>
                </a:solidFill>
                <a:effectLst/>
                <a:latin typeface="ibm-plex-sans"/>
              </a:rPr>
              <a:t> Libraries and modules</a:t>
            </a:r>
          </a:p>
          <a:p>
            <a:endParaRPr lang="en-IN" dirty="0"/>
          </a:p>
        </p:txBody>
      </p:sp>
    </p:spTree>
    <p:extLst>
      <p:ext uri="{BB962C8B-B14F-4D97-AF65-F5344CB8AC3E}">
        <p14:creationId xmlns:p14="http://schemas.microsoft.com/office/powerpoint/2010/main" val="397106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9AB8-F8CA-46ED-A533-925281A8D8A6}"/>
              </a:ext>
            </a:extLst>
          </p:cNvPr>
          <p:cNvSpPr>
            <a:spLocks noGrp="1"/>
          </p:cNvSpPr>
          <p:nvPr>
            <p:ph type="title"/>
          </p:nvPr>
        </p:nvSpPr>
        <p:spPr/>
        <p:txBody>
          <a:bodyPr/>
          <a:lstStyle/>
          <a:p>
            <a:r>
              <a:rPr lang="en-US" dirty="0"/>
              <a:t>SCRAPING</a:t>
            </a:r>
            <a:endParaRPr lang="en-IN" dirty="0"/>
          </a:p>
        </p:txBody>
      </p:sp>
      <p:pic>
        <p:nvPicPr>
          <p:cNvPr id="5" name="Content Placeholder 4">
            <a:extLst>
              <a:ext uri="{FF2B5EF4-FFF2-40B4-BE49-F238E27FC236}">
                <a16:creationId xmlns:a16="http://schemas.microsoft.com/office/drawing/2014/main" id="{13DB9416-18DA-40B4-9B36-FAF804D97279}"/>
              </a:ext>
            </a:extLst>
          </p:cNvPr>
          <p:cNvPicPr>
            <a:picLocks noGrp="1" noChangeAspect="1"/>
          </p:cNvPicPr>
          <p:nvPr>
            <p:ph idx="1"/>
          </p:nvPr>
        </p:nvPicPr>
        <p:blipFill rotWithShape="1">
          <a:blip r:embed="rId2"/>
          <a:srcRect l="1696" t="15690" r="5783" b="6370"/>
          <a:stretch/>
        </p:blipFill>
        <p:spPr>
          <a:xfrm>
            <a:off x="713065" y="2105636"/>
            <a:ext cx="11198729" cy="4437777"/>
          </a:xfrm>
        </p:spPr>
      </p:pic>
    </p:spTree>
    <p:extLst>
      <p:ext uri="{BB962C8B-B14F-4D97-AF65-F5344CB8AC3E}">
        <p14:creationId xmlns:p14="http://schemas.microsoft.com/office/powerpoint/2010/main" val="149598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9DDA-9728-4701-9144-352A3345BDE9}"/>
              </a:ext>
            </a:extLst>
          </p:cNvPr>
          <p:cNvSpPr>
            <a:spLocks noGrp="1"/>
          </p:cNvSpPr>
          <p:nvPr>
            <p:ph type="title"/>
          </p:nvPr>
        </p:nvSpPr>
        <p:spPr/>
        <p:txBody>
          <a:bodyPr/>
          <a:lstStyle/>
          <a:p>
            <a:r>
              <a:rPr lang="en-US" dirty="0"/>
              <a:t>MAPPING</a:t>
            </a:r>
            <a:endParaRPr lang="en-IN" dirty="0"/>
          </a:p>
        </p:txBody>
      </p:sp>
      <p:pic>
        <p:nvPicPr>
          <p:cNvPr id="5" name="Content Placeholder 4">
            <a:extLst>
              <a:ext uri="{FF2B5EF4-FFF2-40B4-BE49-F238E27FC236}">
                <a16:creationId xmlns:a16="http://schemas.microsoft.com/office/drawing/2014/main" id="{C0540E1E-9C12-4879-96D9-A330FF40BE04}"/>
              </a:ext>
            </a:extLst>
          </p:cNvPr>
          <p:cNvPicPr>
            <a:picLocks noGrp="1" noChangeAspect="1"/>
          </p:cNvPicPr>
          <p:nvPr>
            <p:ph idx="1"/>
          </p:nvPr>
        </p:nvPicPr>
        <p:blipFill rotWithShape="1">
          <a:blip r:embed="rId2"/>
          <a:srcRect l="652" t="13911" r="2361" b="3984"/>
          <a:stretch/>
        </p:blipFill>
        <p:spPr>
          <a:xfrm>
            <a:off x="581192" y="2038124"/>
            <a:ext cx="11163395" cy="4530455"/>
          </a:xfrm>
        </p:spPr>
      </p:pic>
    </p:spTree>
    <p:extLst>
      <p:ext uri="{BB962C8B-B14F-4D97-AF65-F5344CB8AC3E}">
        <p14:creationId xmlns:p14="http://schemas.microsoft.com/office/powerpoint/2010/main" val="41355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B422-F6D4-4F60-8C65-7D1939D1BD32}"/>
              </a:ext>
            </a:extLst>
          </p:cNvPr>
          <p:cNvSpPr>
            <a:spLocks noGrp="1"/>
          </p:cNvSpPr>
          <p:nvPr>
            <p:ph type="title"/>
          </p:nvPr>
        </p:nvSpPr>
        <p:spPr/>
        <p:txBody>
          <a:bodyPr/>
          <a:lstStyle/>
          <a:p>
            <a:r>
              <a:rPr lang="en-US" dirty="0"/>
              <a:t>CLUSTERING</a:t>
            </a:r>
            <a:endParaRPr lang="en-IN" dirty="0"/>
          </a:p>
        </p:txBody>
      </p:sp>
      <p:pic>
        <p:nvPicPr>
          <p:cNvPr id="5" name="Content Placeholder 4">
            <a:extLst>
              <a:ext uri="{FF2B5EF4-FFF2-40B4-BE49-F238E27FC236}">
                <a16:creationId xmlns:a16="http://schemas.microsoft.com/office/drawing/2014/main" id="{41C4E862-53CA-464B-82BE-18E29CAA8DF7}"/>
              </a:ext>
            </a:extLst>
          </p:cNvPr>
          <p:cNvPicPr>
            <a:picLocks noGrp="1" noChangeAspect="1"/>
          </p:cNvPicPr>
          <p:nvPr>
            <p:ph idx="1"/>
          </p:nvPr>
        </p:nvPicPr>
        <p:blipFill rotWithShape="1">
          <a:blip r:embed="rId2"/>
          <a:srcRect t="16190" r="3645" b="7634"/>
          <a:stretch/>
        </p:blipFill>
        <p:spPr>
          <a:xfrm>
            <a:off x="343949" y="1836657"/>
            <a:ext cx="11593585" cy="4706755"/>
          </a:xfrm>
        </p:spPr>
      </p:pic>
    </p:spTree>
    <p:extLst>
      <p:ext uri="{BB962C8B-B14F-4D97-AF65-F5344CB8AC3E}">
        <p14:creationId xmlns:p14="http://schemas.microsoft.com/office/powerpoint/2010/main" val="254624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B126-AC72-43B1-A1C1-9A4C194B17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F63A1E-45C3-43FF-B746-47E13EC8174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C030252-D139-475D-8D34-8D0FBF201FDB}"/>
              </a:ext>
            </a:extLst>
          </p:cNvPr>
          <p:cNvPicPr>
            <a:picLocks noChangeAspect="1"/>
          </p:cNvPicPr>
          <p:nvPr/>
        </p:nvPicPr>
        <p:blipFill rotWithShape="1">
          <a:blip r:embed="rId2"/>
          <a:srcRect t="13089" b="4709"/>
          <a:stretch/>
        </p:blipFill>
        <p:spPr>
          <a:xfrm>
            <a:off x="277281" y="2004968"/>
            <a:ext cx="11333526" cy="4580389"/>
          </a:xfrm>
          <a:prstGeom prst="rect">
            <a:avLst/>
          </a:prstGeom>
        </p:spPr>
      </p:pic>
    </p:spTree>
    <p:extLst>
      <p:ext uri="{BB962C8B-B14F-4D97-AF65-F5344CB8AC3E}">
        <p14:creationId xmlns:p14="http://schemas.microsoft.com/office/powerpoint/2010/main" val="242925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2435-B904-4992-A8AC-F8A1B91F92EF}"/>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0FF4CEE2-FE72-4F42-85D7-632C0D7EFBCD}"/>
              </a:ext>
            </a:extLst>
          </p:cNvPr>
          <p:cNvPicPr>
            <a:picLocks noGrp="1" noChangeAspect="1"/>
          </p:cNvPicPr>
          <p:nvPr>
            <p:ph idx="1"/>
          </p:nvPr>
        </p:nvPicPr>
        <p:blipFill rotWithShape="1">
          <a:blip r:embed="rId2"/>
          <a:srcRect l="1" t="17560" r="3259" b="14020"/>
          <a:stretch/>
        </p:blipFill>
        <p:spPr>
          <a:xfrm>
            <a:off x="581192" y="2456299"/>
            <a:ext cx="11255674" cy="4154226"/>
          </a:xfrm>
        </p:spPr>
      </p:pic>
    </p:spTree>
    <p:extLst>
      <p:ext uri="{BB962C8B-B14F-4D97-AF65-F5344CB8AC3E}">
        <p14:creationId xmlns:p14="http://schemas.microsoft.com/office/powerpoint/2010/main" val="387107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A5EE1163-9A9E-4769-9FDF-0E2D2C152D25}"/>
              </a:ext>
            </a:extLst>
          </p:cNvPr>
          <p:cNvSpPr>
            <a:spLocks noGrp="1"/>
          </p:cNvSpPr>
          <p:nvPr>
            <p:ph type="subTitle" idx="1"/>
          </p:nvPr>
        </p:nvSpPr>
        <p:spPr/>
        <p:txBody>
          <a:bodyPr/>
          <a:lstStyle/>
          <a:p>
            <a:r>
              <a:rPr lang="en-US" dirty="0"/>
              <a:t>.</a:t>
            </a:r>
          </a:p>
          <a:p>
            <a:endParaRPr lang="en-IN" dirty="0"/>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8</TotalTime>
  <Words>409</Words>
  <Application>Microsoft Office PowerPoint</Application>
  <PresentationFormat>Widescreen</PresentationFormat>
  <Paragraphs>18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Gill Sans MT</vt:lpstr>
      <vt:lpstr>ibm-plex-sans</vt:lpstr>
      <vt:lpstr>inherit</vt:lpstr>
      <vt:lpstr>Wingdings 2</vt:lpstr>
      <vt:lpstr>Dividend</vt:lpstr>
      <vt:lpstr>Battle of neighbourhoods</vt:lpstr>
      <vt:lpstr>Introduction to the project: Battle of neighbourhoods </vt:lpstr>
      <vt:lpstr>SCRAPING</vt:lpstr>
      <vt:lpstr>MAPPING</vt:lpstr>
      <vt:lpstr>CLUSTERING</vt:lpstr>
      <vt:lpstr>PowerPoint Presentation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krishna m</dc:creator>
  <cp:lastModifiedBy>krishna m</cp:lastModifiedBy>
  <cp:revision>2</cp:revision>
  <dcterms:created xsi:type="dcterms:W3CDTF">2021-01-26T11:04:04Z</dcterms:created>
  <dcterms:modified xsi:type="dcterms:W3CDTF">2021-01-26T11:14:15Z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