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0"/>
  </p:notesMasterIdLst>
  <p:sldIdLst>
    <p:sldId id="278" r:id="rId5"/>
    <p:sldId id="279" r:id="rId6"/>
    <p:sldId id="294" r:id="rId7"/>
    <p:sldId id="280" r:id="rId8"/>
    <p:sldId id="293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66"/>
    <a:srgbClr val="202C8F"/>
    <a:srgbClr val="FDFBF6"/>
    <a:srgbClr val="AAC4E9"/>
    <a:srgbClr val="F5CDCE"/>
    <a:srgbClr val="DF8C8C"/>
    <a:srgbClr val="D4D593"/>
    <a:srgbClr val="E6F0FE"/>
    <a:srgbClr val="CDB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1F8C6-1934-4913-B529-42A1CBC4FF89}" v="493" dt="2024-04-20T06:37:09.372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2300" y="1596230"/>
            <a:ext cx="7207399" cy="2027035"/>
          </a:xfrm>
        </p:spPr>
        <p:txBody>
          <a:bodyPr/>
          <a:lstStyle/>
          <a:p>
            <a:r>
              <a:rPr lang="en-US"/>
              <a:t>cryptography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4010075"/>
            <a:ext cx="3493008" cy="878908"/>
          </a:xfrm>
        </p:spPr>
        <p:txBody>
          <a:bodyPr/>
          <a:lstStyle/>
          <a:p>
            <a:r>
              <a:rPr lang="en-US"/>
              <a:t>~ Aryan Parmar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63F72-A0BF-8BE5-5BA4-4C19A5EC10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29816" y="91591"/>
            <a:ext cx="3152518" cy="60384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7316" y="4578571"/>
            <a:ext cx="2690167" cy="1113648"/>
          </a:xfrm>
        </p:spPr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A6FC3F-D589-43FA-E7DD-EE6CAB62E403}"/>
              </a:ext>
            </a:extLst>
          </p:cNvPr>
          <p:cNvSpPr txBox="1"/>
          <p:nvPr/>
        </p:nvSpPr>
        <p:spPr>
          <a:xfrm>
            <a:off x="271973" y="518851"/>
            <a:ext cx="78733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Introduction to cryptography</a:t>
            </a:r>
            <a:endParaRPr lang="en-IN" sz="280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4489EE85-611A-242F-706D-9AB5018009F9}"/>
              </a:ext>
            </a:extLst>
          </p:cNvPr>
          <p:cNvSpPr txBox="1">
            <a:spLocks/>
          </p:cNvSpPr>
          <p:nvPr/>
        </p:nvSpPr>
        <p:spPr>
          <a:xfrm>
            <a:off x="494923" y="2721412"/>
            <a:ext cx="6278880" cy="3430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80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000E0375-2549-3B27-66B8-0585563D1AFC}"/>
              </a:ext>
            </a:extLst>
          </p:cNvPr>
          <p:cNvSpPr txBox="1">
            <a:spLocks/>
          </p:cNvSpPr>
          <p:nvPr/>
        </p:nvSpPr>
        <p:spPr>
          <a:xfrm>
            <a:off x="570617" y="2297927"/>
            <a:ext cx="6278880" cy="13575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B050"/>
                </a:solidFill>
                <a:latin typeface="Arial Black" panose="020B0A04020102020204" pitchFamily="34" charset="0"/>
              </a:rPr>
              <a:t> Project Overview</a:t>
            </a:r>
            <a:r>
              <a:rPr lang="en-US" sz="2800" b="1" kern="1200" cap="all" baseline="0" dirty="0">
                <a:solidFill>
                  <a:srgbClr val="1F2C8F"/>
                </a:solidFill>
                <a:effectLst/>
                <a:latin typeface="Arial Black" panose="020B0A04020102020204" pitchFamily="34" charset="0"/>
                <a:ea typeface="+mj-ea"/>
                <a:cs typeface="+mj-cs"/>
              </a:rPr>
              <a:t> </a:t>
            </a:r>
            <a:r>
              <a:rPr lang="en-US" sz="2800" b="1" kern="1200" cap="all" baseline="0" dirty="0">
                <a:solidFill>
                  <a:srgbClr val="00B050"/>
                </a:solidFill>
                <a:effectLst/>
                <a:latin typeface="Arial Black" panose="020B0A04020102020204" pitchFamily="34" charset="0"/>
                <a:ea typeface="+mj-ea"/>
                <a:cs typeface="+mj-cs"/>
              </a:rPr>
              <a:t>:-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100" b="1" kern="1200" cap="all" baseline="0" dirty="0">
              <a:solidFill>
                <a:srgbClr val="00B050"/>
              </a:solidFill>
              <a:effectLst/>
              <a:latin typeface="Arial Black" panose="020B0A04020102020204" pitchFamily="34" charset="0"/>
              <a:ea typeface="+mj-ea"/>
              <a:cs typeface="+mj-cs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1F2C8F"/>
                </a:solidFill>
                <a:latin typeface="Arial Black" panose="020B0A04020102020204" pitchFamily="34" charset="0"/>
              </a:rPr>
              <a:t>This project implements a cryptographic system using a   </a:t>
            </a:r>
            <a:br>
              <a:rPr lang="en-US" sz="1200" b="1" kern="1200" cap="all" baseline="0" dirty="0">
                <a:solidFill>
                  <a:srgbClr val="1F2C8F"/>
                </a:solidFill>
                <a:effectLst/>
                <a:latin typeface="Arial Black" panose="020B0A04020102020204" pitchFamily="34" charset="0"/>
                <a:ea typeface="+mj-ea"/>
                <a:cs typeface="+mj-cs"/>
              </a:rPr>
            </a:br>
            <a:r>
              <a:rPr lang="en-US" sz="1200" b="1" kern="1200" cap="all" baseline="0" dirty="0">
                <a:solidFill>
                  <a:srgbClr val="1F2C8F"/>
                </a:solidFill>
                <a:effectLst/>
                <a:latin typeface="Arial Black" panose="020B0A04020102020204" pitchFamily="34" charset="0"/>
                <a:ea typeface="+mj-ea"/>
                <a:cs typeface="+mj-cs"/>
              </a:rPr>
              <a:t>         </a:t>
            </a:r>
            <a:br>
              <a:rPr lang="en-US" sz="1200" b="1" kern="1200" cap="all" baseline="0" dirty="0">
                <a:solidFill>
                  <a:srgbClr val="1F2C8F"/>
                </a:solidFill>
                <a:effectLst/>
                <a:latin typeface="Arial Black" panose="020B0A04020102020204" pitchFamily="34" charset="0"/>
                <a:ea typeface="+mj-ea"/>
                <a:cs typeface="+mj-cs"/>
              </a:rPr>
            </a:br>
            <a:r>
              <a:rPr lang="en-US" sz="1200" b="1" kern="1200" cap="all" baseline="0" dirty="0">
                <a:solidFill>
                  <a:srgbClr val="1F2C8F"/>
                </a:solidFill>
                <a:effectLst/>
                <a:latin typeface="Arial Black" panose="020B0A04020102020204" pitchFamily="34" charset="0"/>
                <a:ea typeface="+mj-ea"/>
                <a:cs typeface="+mj-cs"/>
              </a:rPr>
              <a:t> Caesar cipher in java.</a:t>
            </a:r>
            <a:endParaRPr lang="en-US" sz="800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IN" sz="1050" dirty="0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D809097D-2032-0A8F-5465-75EF9002BA37}"/>
              </a:ext>
            </a:extLst>
          </p:cNvPr>
          <p:cNvSpPr txBox="1">
            <a:spLocks/>
          </p:cNvSpPr>
          <p:nvPr/>
        </p:nvSpPr>
        <p:spPr>
          <a:xfrm>
            <a:off x="663431" y="3884415"/>
            <a:ext cx="6278880" cy="3430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FF6600"/>
                </a:solidFill>
                <a:latin typeface="Arial Black" panose="020B0A04020102020204" pitchFamily="34" charset="0"/>
              </a:rPr>
              <a:t>Purpose</a:t>
            </a:r>
            <a:r>
              <a:rPr lang="en-US" sz="2800" b="1" kern="1200" cap="all" baseline="0" dirty="0">
                <a:solidFill>
                  <a:srgbClr val="FF6600"/>
                </a:solidFill>
                <a:effectLst/>
                <a:latin typeface="Arial Black" panose="020B0A04020102020204" pitchFamily="34" charset="0"/>
                <a:ea typeface="+mj-ea"/>
                <a:cs typeface="+mj-cs"/>
              </a:rPr>
              <a:t> :-</a:t>
            </a:r>
          </a:p>
          <a:p>
            <a:br>
              <a:rPr lang="en-US" sz="800" b="1" kern="1200" cap="all" baseline="0" dirty="0">
                <a:solidFill>
                  <a:srgbClr val="1F2C8F"/>
                </a:solidFill>
                <a:effectLst/>
                <a:latin typeface="Arial Black" panose="020B0A04020102020204" pitchFamily="34" charset="0"/>
                <a:ea typeface="+mj-ea"/>
                <a:cs typeface="+mj-cs"/>
              </a:rPr>
            </a:br>
            <a:endParaRPr lang="en-US" sz="800" b="1" kern="1200" cap="all" baseline="0" dirty="0">
              <a:solidFill>
                <a:srgbClr val="1F2C8F"/>
              </a:solidFill>
              <a:effectLst/>
              <a:latin typeface="Arial Black" panose="020B0A04020102020204" pitchFamily="34" charset="0"/>
              <a:ea typeface="+mj-ea"/>
              <a:cs typeface="+mj-cs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1F2C8F"/>
                </a:solidFill>
                <a:latin typeface="Arial Black" panose="020B0A04020102020204" pitchFamily="34" charset="0"/>
              </a:rPr>
              <a:t>Provides encryption and decryption </a:t>
            </a:r>
            <a:r>
              <a:rPr lang="en-IN" sz="1200" dirty="0">
                <a:solidFill>
                  <a:srgbClr val="1F2C8F"/>
                </a:solidFill>
                <a:latin typeface="Arial Black" panose="020B0A04020102020204" pitchFamily="34" charset="0"/>
              </a:rPr>
              <a:t>functionalities for messages and files.</a:t>
            </a:r>
            <a:endParaRPr lang="en-US" sz="2000" dirty="0">
              <a:solidFill>
                <a:srgbClr val="1F2C8F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3BEAC11E-FF03-DEC4-7414-213A1C40415B}"/>
              </a:ext>
            </a:extLst>
          </p:cNvPr>
          <p:cNvSpPr txBox="1">
            <a:spLocks/>
          </p:cNvSpPr>
          <p:nvPr/>
        </p:nvSpPr>
        <p:spPr>
          <a:xfrm>
            <a:off x="570617" y="6051529"/>
            <a:ext cx="6278880" cy="3430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Wingdings" panose="05000000000000000000" pitchFamily="2" charset="2"/>
              <a:buChar char="q"/>
            </a:pP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FDB65-D496-8875-B07D-1DB8DF05E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64162-6F53-0F64-66D2-C41434CD6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44" y="292171"/>
            <a:ext cx="6857306" cy="84574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B050"/>
                </a:solidFill>
              </a:rPr>
              <a:t>Key Components :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C38C0C-FF50-A6AD-BC3C-564E52BD7DC7}"/>
              </a:ext>
            </a:extLst>
          </p:cNvPr>
          <p:cNvSpPr txBox="1">
            <a:spLocks/>
          </p:cNvSpPr>
          <p:nvPr/>
        </p:nvSpPr>
        <p:spPr>
          <a:xfrm>
            <a:off x="8353757" y="770142"/>
            <a:ext cx="5693664" cy="312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IN" sz="800">
              <a:effectLst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9C59D29-02B5-DE9C-A893-4B36BF200460}"/>
              </a:ext>
            </a:extLst>
          </p:cNvPr>
          <p:cNvSpPr txBox="1">
            <a:spLocks/>
          </p:cNvSpPr>
          <p:nvPr/>
        </p:nvSpPr>
        <p:spPr>
          <a:xfrm>
            <a:off x="293844" y="3876106"/>
            <a:ext cx="7102379" cy="2199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6600"/>
                </a:solidFill>
                <a:latin typeface="Sabon Next LT" panose="02000500000000000000" pitchFamily="2" charset="0"/>
              </a:rPr>
              <a:t>Decrypt Method</a:t>
            </a:r>
            <a:r>
              <a:rPr lang="en-US" sz="2000" kern="1200" dirty="0">
                <a:solidFill>
                  <a:srgbClr val="FF6600"/>
                </a:solidFill>
                <a:effectLst/>
                <a:latin typeface="Sabon Next LT" panose="02000500000000000000" pitchFamily="2" charset="0"/>
                <a:ea typeface="+mn-ea"/>
                <a:cs typeface="+mn-cs"/>
              </a:rPr>
              <a:t> :</a:t>
            </a:r>
            <a:endParaRPr lang="en-IN" sz="1800" dirty="0">
              <a:solidFill>
                <a:srgbClr val="FF6600"/>
              </a:solidFill>
              <a:effectLst/>
            </a:endParaRPr>
          </a:p>
          <a:p>
            <a:pPr marL="342900" indent="-34290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Sabon Next LT" panose="02000500000000000000" pitchFamily="2" charset="0"/>
              </a:rPr>
              <a:t>Iterates through each characters of the input message.</a:t>
            </a:r>
          </a:p>
          <a:p>
            <a:pPr marL="342900" indent="-34290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Sabon Next LT" panose="02000500000000000000" pitchFamily="2" charset="0"/>
              </a:rPr>
              <a:t>Reverses the Caesar cipher shifting to decrypt the message.</a:t>
            </a:r>
          </a:p>
          <a:p>
            <a:pPr marL="342900" indent="-34290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Sabon Next LT" panose="02000500000000000000" pitchFamily="2" charset="0"/>
              </a:rPr>
              <a:t>Non-alphabetic characters remain unchanged.</a:t>
            </a:r>
            <a:endParaRPr lang="en-IN" sz="1600" dirty="0"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marL="342900" indent="-34290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sz="1800" dirty="0">
              <a:effectLst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83C6230-F0F8-3586-1283-642A930F7619}"/>
              </a:ext>
            </a:extLst>
          </p:cNvPr>
          <p:cNvSpPr txBox="1">
            <a:spLocks/>
          </p:cNvSpPr>
          <p:nvPr/>
        </p:nvSpPr>
        <p:spPr>
          <a:xfrm>
            <a:off x="293844" y="1488183"/>
            <a:ext cx="7102379" cy="2199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kern="1200" dirty="0">
                <a:solidFill>
                  <a:srgbClr val="FF6600"/>
                </a:solidFill>
                <a:effectLst/>
                <a:latin typeface="Sabon Next LT" panose="02000500000000000000" pitchFamily="2" charset="0"/>
                <a:ea typeface="+mn-ea"/>
                <a:cs typeface="+mn-cs"/>
              </a:rPr>
              <a:t>Encrypt Method :</a:t>
            </a:r>
            <a:endParaRPr lang="en-US" sz="1600" kern="1200" dirty="0">
              <a:solidFill>
                <a:srgbClr val="FF6600"/>
              </a:solidFill>
              <a:effectLst/>
              <a:latin typeface="Sabon Next LT" panose="02000500000000000000" pitchFamily="2" charset="0"/>
              <a:ea typeface="+mn-ea"/>
              <a:cs typeface="+mn-cs"/>
            </a:endParaRPr>
          </a:p>
          <a:p>
            <a:pPr marL="342900" indent="-34290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Sabon Next LT" panose="02000500000000000000" pitchFamily="2" charset="0"/>
              </a:rPr>
              <a:t>Iterates through each characters of the input message.</a:t>
            </a:r>
          </a:p>
          <a:p>
            <a:pPr marL="342900" indent="-34290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Sabon Next LT" panose="02000500000000000000" pitchFamily="2" charset="0"/>
              </a:rPr>
              <a:t>Shifts alphabetic characters based on a specified shift value using the Caesar cipher.</a:t>
            </a:r>
          </a:p>
          <a:p>
            <a:pPr marL="342900" indent="-34290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Sabon Next LT" panose="02000500000000000000" pitchFamily="2" charset="0"/>
              </a:rPr>
              <a:t>Non-alphabetic characters remain unchanged.</a:t>
            </a:r>
            <a:endParaRPr lang="en-IN" sz="160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39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45F00F-56F7-B44E-2D7E-EBA31ED6EC28}"/>
              </a:ext>
            </a:extLst>
          </p:cNvPr>
          <p:cNvSpPr txBox="1"/>
          <p:nvPr/>
        </p:nvSpPr>
        <p:spPr>
          <a:xfrm>
            <a:off x="3565792" y="195590"/>
            <a:ext cx="78733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Flow of code :</a:t>
            </a:r>
            <a:endParaRPr lang="en-IN" sz="2800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191593-64B9-A86F-A1B7-F95CB9B95EA6}"/>
              </a:ext>
            </a:extLst>
          </p:cNvPr>
          <p:cNvSpPr txBox="1"/>
          <p:nvPr/>
        </p:nvSpPr>
        <p:spPr>
          <a:xfrm>
            <a:off x="3565792" y="1693652"/>
            <a:ext cx="993038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    [Start]   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	|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   [Main Menu] -- [Select Option]   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	|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   [Option: Encrypt Message]   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	|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   [Enter message to encrypt]   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	|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   [Enter message]--[Input shift vale for encryption]--[Encrypted Message]--[Save to File]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 	|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   [Return to Main Menu]   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	|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   [Option: Exit]    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	|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   [End]</a:t>
            </a: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713053"/>
            <a:ext cx="4169664" cy="3530279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35FEF8-1733-4347-95CE-3BB62B2B8DD7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08FC98CF-E78A-425D-90FD-55D1C468A34F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{33F58888-E3A0-4586-848C-5F79B1931BD0}tf78438558_win32</Template>
  <TotalTime>44</TotalTime>
  <Words>187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Algerian</vt:lpstr>
      <vt:lpstr>Arial</vt:lpstr>
      <vt:lpstr>Arial Black</vt:lpstr>
      <vt:lpstr>Sabon Next LT</vt:lpstr>
      <vt:lpstr>Söhne</vt:lpstr>
      <vt:lpstr>Wingdings</vt:lpstr>
      <vt:lpstr>Office Theme</vt:lpstr>
      <vt:lpstr>cryptography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</dc:title>
  <dc:subject/>
  <dc:creator>Smit Kanzariya</dc:creator>
  <cp:lastModifiedBy>AARYAN PARMAR</cp:lastModifiedBy>
  <cp:revision>2</cp:revision>
  <dcterms:created xsi:type="dcterms:W3CDTF">2024-02-14T05:29:03Z</dcterms:created>
  <dcterms:modified xsi:type="dcterms:W3CDTF">2024-06-16T13:58:19Z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