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8" r:id="rId1"/>
    <p:sldMasterId id="2147483723" r:id="rId2"/>
    <p:sldMasterId id="2147483735"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6D22F896-40B5-4ADD-8801-0D06FADFA095}" type="slidenum">
              <a:rPr lang="en-US" dirty="0"/>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201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71299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04654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713160" y="539640"/>
            <a:ext cx="2836440" cy="7855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extLst>
      <p:ext uri="{BB962C8B-B14F-4D97-AF65-F5344CB8AC3E}">
        <p14:creationId xmlns:p14="http://schemas.microsoft.com/office/powerpoint/2010/main" val="3567787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6D22F896-40B5-4ADD-8801-0D06FADFA095}" type="slidenum">
              <a:rPr lang="en-US" dirty="0"/>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218477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5225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4690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17107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3553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00491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10333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73595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45017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4/11/2025</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4004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28078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111588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a:xfrm>
            <a:off x="1812376" y="246981"/>
            <a:ext cx="3730436" cy="231901"/>
          </a:xfrm>
        </p:spPr>
        <p:txBody>
          <a:bodyPr/>
          <a:lstStyle/>
          <a:p>
            <a:endParaRPr lang="en-US" dirty="0"/>
          </a:p>
        </p:txBody>
      </p:sp>
      <p:sp>
        <p:nvSpPr>
          <p:cNvPr id="6" name="Slide Number Placeholder 5"/>
          <p:cNvSpPr>
            <a:spLocks noGrp="1"/>
          </p:cNvSpPr>
          <p:nvPr>
            <p:ph type="sldNum" sz="quarter" idx="12"/>
          </p:nvPr>
        </p:nvSpPr>
        <p:spPr>
          <a:xfrm>
            <a:off x="1078249" y="599230"/>
            <a:ext cx="608264" cy="377684"/>
          </a:xfrm>
        </p:spPr>
        <p:txBody>
          <a:bodyPr/>
          <a:lstStyle/>
          <a:p>
            <a:fld id="{6D22F896-40B5-4ADD-8801-0D06FADFA095}" type="slidenum">
              <a:rPr lang="en-US" dirty="0"/>
              <a:t>‹#›</a:t>
            </a:fld>
            <a:endParaRPr lang="en-US" dirty="0"/>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02273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67205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06950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75311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1011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77021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60810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766508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787005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4/11/2025</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647448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5295514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4863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8031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1246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7504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80174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9842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48A87A34-81AB-432B-8DAE-1953F412C126}" type="datetimeFigureOut">
              <a:rPr lang="en-US" dirty="0"/>
              <a:pPr/>
              <a:t>4/11/2025</a:t>
            </a:fld>
            <a:endParaRPr lang="en-US" dirty="0"/>
          </a:p>
        </p:txBody>
      </p:sp>
      <p:sp>
        <p:nvSpPr>
          <p:cNvPr id="6" name="Footer Placeholder 5"/>
          <p:cNvSpPr>
            <a:spLocks noGrp="1"/>
          </p:cNvSpPr>
          <p:nvPr>
            <p:ph type="ftr" sz="quarter" idx="11"/>
          </p:nvPr>
        </p:nvSpPr>
        <p:spPr>
          <a:xfrm>
            <a:off x="1085537" y="238981"/>
            <a:ext cx="4155753" cy="240698"/>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169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print">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4/11/2025</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1591816"/>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4/11/2025</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57014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cstate="print">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48A87A34-81AB-432B-8DAE-1953F412C126}" type="datetimeFigureOut">
              <a:rPr lang="en-US" dirty="0"/>
              <a:pPr/>
              <a:t>4/11/2025</a:t>
            </a:fld>
            <a:endParaRPr lang="en-US" dirty="0"/>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2498963"/>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Google Shape;129;p28"/>
          <p:cNvSpPr/>
          <p:nvPr/>
        </p:nvSpPr>
        <p:spPr>
          <a:xfrm>
            <a:off x="304920" y="4600440"/>
            <a:ext cx="1123560" cy="3663720"/>
          </a:xfrm>
          <a:prstGeom prst="rect">
            <a:avLst/>
          </a:prstGeom>
          <a:noFill/>
          <a:ln w="0">
            <a:noFill/>
          </a:ln>
        </p:spPr>
        <p:style>
          <a:lnRef idx="0">
            <a:scrgbClr r="0" g="0" b="0"/>
          </a:lnRef>
          <a:fillRef idx="0">
            <a:scrgbClr r="0" g="0" b="0"/>
          </a:fillRef>
          <a:effectRef idx="0">
            <a:scrgbClr r="0" g="0" b="0"/>
          </a:effectRef>
          <a:fontRef idx="minor"/>
        </p:style>
        <p:txBody>
          <a:bodyPr lIns="870823080" tIns="916200" rIns="870823080" bIns="916200" anchor="t">
            <a:spAutoFit/>
          </a:bodyPr>
          <a:lstStyle/>
          <a:p>
            <a:pPr defTabSz="914400">
              <a:lnSpc>
                <a:spcPct val="100000"/>
              </a:lnSpc>
              <a:tabLst>
                <a:tab pos="0" algn="l"/>
              </a:tabLst>
            </a:pPr>
            <a:r>
              <a:rPr lang="en" sz="1000" b="0" strike="noStrike" spc="-1">
                <a:solidFill>
                  <a:schemeClr val="dk1"/>
                </a:solidFill>
                <a:latin typeface="Arial"/>
              </a:rPr>
              <a:t>Company name</a:t>
            </a:r>
            <a:endParaRPr lang="en-US" sz="1000" b="0" strike="noStrike" spc="-1">
              <a:solidFill>
                <a:srgbClr val="FFFFFF"/>
              </a:solidFill>
              <a:latin typeface="OpenSymbol"/>
            </a:endParaRPr>
          </a:p>
        </p:txBody>
      </p:sp>
      <p:sp>
        <p:nvSpPr>
          <p:cNvPr id="67" name="PlaceHolder 2"/>
          <p:cNvSpPr>
            <a:spLocks noGrp="1"/>
          </p:cNvSpPr>
          <p:nvPr>
            <p:ph type="title"/>
          </p:nvPr>
        </p:nvSpPr>
        <p:spPr>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0" strike="noStrike" spc="-1">
                <a:solidFill>
                  <a:schemeClr val="dk1"/>
                </a:solidFill>
                <a:latin typeface="Syne SemiBold"/>
                <a:ea typeface="Syne SemiBold"/>
              </a:rPr>
              <a:t>Introduction to Python Frameworks</a:t>
            </a:r>
            <a:endParaRPr lang="fr-FR" sz="5000" b="0" strike="noStrike" spc="-1">
              <a:solidFill>
                <a:schemeClr val="dk1"/>
              </a:solidFill>
              <a:latin typeface="Arial"/>
            </a:endParaRPr>
          </a:p>
        </p:txBody>
      </p:sp>
      <p:sp>
        <p:nvSpPr>
          <p:cNvPr id="2" name="Text Placeholder 1">
            <a:extLst>
              <a:ext uri="{FF2B5EF4-FFF2-40B4-BE49-F238E27FC236}">
                <a16:creationId xmlns:a16="http://schemas.microsoft.com/office/drawing/2014/main" id="{EB710AC2-F44E-026A-83A8-D575B722E4B7}"/>
              </a:ext>
            </a:extLst>
          </p:cNvPr>
          <p:cNvSpPr>
            <a:spLocks noGrp="1"/>
          </p:cNvSpPr>
          <p:nvPr>
            <p:ph type="body" idx="1"/>
          </p:nvPr>
        </p:nvSpPr>
        <p:spPr/>
        <p:txBody>
          <a:bodyPr/>
          <a:lstStyle/>
          <a:p>
            <a:r>
              <a:rPr lang="en-US" dirty="0"/>
              <a:t>Name :- Patel Krish</a:t>
            </a:r>
          </a:p>
          <a:p>
            <a:r>
              <a:rPr lang="en-US" dirty="0"/>
              <a:t>Enrollment number :- 2402031030121</a:t>
            </a:r>
          </a:p>
        </p:txBody>
      </p:sp>
      <p:cxnSp>
        <p:nvCxnSpPr>
          <p:cNvPr id="69" name="Google Shape;130;p28"/>
          <p:cNvCxnSpPr/>
          <p:nvPr/>
        </p:nvCxnSpPr>
        <p:spPr>
          <a:xfrm>
            <a:off x="1430640" y="4799880"/>
            <a:ext cx="8245800" cy="360"/>
          </a:xfrm>
          <a:prstGeom prst="straightConnector1">
            <a:avLst/>
          </a:prstGeom>
          <a:ln w="9525">
            <a:solidFill>
              <a:srgbClr val="FFFFFF"/>
            </a:solidFill>
            <a:roun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idx="4294967295"/>
          </p:nvPr>
        </p:nvSpPr>
        <p:spPr>
          <a:xfrm>
            <a:off x="0" y="790575"/>
            <a:ext cx="7620000" cy="6953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FastAPI - Performance and Asynchronous Support</a:t>
            </a:r>
            <a:endParaRPr lang="fr-FR" sz="4000" b="0" strike="noStrike" spc="-1">
              <a:solidFill>
                <a:schemeClr val="dk1"/>
              </a:solidFill>
              <a:latin typeface="Arial"/>
            </a:endParaRPr>
          </a:p>
        </p:txBody>
      </p:sp>
      <p:sp>
        <p:nvSpPr>
          <p:cNvPr id="93" name="PlaceHolder 2"/>
          <p:cNvSpPr>
            <a:spLocks noGrp="1"/>
          </p:cNvSpPr>
          <p:nvPr>
            <p:ph idx="4294967295"/>
          </p:nvPr>
        </p:nvSpPr>
        <p:spPr>
          <a:xfrm>
            <a:off x="3943350" y="2400300"/>
            <a:ext cx="5200650" cy="1952625"/>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000" b="0" strike="noStrike" spc="-1" dirty="0">
                <a:solidFill>
                  <a:schemeClr val="dk1"/>
                </a:solidFill>
                <a:latin typeface="Albert Sans"/>
                <a:ea typeface="Albert Sans"/>
              </a:rPr>
              <a:t>FastAPI is a modern web framework designed for building APIs quickly with automatic interactive documentation, supporting asynchronous programming, leading to significant performance benefits.</a:t>
            </a:r>
            <a:endParaRPr lang="fr-FR" sz="2000" b="0" strike="noStrike" spc="-1" dirty="0">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0" y="3581400"/>
            <a:ext cx="7715250" cy="1019175"/>
          </a:xfrm>
          <a:prstGeom prst="rect">
            <a:avLst/>
          </a:prstGeom>
          <a:noFill/>
          <a:ln w="0">
            <a:noFill/>
          </a:ln>
        </p:spPr>
        <p:txBody>
          <a:bodyPr lIns="91440" tIns="91440" rIns="91440" bIns="91440" anchor="t">
            <a:normAutofit fontScale="90000"/>
          </a:bodyPr>
          <a:lstStyle/>
          <a:p>
            <a:pPr indent="0" algn="r">
              <a:lnSpc>
                <a:spcPct val="100000"/>
              </a:lnSpc>
              <a:buNone/>
              <a:tabLst>
                <a:tab pos="0" algn="l"/>
              </a:tabLst>
            </a:pPr>
            <a:r>
              <a:rPr lang="en" sz="5000" b="0" strike="noStrike" spc="-1">
                <a:solidFill>
                  <a:schemeClr val="dk1"/>
                </a:solidFill>
                <a:latin typeface="Syne SemiBold"/>
                <a:ea typeface="Syne SemiBold"/>
              </a:rPr>
              <a:t>Data Science Frameworks</a:t>
            </a:r>
            <a:endParaRPr lang="fr-FR" sz="5000" b="0" strike="noStrike" spc="-1">
              <a:solidFill>
                <a:schemeClr val="dk1"/>
              </a:solidFill>
              <a:latin typeface="Arial"/>
            </a:endParaRPr>
          </a:p>
        </p:txBody>
      </p:sp>
      <p:sp>
        <p:nvSpPr>
          <p:cNvPr id="95" name="PlaceHolder 2"/>
          <p:cNvSpPr>
            <a:spLocks noGrp="1"/>
          </p:cNvSpPr>
          <p:nvPr>
            <p:ph type="title" idx="4294967295"/>
          </p:nvPr>
        </p:nvSpPr>
        <p:spPr>
          <a:xfrm>
            <a:off x="0" y="495300"/>
            <a:ext cx="1266825" cy="6858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03</a:t>
            </a:r>
            <a:endParaRPr lang="fr-FR" sz="4000" b="0" strike="noStrike" spc="-1">
              <a:solidFill>
                <a:schemeClr val="dk1"/>
              </a:solidFill>
              <a:latin typeface="Arial"/>
            </a:endParaRPr>
          </a:p>
        </p:txBody>
      </p:sp>
      <p:sp>
        <p:nvSpPr>
          <p:cNvPr id="96" name="Google Shape;166;p32"/>
          <p:cNvSpPr/>
          <p:nvPr/>
        </p:nvSpPr>
        <p:spPr>
          <a:xfrm>
            <a:off x="304920" y="4600440"/>
            <a:ext cx="1123560" cy="390240"/>
          </a:xfrm>
          <a:prstGeom prst="rect">
            <a:avLst/>
          </a:prstGeom>
          <a:noFill/>
          <a:ln w="0">
            <a:noFill/>
          </a:ln>
        </p:spPr>
        <p:style>
          <a:lnRef idx="0">
            <a:scrgbClr r="0" g="0" b="0"/>
          </a:lnRef>
          <a:fillRef idx="0">
            <a:scrgbClr r="0" g="0" b="0"/>
          </a:fillRef>
          <a:effectRef idx="0">
            <a:scrgbClr r="0" g="0" b="0"/>
          </a:effectRef>
          <a:fontRef idx="minor"/>
        </p:style>
        <p:txBody>
          <a:bodyPr lIns="870823080" tIns="195120" rIns="870823080" bIns="195120" anchor="t">
            <a:normAutofit fontScale="25000" lnSpcReduction="20000"/>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97" name="Google Shape;167;p32"/>
          <p:cNvCxnSpPr/>
          <p:nvPr/>
        </p:nvCxnSpPr>
        <p:spPr>
          <a:xfrm>
            <a:off x="1430640" y="4799880"/>
            <a:ext cx="8245800" cy="360"/>
          </a:xfrm>
          <a:prstGeom prst="straightConnector1">
            <a:avLst/>
          </a:prstGeom>
          <a:ln w="9525">
            <a:solidFill>
              <a:srgbClr val="FFFFFF"/>
            </a:solidFill>
            <a:roun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idx="4294967295"/>
          </p:nvPr>
        </p:nvSpPr>
        <p:spPr>
          <a:xfrm>
            <a:off x="0" y="790575"/>
            <a:ext cx="7620000" cy="6953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Pandas - Data Manipulation</a:t>
            </a:r>
            <a:endParaRPr lang="fr-FR" sz="4000" b="0" strike="noStrike" spc="-1">
              <a:solidFill>
                <a:schemeClr val="dk1"/>
              </a:solidFill>
              <a:latin typeface="Arial"/>
            </a:endParaRPr>
          </a:p>
        </p:txBody>
      </p:sp>
      <p:sp>
        <p:nvSpPr>
          <p:cNvPr id="99" name="PlaceHolder 2"/>
          <p:cNvSpPr>
            <a:spLocks noGrp="1"/>
          </p:cNvSpPr>
          <p:nvPr>
            <p:ph idx="4294967295"/>
          </p:nvPr>
        </p:nvSpPr>
        <p:spPr>
          <a:xfrm>
            <a:off x="3810000" y="1943100"/>
            <a:ext cx="5200650" cy="2276631"/>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dirty="0">
                <a:solidFill>
                  <a:schemeClr val="dk1"/>
                </a:solidFill>
                <a:latin typeface="Albert Sans"/>
                <a:ea typeface="Albert Sans"/>
              </a:rPr>
              <a:t>Pandas is a powerful library for data manipulation and analysis. It provides data structures such as Series and DataFrames, which allow for efficient handling of structured data. Key features include data cleaning, transformation, and support for operations like merging and grouping.</a:t>
            </a:r>
            <a:endParaRPr lang="fr-FR" sz="2000" b="0" strike="noStrike" spc="-1" dirty="0">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idx="4294967295"/>
          </p:nvPr>
        </p:nvSpPr>
        <p:spPr>
          <a:xfrm>
            <a:off x="0" y="790575"/>
            <a:ext cx="7620000" cy="6953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NumPy - Scientific Computing</a:t>
            </a:r>
            <a:endParaRPr lang="fr-FR" sz="4000" b="0" strike="noStrike" spc="-1">
              <a:solidFill>
                <a:schemeClr val="dk1"/>
              </a:solidFill>
              <a:latin typeface="Arial"/>
            </a:endParaRPr>
          </a:p>
        </p:txBody>
      </p:sp>
      <p:sp>
        <p:nvSpPr>
          <p:cNvPr id="101" name="PlaceHolder 2"/>
          <p:cNvSpPr>
            <a:spLocks noGrp="1"/>
          </p:cNvSpPr>
          <p:nvPr>
            <p:ph idx="4294967295"/>
          </p:nvPr>
        </p:nvSpPr>
        <p:spPr>
          <a:xfrm>
            <a:off x="3943350" y="1704976"/>
            <a:ext cx="5200650" cy="2647949"/>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dirty="0">
                <a:solidFill>
                  <a:schemeClr val="dk1"/>
                </a:solidFill>
                <a:latin typeface="Albert Sans"/>
                <a:ea typeface="Albert Sans"/>
              </a:rPr>
              <a:t>NumPy is the fundamental package for numerical computing in Python. It offers support for large, multi-dimensional arrays and matrices, along with a collection of mathematical functions to operate on these arrays. NumPy is widely used for scientific computing and serves as the foundation for many other libraries.</a:t>
            </a:r>
            <a:endParaRPr lang="fr-FR" sz="2000" b="0" strike="noStrike" spc="-1" dirty="0">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 name="Google Shape;157;p31"/>
          <p:cNvPicPr/>
          <p:nvPr/>
        </p:nvPicPr>
        <p:blipFill>
          <a:blip r:embed="rId2"/>
          <a:srcRect l="16565" r="16573"/>
          <a:stretch/>
        </p:blipFill>
        <p:spPr>
          <a:xfrm>
            <a:off x="277560" y="1499205"/>
            <a:ext cx="4294440" cy="2937883"/>
          </a:xfrm>
          <a:prstGeom prst="rect">
            <a:avLst/>
          </a:prstGeom>
          <a:ln w="0">
            <a:noFill/>
          </a:ln>
        </p:spPr>
      </p:pic>
      <p:sp>
        <p:nvSpPr>
          <p:cNvPr id="103" name="PlaceHolder 1"/>
          <p:cNvSpPr>
            <a:spLocks noGrp="1"/>
          </p:cNvSpPr>
          <p:nvPr>
            <p:ph type="title" idx="4294967295"/>
          </p:nvPr>
        </p:nvSpPr>
        <p:spPr>
          <a:xfrm>
            <a:off x="1524000" y="542925"/>
            <a:ext cx="7620000" cy="5715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600" b="0" strike="noStrike" spc="-1">
                <a:solidFill>
                  <a:schemeClr val="dk1"/>
                </a:solidFill>
                <a:latin typeface="Syne SemiBold"/>
                <a:ea typeface="Syne SemiBold"/>
              </a:rPr>
              <a:t>TensorFlow - Deep Learning</a:t>
            </a:r>
            <a:endParaRPr lang="fr-FR" sz="2600" b="0" strike="noStrike" spc="-1">
              <a:solidFill>
                <a:schemeClr val="dk1"/>
              </a:solidFill>
              <a:latin typeface="Arial"/>
            </a:endParaRPr>
          </a:p>
        </p:txBody>
      </p:sp>
      <p:sp>
        <p:nvSpPr>
          <p:cNvPr id="104" name="PlaceHolder 2"/>
          <p:cNvSpPr>
            <a:spLocks noGrp="1"/>
          </p:cNvSpPr>
          <p:nvPr>
            <p:ph type="subTitle" idx="4294967295"/>
          </p:nvPr>
        </p:nvSpPr>
        <p:spPr>
          <a:xfrm>
            <a:off x="5398956" y="1663752"/>
            <a:ext cx="3505200" cy="2190750"/>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dirty="0">
                <a:solidFill>
                  <a:schemeClr val="dk1"/>
                </a:solidFill>
                <a:latin typeface="Albert Sans"/>
                <a:ea typeface="Albert Sans"/>
              </a:rPr>
              <a:t>TensorFlow is an open-source framework designed for machine learning and deep learning applications. It provides a comprehensive ecosystem for model building, training, and deployment. </a:t>
            </a:r>
            <a:endParaRPr lang="en-US" sz="2000" b="0" strike="noStrike" spc="-1" dirty="0">
              <a:solidFill>
                <a:srgbClr val="FFFFFF"/>
              </a:solidFill>
              <a:latin typeface="OpenSymbo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idx="4294967295"/>
          </p:nvPr>
        </p:nvSpPr>
        <p:spPr>
          <a:xfrm>
            <a:off x="0" y="3581400"/>
            <a:ext cx="7715250" cy="1019175"/>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5000" b="0" strike="noStrike" spc="-1">
                <a:solidFill>
                  <a:schemeClr val="dk1"/>
                </a:solidFill>
                <a:latin typeface="Syne SemiBold"/>
                <a:ea typeface="Syne SemiBold"/>
              </a:rPr>
              <a:t>GUI Frameworks</a:t>
            </a:r>
            <a:endParaRPr lang="fr-FR" sz="5000" b="0" strike="noStrike" spc="-1">
              <a:solidFill>
                <a:schemeClr val="dk1"/>
              </a:solidFill>
              <a:latin typeface="Arial"/>
            </a:endParaRPr>
          </a:p>
        </p:txBody>
      </p:sp>
      <p:sp>
        <p:nvSpPr>
          <p:cNvPr id="106" name="PlaceHolder 2"/>
          <p:cNvSpPr>
            <a:spLocks noGrp="1"/>
          </p:cNvSpPr>
          <p:nvPr>
            <p:ph type="title" idx="4294967295"/>
          </p:nvPr>
        </p:nvSpPr>
        <p:spPr>
          <a:xfrm>
            <a:off x="0" y="495300"/>
            <a:ext cx="1266825" cy="6858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04</a:t>
            </a:r>
            <a:endParaRPr lang="fr-FR" sz="4000" b="0" strike="noStrike" spc="-1">
              <a:solidFill>
                <a:schemeClr val="dk1"/>
              </a:solidFill>
              <a:latin typeface="Arial"/>
            </a:endParaRPr>
          </a:p>
        </p:txBody>
      </p:sp>
      <p:sp>
        <p:nvSpPr>
          <p:cNvPr id="107" name="Google Shape;166;p32"/>
          <p:cNvSpPr/>
          <p:nvPr/>
        </p:nvSpPr>
        <p:spPr>
          <a:xfrm>
            <a:off x="304920" y="4600440"/>
            <a:ext cx="1123560" cy="390240"/>
          </a:xfrm>
          <a:prstGeom prst="rect">
            <a:avLst/>
          </a:prstGeom>
          <a:noFill/>
          <a:ln w="0">
            <a:noFill/>
          </a:ln>
        </p:spPr>
        <p:style>
          <a:lnRef idx="0">
            <a:scrgbClr r="0" g="0" b="0"/>
          </a:lnRef>
          <a:fillRef idx="0">
            <a:scrgbClr r="0" g="0" b="0"/>
          </a:fillRef>
          <a:effectRef idx="0">
            <a:scrgbClr r="0" g="0" b="0"/>
          </a:effectRef>
          <a:fontRef idx="minor"/>
        </p:style>
        <p:txBody>
          <a:bodyPr lIns="870823080" tIns="195120" rIns="870823080" bIns="195120" anchor="t">
            <a:normAutofit fontScale="25000" lnSpcReduction="20000"/>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108" name="Google Shape;167;p32"/>
          <p:cNvCxnSpPr/>
          <p:nvPr/>
        </p:nvCxnSpPr>
        <p:spPr>
          <a:xfrm>
            <a:off x="1430640" y="4799880"/>
            <a:ext cx="8245800" cy="360"/>
          </a:xfrm>
          <a:prstGeom prst="straightConnector1">
            <a:avLst/>
          </a:prstGeom>
          <a:ln w="9525">
            <a:solidFill>
              <a:srgbClr val="FFFFFF"/>
            </a:solidFill>
            <a:roun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9" name="Google Shape;157;p31"/>
          <p:cNvPicPr/>
          <p:nvPr/>
        </p:nvPicPr>
        <p:blipFill>
          <a:blip r:embed="rId2"/>
          <a:srcRect l="16565" r="16573"/>
          <a:stretch/>
        </p:blipFill>
        <p:spPr>
          <a:xfrm>
            <a:off x="277560" y="1476720"/>
            <a:ext cx="4294440" cy="2855437"/>
          </a:xfrm>
          <a:prstGeom prst="rect">
            <a:avLst/>
          </a:prstGeom>
          <a:ln w="0">
            <a:noFill/>
          </a:ln>
        </p:spPr>
      </p:pic>
      <p:sp>
        <p:nvSpPr>
          <p:cNvPr id="110" name="PlaceHolder 1"/>
          <p:cNvSpPr>
            <a:spLocks noGrp="1"/>
          </p:cNvSpPr>
          <p:nvPr>
            <p:ph type="title" idx="4294967295"/>
          </p:nvPr>
        </p:nvSpPr>
        <p:spPr>
          <a:xfrm>
            <a:off x="1524000" y="542925"/>
            <a:ext cx="7620000" cy="5715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600" b="0" strike="noStrike" spc="-1">
                <a:solidFill>
                  <a:schemeClr val="dk1"/>
                </a:solidFill>
                <a:latin typeface="Syne SemiBold"/>
                <a:ea typeface="Syne SemiBold"/>
              </a:rPr>
              <a:t>Tkinter - Basic GUI Development</a:t>
            </a:r>
            <a:endParaRPr lang="fr-FR" sz="2600" b="0" strike="noStrike" spc="-1">
              <a:solidFill>
                <a:schemeClr val="dk1"/>
              </a:solidFill>
              <a:latin typeface="Arial"/>
            </a:endParaRPr>
          </a:p>
        </p:txBody>
      </p:sp>
      <p:sp>
        <p:nvSpPr>
          <p:cNvPr id="111" name="PlaceHolder 2"/>
          <p:cNvSpPr>
            <a:spLocks noGrp="1"/>
          </p:cNvSpPr>
          <p:nvPr>
            <p:ph type="subTitle" idx="4294967295"/>
          </p:nvPr>
        </p:nvSpPr>
        <p:spPr>
          <a:xfrm>
            <a:off x="5638800" y="951719"/>
            <a:ext cx="3505200" cy="3515349"/>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dirty="0">
                <a:solidFill>
                  <a:schemeClr val="dk1"/>
                </a:solidFill>
                <a:latin typeface="Albert Sans"/>
                <a:ea typeface="Albert Sans"/>
              </a:rPr>
              <a:t>Tkinter is the standard GUI toolkit for Python. It allows developers to create simple and straightforward desktop applications. With a wide range of widgets, such as buttons, labels, and text boxes, Tkinter provides a method for integrating graphical elements into applications.</a:t>
            </a:r>
            <a:endParaRPr lang="en-US" sz="2000" b="0" strike="noStrike" spc="-1" dirty="0">
              <a:solidFill>
                <a:srgbClr val="FFFFFF"/>
              </a:solidFill>
              <a:latin typeface="OpenSymbo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laceHolder 1"/>
          <p:cNvSpPr>
            <a:spLocks noGrp="1"/>
          </p:cNvSpPr>
          <p:nvPr>
            <p:ph type="title" idx="4294967295"/>
          </p:nvPr>
        </p:nvSpPr>
        <p:spPr>
          <a:xfrm>
            <a:off x="0" y="790575"/>
            <a:ext cx="7620000" cy="6953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PyQt - Feature-rich Applications</a:t>
            </a:r>
            <a:endParaRPr lang="fr-FR" sz="4000" b="0" strike="noStrike" spc="-1">
              <a:solidFill>
                <a:schemeClr val="dk1"/>
              </a:solidFill>
              <a:latin typeface="Arial"/>
            </a:endParaRPr>
          </a:p>
        </p:txBody>
      </p:sp>
      <p:sp>
        <p:nvSpPr>
          <p:cNvPr id="113" name="PlaceHolder 2"/>
          <p:cNvSpPr>
            <a:spLocks noGrp="1"/>
          </p:cNvSpPr>
          <p:nvPr>
            <p:ph idx="4294967295"/>
          </p:nvPr>
        </p:nvSpPr>
        <p:spPr>
          <a:xfrm>
            <a:off x="1026826" y="1868149"/>
            <a:ext cx="7689953" cy="1952625"/>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dirty="0">
                <a:solidFill>
                  <a:schemeClr val="dk1"/>
                </a:solidFill>
                <a:latin typeface="Albert Sans"/>
                <a:ea typeface="Albert Sans"/>
              </a:rPr>
              <a:t>PyQt is a set of Python bindings for the Qt libraries, enabling the development of cross-platform applications with rich user interfaces. It offers a large number of widgets and tools for creating complex interfaces and integrates well with existing C++ code.</a:t>
            </a:r>
            <a:endParaRPr lang="fr-FR" sz="2000" b="0" strike="noStrike" spc="-1" dirty="0">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idx="4294967295"/>
          </p:nvPr>
        </p:nvSpPr>
        <p:spPr>
          <a:xfrm>
            <a:off x="0" y="790575"/>
            <a:ext cx="7620000" cy="6953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Kivy - Multi-touch Applications</a:t>
            </a:r>
            <a:endParaRPr lang="fr-FR" sz="4000" b="0" strike="noStrike" spc="-1">
              <a:solidFill>
                <a:schemeClr val="dk1"/>
              </a:solidFill>
              <a:latin typeface="Arial"/>
            </a:endParaRPr>
          </a:p>
        </p:txBody>
      </p:sp>
      <p:sp>
        <p:nvSpPr>
          <p:cNvPr id="115" name="PlaceHolder 2"/>
          <p:cNvSpPr>
            <a:spLocks noGrp="1"/>
          </p:cNvSpPr>
          <p:nvPr>
            <p:ph idx="4294967295"/>
          </p:nvPr>
        </p:nvSpPr>
        <p:spPr>
          <a:xfrm>
            <a:off x="1209675" y="1875644"/>
            <a:ext cx="6765092" cy="1952625"/>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a:solidFill>
                  <a:schemeClr val="dk1"/>
                </a:solidFill>
                <a:latin typeface="Albert Sans"/>
                <a:ea typeface="Albert Sans"/>
              </a:rPr>
              <a:t>Kivy is an open-source Python framework for developing multi-touch applications. It is suitable for mobile apps and can run on various platforms including Windows, macOS, Linux, iOS, and Android. Kivy emphasizes modularity and responsive design.</a:t>
            </a:r>
            <a:endParaRPr lang="fr-FR" sz="20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idx="4294967295"/>
          </p:nvPr>
        </p:nvSpPr>
        <p:spPr>
          <a:xfrm>
            <a:off x="0" y="3581400"/>
            <a:ext cx="7715250" cy="1019175"/>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5000" b="0" strike="noStrike" spc="-1">
                <a:solidFill>
                  <a:schemeClr val="dk1"/>
                </a:solidFill>
                <a:latin typeface="Syne SemiBold"/>
                <a:ea typeface="Syne SemiBold"/>
              </a:rPr>
              <a:t>Testing Frameworks</a:t>
            </a:r>
            <a:endParaRPr lang="fr-FR" sz="5000" b="0" strike="noStrike" spc="-1">
              <a:solidFill>
                <a:schemeClr val="dk1"/>
              </a:solidFill>
              <a:latin typeface="Arial"/>
            </a:endParaRPr>
          </a:p>
        </p:txBody>
      </p:sp>
      <p:sp>
        <p:nvSpPr>
          <p:cNvPr id="117" name="PlaceHolder 2"/>
          <p:cNvSpPr>
            <a:spLocks noGrp="1"/>
          </p:cNvSpPr>
          <p:nvPr>
            <p:ph type="title" idx="4294967295"/>
          </p:nvPr>
        </p:nvSpPr>
        <p:spPr>
          <a:xfrm>
            <a:off x="0" y="495300"/>
            <a:ext cx="1266825" cy="6858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05</a:t>
            </a:r>
            <a:endParaRPr lang="fr-FR" sz="4000" b="0" strike="noStrike" spc="-1">
              <a:solidFill>
                <a:schemeClr val="dk1"/>
              </a:solidFill>
              <a:latin typeface="Arial"/>
            </a:endParaRPr>
          </a:p>
        </p:txBody>
      </p:sp>
      <p:sp>
        <p:nvSpPr>
          <p:cNvPr id="118" name="Google Shape;166;p32"/>
          <p:cNvSpPr/>
          <p:nvPr/>
        </p:nvSpPr>
        <p:spPr>
          <a:xfrm>
            <a:off x="304920" y="4600440"/>
            <a:ext cx="1123560" cy="390240"/>
          </a:xfrm>
          <a:prstGeom prst="rect">
            <a:avLst/>
          </a:prstGeom>
          <a:noFill/>
          <a:ln w="0">
            <a:noFill/>
          </a:ln>
        </p:spPr>
        <p:style>
          <a:lnRef idx="0">
            <a:scrgbClr r="0" g="0" b="0"/>
          </a:lnRef>
          <a:fillRef idx="0">
            <a:scrgbClr r="0" g="0" b="0"/>
          </a:fillRef>
          <a:effectRef idx="0">
            <a:scrgbClr r="0" g="0" b="0"/>
          </a:effectRef>
          <a:fontRef idx="minor"/>
        </p:style>
        <p:txBody>
          <a:bodyPr lIns="870823080" tIns="195120" rIns="870823080" bIns="195120" anchor="t">
            <a:normAutofit fontScale="25000" lnSpcReduction="20000"/>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119" name="Google Shape;167;p32"/>
          <p:cNvCxnSpPr/>
          <p:nvPr/>
        </p:nvCxnSpPr>
        <p:spPr>
          <a:xfrm>
            <a:off x="1430640" y="4799880"/>
            <a:ext cx="8245800" cy="360"/>
          </a:xfrm>
          <a:prstGeom prst="straightConnector1">
            <a:avLst/>
          </a:prstGeom>
          <a:ln w="9525">
            <a:solidFill>
              <a:srgbClr val="FFFFFF"/>
            </a:solidFill>
            <a:roun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0" name="PlaceHolder 1"/>
          <p:cNvSpPr>
            <a:spLocks noGrp="1"/>
          </p:cNvSpPr>
          <p:nvPr>
            <p:ph type="title" idx="4294967295"/>
          </p:nvPr>
        </p:nvSpPr>
        <p:spPr>
          <a:xfrm>
            <a:off x="0" y="1200150"/>
            <a:ext cx="2654300" cy="3222625"/>
          </a:xfrm>
          <a:prstGeom prst="rect">
            <a:avLst/>
          </a:prstGeom>
        </p:spPr>
        <p:txBody>
          <a:bodyPr vert="horz" lIns="91440" tIns="45720" rIns="91440" bIns="45720" rtlCol="0" anchor="ctr">
            <a:normAutofit/>
          </a:bodyPr>
          <a:lstStyle/>
          <a:p>
            <a:pPr indent="0" defTabSz="914400">
              <a:tabLst>
                <a:tab pos="0" algn="l"/>
              </a:tabLst>
            </a:pPr>
            <a:r>
              <a:rPr lang="en-US" sz="2500" b="0" i="0" strike="noStrike" kern="1200" cap="all" spc="-1" dirty="0">
                <a:solidFill>
                  <a:schemeClr val="tx1"/>
                </a:solidFill>
                <a:effectLst/>
                <a:latin typeface="+mj-lt"/>
                <a:ea typeface="+mj-ea"/>
                <a:cs typeface="+mj-cs"/>
              </a:rPr>
              <a:t>Introduction</a:t>
            </a:r>
          </a:p>
        </p:txBody>
      </p:sp>
      <p:sp>
        <p:nvSpPr>
          <p:cNvPr id="71" name="PlaceHolder 2"/>
          <p:cNvSpPr>
            <a:spLocks noGrp="1"/>
          </p:cNvSpPr>
          <p:nvPr>
            <p:ph idx="4294967295"/>
          </p:nvPr>
        </p:nvSpPr>
        <p:spPr>
          <a:xfrm>
            <a:off x="4546600" y="1200150"/>
            <a:ext cx="4597400" cy="3222625"/>
          </a:xfrm>
          <a:prstGeom prst="rect">
            <a:avLst/>
          </a:prstGeom>
        </p:spPr>
        <p:txBody>
          <a:bodyPr vert="horz" lIns="91440" tIns="45720" rIns="91440" bIns="45720" rtlCol="0" anchor="ctr">
            <a:normAutofit/>
          </a:bodyPr>
          <a:lstStyle/>
          <a:p>
            <a:pPr indent="-228600" defTabSz="914400">
              <a:tabLst>
                <a:tab pos="0" algn="l"/>
              </a:tabLst>
            </a:pPr>
            <a:r>
              <a:rPr lang="en-US" sz="2000" b="0" strike="noStrike" spc="-1" dirty="0"/>
              <a:t>This presentation provides an overview of various frameworks in Python, focusing on their definitions, importance, and key characteristics.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idx="4294967295"/>
          </p:nvPr>
        </p:nvSpPr>
        <p:spPr>
          <a:xfrm>
            <a:off x="0" y="790575"/>
            <a:ext cx="7620000" cy="6953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unittest - Built-in Testing Module</a:t>
            </a:r>
            <a:endParaRPr lang="fr-FR" sz="4000" b="0" strike="noStrike" spc="-1">
              <a:solidFill>
                <a:schemeClr val="dk1"/>
              </a:solidFill>
              <a:latin typeface="Arial"/>
            </a:endParaRPr>
          </a:p>
        </p:txBody>
      </p:sp>
      <p:sp>
        <p:nvSpPr>
          <p:cNvPr id="121" name="PlaceHolder 2"/>
          <p:cNvSpPr>
            <a:spLocks noGrp="1"/>
          </p:cNvSpPr>
          <p:nvPr>
            <p:ph idx="4294967295"/>
          </p:nvPr>
        </p:nvSpPr>
        <p:spPr>
          <a:xfrm>
            <a:off x="1402518" y="1980576"/>
            <a:ext cx="5965148" cy="1952625"/>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000" b="0" strike="noStrike" spc="-1" dirty="0">
                <a:solidFill>
                  <a:schemeClr val="dk1"/>
                </a:solidFill>
                <a:latin typeface="Albert Sans"/>
                <a:ea typeface="Albert Sans"/>
              </a:rPr>
              <a:t>unittest is a testing framework included in the Python standard library. It provides tools for testing code and includes features like test case creation, test organization, and assertions to verify code functionality.</a:t>
            </a:r>
            <a:endParaRPr lang="fr-FR" sz="2000" b="0" strike="noStrike" spc="-1" dirty="0">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idx="4294967295"/>
          </p:nvPr>
        </p:nvSpPr>
        <p:spPr>
          <a:xfrm>
            <a:off x="0" y="790575"/>
            <a:ext cx="7620000" cy="6953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pytest - Simple and Scalable Testing</a:t>
            </a:r>
            <a:endParaRPr lang="fr-FR" sz="4000" b="0" strike="noStrike" spc="-1">
              <a:solidFill>
                <a:schemeClr val="dk1"/>
              </a:solidFill>
              <a:latin typeface="Arial"/>
            </a:endParaRPr>
          </a:p>
        </p:txBody>
      </p:sp>
      <p:sp>
        <p:nvSpPr>
          <p:cNvPr id="123" name="PlaceHolder 2"/>
          <p:cNvSpPr>
            <a:spLocks noGrp="1"/>
          </p:cNvSpPr>
          <p:nvPr>
            <p:ph idx="4294967295"/>
          </p:nvPr>
        </p:nvSpPr>
        <p:spPr>
          <a:xfrm>
            <a:off x="1657350" y="2197933"/>
            <a:ext cx="6407358" cy="1952625"/>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dirty="0">
                <a:solidFill>
                  <a:schemeClr val="dk1"/>
                </a:solidFill>
                <a:latin typeface="Albert Sans"/>
                <a:ea typeface="Albert Sans"/>
              </a:rPr>
              <a:t>pytest is a powerful testing framework that makes it easy to write simple and scalable test cases. It supports fixtures, parameterized testing, and integrates well with other tools and libraries, making it a popular choice among developers.</a:t>
            </a:r>
            <a:endParaRPr lang="fr-FR" sz="2000" b="0" strike="noStrike" spc="-1" dirty="0">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Google Shape;157;p31"/>
          <p:cNvPicPr/>
          <p:nvPr/>
        </p:nvPicPr>
        <p:blipFill>
          <a:blip r:embed="rId2"/>
          <a:srcRect l="16565" r="16573"/>
          <a:stretch/>
        </p:blipFill>
        <p:spPr>
          <a:xfrm>
            <a:off x="359764" y="1274353"/>
            <a:ext cx="4294440" cy="3123855"/>
          </a:xfrm>
          <a:prstGeom prst="rect">
            <a:avLst/>
          </a:prstGeom>
          <a:ln w="0">
            <a:noFill/>
          </a:ln>
        </p:spPr>
      </p:pic>
      <p:sp>
        <p:nvSpPr>
          <p:cNvPr id="125" name="PlaceHolder 1"/>
          <p:cNvSpPr>
            <a:spLocks noGrp="1"/>
          </p:cNvSpPr>
          <p:nvPr>
            <p:ph type="title" idx="4294967295"/>
          </p:nvPr>
        </p:nvSpPr>
        <p:spPr>
          <a:xfrm>
            <a:off x="1524000" y="542925"/>
            <a:ext cx="7620000" cy="5715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600" b="0" strike="noStrike" spc="-1">
                <a:solidFill>
                  <a:schemeClr val="dk1"/>
                </a:solidFill>
                <a:latin typeface="Syne SemiBold"/>
                <a:ea typeface="Syne SemiBold"/>
              </a:rPr>
              <a:t>nose2 - Extending unittest</a:t>
            </a:r>
            <a:endParaRPr lang="fr-FR" sz="2600" b="0" strike="noStrike" spc="-1">
              <a:solidFill>
                <a:schemeClr val="dk1"/>
              </a:solidFill>
              <a:latin typeface="Arial"/>
            </a:endParaRPr>
          </a:p>
        </p:txBody>
      </p:sp>
      <p:sp>
        <p:nvSpPr>
          <p:cNvPr id="126" name="PlaceHolder 2"/>
          <p:cNvSpPr>
            <a:spLocks noGrp="1"/>
          </p:cNvSpPr>
          <p:nvPr>
            <p:ph type="subTitle" idx="4294967295"/>
          </p:nvPr>
        </p:nvSpPr>
        <p:spPr>
          <a:xfrm>
            <a:off x="5069174" y="1206551"/>
            <a:ext cx="3505200" cy="2585959"/>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dirty="0">
                <a:solidFill>
                  <a:schemeClr val="dk1"/>
                </a:solidFill>
                <a:latin typeface="Albert Sans"/>
                <a:ea typeface="Albert Sans"/>
              </a:rPr>
              <a:t>nose2 extends unittest and provides additional functionality for testing. It simplifies the testing process with features like test discovery and plugins, making it easier for developers to organize and run their tests.</a:t>
            </a:r>
            <a:endParaRPr lang="en-US" sz="2000" b="0" strike="noStrike" spc="-1" dirty="0">
              <a:solidFill>
                <a:srgbClr val="FFFFFF"/>
              </a:solidFill>
              <a:latin typeface="Open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idx="4294967295"/>
          </p:nvPr>
        </p:nvSpPr>
        <p:spPr>
          <a:xfrm>
            <a:off x="0" y="790575"/>
            <a:ext cx="7620000" cy="6953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Conclusions</a:t>
            </a:r>
            <a:endParaRPr lang="fr-FR" sz="4000" b="0" strike="noStrike" spc="-1">
              <a:solidFill>
                <a:schemeClr val="dk1"/>
              </a:solidFill>
              <a:latin typeface="Arial"/>
            </a:endParaRPr>
          </a:p>
        </p:txBody>
      </p:sp>
      <p:sp>
        <p:nvSpPr>
          <p:cNvPr id="128" name="PlaceHolder 2"/>
          <p:cNvSpPr>
            <a:spLocks noGrp="1"/>
          </p:cNvSpPr>
          <p:nvPr>
            <p:ph idx="4294967295"/>
          </p:nvPr>
        </p:nvSpPr>
        <p:spPr>
          <a:xfrm>
            <a:off x="2152025" y="1853159"/>
            <a:ext cx="5200650" cy="1952625"/>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dirty="0">
                <a:solidFill>
                  <a:schemeClr val="dk1"/>
                </a:solidFill>
                <a:latin typeface="Albert Sans"/>
                <a:ea typeface="Albert Sans"/>
              </a:rPr>
              <a:t>In conclusion, Python's diverse frameworks enhance the development process across various domains. From web and data science to GUI and testing, these frameworks provide essential tools that streamline programming and increase productivity.</a:t>
            </a:r>
            <a:endParaRPr lang="fr-FR" sz="2000" b="0" strike="noStrike" spc="-1" dirty="0">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4ED51-4AE3-A015-AB35-FEBC82E59D05}"/>
              </a:ext>
            </a:extLst>
          </p:cNvPr>
          <p:cNvSpPr>
            <a:spLocks noGrp="1"/>
          </p:cNvSpPr>
          <p:nvPr>
            <p:ph type="title"/>
          </p:nvPr>
        </p:nvSpPr>
        <p:spPr/>
        <p:txBody>
          <a:bodyPr/>
          <a:lstStyle/>
          <a:p>
            <a:r>
              <a:rPr lang="en-US" dirty="0" err="1"/>
              <a:t>REference</a:t>
            </a:r>
            <a:endParaRPr lang="en-US" dirty="0"/>
          </a:p>
        </p:txBody>
      </p:sp>
      <p:sp>
        <p:nvSpPr>
          <p:cNvPr id="3" name="Content Placeholder 2">
            <a:extLst>
              <a:ext uri="{FF2B5EF4-FFF2-40B4-BE49-F238E27FC236}">
                <a16:creationId xmlns:a16="http://schemas.microsoft.com/office/drawing/2014/main" id="{66AD871C-9836-5248-89DA-BA4087AA633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7778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FDDF64-A2F6-EFBB-0B71-EE434AE536BC}"/>
              </a:ext>
            </a:extLst>
          </p:cNvPr>
          <p:cNvSpPr>
            <a:spLocks noGrp="1"/>
          </p:cNvSpPr>
          <p:nvPr>
            <p:ph type="title"/>
          </p:nvPr>
        </p:nvSpPr>
        <p:spPr>
          <a:xfrm>
            <a:off x="3395272" y="1309601"/>
            <a:ext cx="4649963" cy="1415963"/>
          </a:xfrm>
        </p:spPr>
        <p:txBody>
          <a:bodyPr/>
          <a:lstStyle/>
          <a:p>
            <a:r>
              <a:rPr lang="en-US" dirty="0"/>
              <a:t>THANK You</a:t>
            </a:r>
          </a:p>
        </p:txBody>
      </p:sp>
    </p:spTree>
    <p:extLst>
      <p:ext uri="{BB962C8B-B14F-4D97-AF65-F5344CB8AC3E}">
        <p14:creationId xmlns:p14="http://schemas.microsoft.com/office/powerpoint/2010/main" val="1540600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PlaceHolder 1"/>
          <p:cNvSpPr>
            <a:spLocks noGrp="1"/>
          </p:cNvSpPr>
          <p:nvPr>
            <p:ph type="title" idx="4294967295"/>
          </p:nvPr>
        </p:nvSpPr>
        <p:spPr>
          <a:xfrm>
            <a:off x="0" y="3581400"/>
            <a:ext cx="7715250" cy="1019175"/>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5000" b="0" strike="noStrike" spc="-1">
                <a:solidFill>
                  <a:schemeClr val="dk1"/>
                </a:solidFill>
                <a:latin typeface="Syne SemiBold"/>
                <a:ea typeface="Syne SemiBold"/>
              </a:rPr>
              <a:t>Overview</a:t>
            </a:r>
            <a:endParaRPr lang="fr-FR" sz="5000" b="0" strike="noStrike" spc="-1">
              <a:solidFill>
                <a:schemeClr val="dk1"/>
              </a:solidFill>
              <a:latin typeface="Arial"/>
            </a:endParaRPr>
          </a:p>
        </p:txBody>
      </p:sp>
      <p:sp>
        <p:nvSpPr>
          <p:cNvPr id="73" name="PlaceHolder 2"/>
          <p:cNvSpPr>
            <a:spLocks noGrp="1"/>
          </p:cNvSpPr>
          <p:nvPr>
            <p:ph type="title" idx="4294967295"/>
          </p:nvPr>
        </p:nvSpPr>
        <p:spPr>
          <a:xfrm>
            <a:off x="0" y="495300"/>
            <a:ext cx="1266825" cy="6858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01</a:t>
            </a:r>
            <a:endParaRPr lang="fr-FR" sz="4000" b="0" strike="noStrike" spc="-1">
              <a:solidFill>
                <a:schemeClr val="dk1"/>
              </a:solidFill>
              <a:latin typeface="Arial"/>
            </a:endParaRPr>
          </a:p>
        </p:txBody>
      </p:sp>
      <p:sp>
        <p:nvSpPr>
          <p:cNvPr id="74" name="Google Shape;166;p32"/>
          <p:cNvSpPr/>
          <p:nvPr/>
        </p:nvSpPr>
        <p:spPr>
          <a:xfrm>
            <a:off x="304920" y="4600440"/>
            <a:ext cx="1123560" cy="390240"/>
          </a:xfrm>
          <a:prstGeom prst="rect">
            <a:avLst/>
          </a:prstGeom>
          <a:noFill/>
          <a:ln w="0">
            <a:noFill/>
          </a:ln>
        </p:spPr>
        <p:style>
          <a:lnRef idx="0">
            <a:scrgbClr r="0" g="0" b="0"/>
          </a:lnRef>
          <a:fillRef idx="0">
            <a:scrgbClr r="0" g="0" b="0"/>
          </a:fillRef>
          <a:effectRef idx="0">
            <a:scrgbClr r="0" g="0" b="0"/>
          </a:effectRef>
          <a:fontRef idx="minor"/>
        </p:style>
        <p:txBody>
          <a:bodyPr lIns="870823080" tIns="195120" rIns="870823080" bIns="195120" anchor="t">
            <a:normAutofit fontScale="25000" lnSpcReduction="20000"/>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75" name="Google Shape;167;p32"/>
          <p:cNvCxnSpPr/>
          <p:nvPr/>
        </p:nvCxnSpPr>
        <p:spPr>
          <a:xfrm>
            <a:off x="1430640" y="4799880"/>
            <a:ext cx="8245800" cy="360"/>
          </a:xfrm>
          <a:prstGeom prst="straightConnector1">
            <a:avLst/>
          </a:prstGeom>
          <a:ln w="9525">
            <a:solidFill>
              <a:srgbClr val="FFFFFF"/>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76" name="PlaceHolder 1"/>
          <p:cNvSpPr>
            <a:spLocks noGrp="1"/>
          </p:cNvSpPr>
          <p:nvPr>
            <p:ph type="title" idx="4294967295"/>
          </p:nvPr>
        </p:nvSpPr>
        <p:spPr>
          <a:xfrm>
            <a:off x="0" y="1200150"/>
            <a:ext cx="2654300" cy="3222625"/>
          </a:xfrm>
          <a:prstGeom prst="rect">
            <a:avLst/>
          </a:prstGeom>
        </p:spPr>
        <p:txBody>
          <a:bodyPr vert="horz" lIns="91440" tIns="45720" rIns="91440" bIns="45720" rtlCol="0" anchor="ctr">
            <a:normAutofit/>
          </a:bodyPr>
          <a:lstStyle/>
          <a:p>
            <a:pPr indent="0" defTabSz="914400">
              <a:tabLst>
                <a:tab pos="0" algn="l"/>
              </a:tabLst>
            </a:pPr>
            <a:r>
              <a:rPr lang="en-US" sz="2700" b="0" i="0" strike="noStrike" kern="1200" cap="all" spc="-1" dirty="0">
                <a:solidFill>
                  <a:schemeClr val="tx1"/>
                </a:solidFill>
                <a:effectLst/>
                <a:latin typeface="+mj-lt"/>
                <a:ea typeface="+mj-ea"/>
                <a:cs typeface="+mj-cs"/>
              </a:rPr>
              <a:t>Definition of frameworks</a:t>
            </a:r>
          </a:p>
        </p:txBody>
      </p:sp>
      <p:sp>
        <p:nvSpPr>
          <p:cNvPr id="77" name="PlaceHolder 2"/>
          <p:cNvSpPr>
            <a:spLocks noGrp="1"/>
          </p:cNvSpPr>
          <p:nvPr>
            <p:ph idx="4294967295"/>
          </p:nvPr>
        </p:nvSpPr>
        <p:spPr>
          <a:xfrm>
            <a:off x="4546600" y="1200150"/>
            <a:ext cx="4597400" cy="3222625"/>
          </a:xfrm>
          <a:prstGeom prst="rect">
            <a:avLst/>
          </a:prstGeom>
        </p:spPr>
        <p:txBody>
          <a:bodyPr vert="horz" lIns="91440" tIns="45720" rIns="91440" bIns="45720" rtlCol="0" anchor="ctr">
            <a:normAutofit/>
          </a:bodyPr>
          <a:lstStyle/>
          <a:p>
            <a:pPr indent="-228600" defTabSz="914400">
              <a:tabLst>
                <a:tab pos="0" algn="l"/>
              </a:tabLst>
            </a:pPr>
            <a:r>
              <a:rPr lang="en-US" sz="2000" b="0" strike="noStrike" spc="-1" dirty="0"/>
              <a:t>Frameworks in Python are pre-built collections of modules and libraries that provide a structure for application development, which developers can utilize to build software more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 name="Google Shape;157;p31"/>
          <p:cNvPicPr/>
          <p:nvPr/>
        </p:nvPicPr>
        <p:blipFill>
          <a:blip r:embed="rId2"/>
          <a:srcRect l="16565" r="16573"/>
          <a:stretch/>
        </p:blipFill>
        <p:spPr>
          <a:xfrm>
            <a:off x="404734" y="1024484"/>
            <a:ext cx="3717561" cy="3292683"/>
          </a:xfrm>
          <a:prstGeom prst="rect">
            <a:avLst/>
          </a:prstGeom>
          <a:ln w="0">
            <a:noFill/>
          </a:ln>
        </p:spPr>
      </p:pic>
      <p:sp>
        <p:nvSpPr>
          <p:cNvPr id="79" name="PlaceHolder 1"/>
          <p:cNvSpPr>
            <a:spLocks noGrp="1"/>
          </p:cNvSpPr>
          <p:nvPr>
            <p:ph type="title" idx="4294967295"/>
          </p:nvPr>
        </p:nvSpPr>
        <p:spPr>
          <a:xfrm>
            <a:off x="1583961" y="273102"/>
            <a:ext cx="7620000" cy="5715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600" b="0" strike="noStrike" spc="-1" dirty="0">
                <a:solidFill>
                  <a:schemeClr val="dk1"/>
                </a:solidFill>
                <a:latin typeface="Syne SemiBold"/>
                <a:ea typeface="Syne SemiBold"/>
              </a:rPr>
              <a:t>Importance of frameworks in Python</a:t>
            </a:r>
            <a:endParaRPr lang="fr-FR" sz="2600" b="0" strike="noStrike" spc="-1" dirty="0">
              <a:solidFill>
                <a:schemeClr val="dk1"/>
              </a:solidFill>
              <a:latin typeface="Arial"/>
            </a:endParaRPr>
          </a:p>
        </p:txBody>
      </p:sp>
      <p:sp>
        <p:nvSpPr>
          <p:cNvPr id="80" name="PlaceHolder 2"/>
          <p:cNvSpPr>
            <a:spLocks noGrp="1"/>
          </p:cNvSpPr>
          <p:nvPr>
            <p:ph type="subTitle" idx="4294967295"/>
          </p:nvPr>
        </p:nvSpPr>
        <p:spPr>
          <a:xfrm>
            <a:off x="5234066" y="1296492"/>
            <a:ext cx="3505200" cy="2638425"/>
          </a:xfrm>
          <a:prstGeom prst="rect">
            <a:avLst/>
          </a:prstGeom>
          <a:noFill/>
          <a:ln w="0">
            <a:noFill/>
          </a:ln>
        </p:spPr>
        <p:txBody>
          <a:bodyPr lIns="91440" tIns="91440" rIns="91440" bIns="91440" anchor="t">
            <a:noAutofit/>
          </a:bodyPr>
          <a:lstStyle/>
          <a:p>
            <a:pPr indent="0">
              <a:lnSpc>
                <a:spcPct val="100000"/>
              </a:lnSpc>
              <a:buNone/>
              <a:tabLst>
                <a:tab pos="0" algn="l"/>
              </a:tabLst>
            </a:pPr>
            <a:r>
              <a:rPr lang="en" sz="2000" b="0" strike="noStrike" spc="-1" dirty="0">
                <a:solidFill>
                  <a:schemeClr val="dk1"/>
                </a:solidFill>
                <a:latin typeface="Albert Sans"/>
                <a:ea typeface="Albert Sans"/>
              </a:rPr>
              <a:t>Frameworks simplify the development process by reducing the amount of code developers need to write. They provide standardized solutions to common problems, allowing developers to focus on unique features.</a:t>
            </a:r>
            <a:endParaRPr lang="en-US" sz="2000" b="0" strike="noStrike" spc="-1" dirty="0">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idx="4294967295"/>
          </p:nvPr>
        </p:nvSpPr>
        <p:spPr>
          <a:xfrm>
            <a:off x="0" y="790575"/>
            <a:ext cx="7620000" cy="6953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dirty="0">
                <a:solidFill>
                  <a:schemeClr val="dk1"/>
                </a:solidFill>
                <a:latin typeface="Syne SemiBold"/>
                <a:ea typeface="Syne SemiBold"/>
              </a:rPr>
              <a:t>Key characteristics of Python frameworks</a:t>
            </a:r>
            <a:endParaRPr lang="fr-FR" sz="4000" b="0" strike="noStrike" spc="-1" dirty="0">
              <a:solidFill>
                <a:schemeClr val="dk1"/>
              </a:solidFill>
              <a:latin typeface="Arial"/>
            </a:endParaRPr>
          </a:p>
        </p:txBody>
      </p:sp>
      <p:sp>
        <p:nvSpPr>
          <p:cNvPr id="82" name="PlaceHolder 2"/>
          <p:cNvSpPr>
            <a:spLocks noGrp="1"/>
          </p:cNvSpPr>
          <p:nvPr>
            <p:ph idx="4294967295"/>
          </p:nvPr>
        </p:nvSpPr>
        <p:spPr>
          <a:xfrm>
            <a:off x="3943350" y="2400300"/>
            <a:ext cx="5200650" cy="1952625"/>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000" b="0" strike="noStrike" spc="-1" dirty="0">
                <a:solidFill>
                  <a:schemeClr val="dk1"/>
                </a:solidFill>
                <a:latin typeface="Albert Sans"/>
                <a:ea typeface="Albert Sans"/>
              </a:rPr>
              <a:t>Key characteristics include code reusability, modular architecture, built-in features for common tasks, and community support, which enhance productivity and maintainability.</a:t>
            </a:r>
            <a:endParaRPr lang="fr-FR" sz="2000" b="0" strike="noStrike" spc="-1" dirty="0">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idx="4294967295"/>
          </p:nvPr>
        </p:nvSpPr>
        <p:spPr>
          <a:xfrm>
            <a:off x="0" y="3581400"/>
            <a:ext cx="7715250" cy="1019175"/>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 sz="5000" b="0" strike="noStrike" spc="-1">
                <a:solidFill>
                  <a:schemeClr val="dk1"/>
                </a:solidFill>
                <a:latin typeface="Syne SemiBold"/>
                <a:ea typeface="Syne SemiBold"/>
              </a:rPr>
              <a:t>Web Frameworks</a:t>
            </a:r>
            <a:endParaRPr lang="fr-FR" sz="5000" b="0" strike="noStrike" spc="-1">
              <a:solidFill>
                <a:schemeClr val="dk1"/>
              </a:solidFill>
              <a:latin typeface="Arial"/>
            </a:endParaRPr>
          </a:p>
        </p:txBody>
      </p:sp>
      <p:sp>
        <p:nvSpPr>
          <p:cNvPr id="84" name="PlaceHolder 2"/>
          <p:cNvSpPr>
            <a:spLocks noGrp="1"/>
          </p:cNvSpPr>
          <p:nvPr>
            <p:ph type="title" idx="4294967295"/>
          </p:nvPr>
        </p:nvSpPr>
        <p:spPr>
          <a:xfrm>
            <a:off x="0" y="495300"/>
            <a:ext cx="1266825" cy="6858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02</a:t>
            </a:r>
            <a:endParaRPr lang="fr-FR" sz="4000" b="0" strike="noStrike" spc="-1">
              <a:solidFill>
                <a:schemeClr val="dk1"/>
              </a:solidFill>
              <a:latin typeface="Arial"/>
            </a:endParaRPr>
          </a:p>
        </p:txBody>
      </p:sp>
      <p:sp>
        <p:nvSpPr>
          <p:cNvPr id="85" name="Google Shape;166;p32"/>
          <p:cNvSpPr/>
          <p:nvPr/>
        </p:nvSpPr>
        <p:spPr>
          <a:xfrm>
            <a:off x="304920" y="4600440"/>
            <a:ext cx="1123560" cy="390240"/>
          </a:xfrm>
          <a:prstGeom prst="rect">
            <a:avLst/>
          </a:prstGeom>
          <a:noFill/>
          <a:ln w="0">
            <a:noFill/>
          </a:ln>
        </p:spPr>
        <p:style>
          <a:lnRef idx="0">
            <a:scrgbClr r="0" g="0" b="0"/>
          </a:lnRef>
          <a:fillRef idx="0">
            <a:scrgbClr r="0" g="0" b="0"/>
          </a:fillRef>
          <a:effectRef idx="0">
            <a:scrgbClr r="0" g="0" b="0"/>
          </a:effectRef>
          <a:fontRef idx="minor"/>
        </p:style>
        <p:txBody>
          <a:bodyPr lIns="870823080" tIns="195120" rIns="870823080" bIns="195120" anchor="t">
            <a:normAutofit fontScale="25000" lnSpcReduction="20000"/>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86" name="Google Shape;167;p32"/>
          <p:cNvCxnSpPr/>
          <p:nvPr/>
        </p:nvCxnSpPr>
        <p:spPr>
          <a:xfrm>
            <a:off x="1430640" y="4799880"/>
            <a:ext cx="8245800" cy="360"/>
          </a:xfrm>
          <a:prstGeom prst="straightConnector1">
            <a:avLst/>
          </a:prstGeom>
          <a:ln w="9525">
            <a:solidFill>
              <a:srgbClr val="FFFFFF"/>
            </a:solidFill>
            <a:roun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idx="4294967295"/>
          </p:nvPr>
        </p:nvSpPr>
        <p:spPr>
          <a:xfrm>
            <a:off x="0" y="790575"/>
            <a:ext cx="7620000" cy="695325"/>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000" b="0" strike="noStrike" spc="-1">
                <a:solidFill>
                  <a:schemeClr val="dk1"/>
                </a:solidFill>
                <a:latin typeface="Syne SemiBold"/>
                <a:ea typeface="Syne SemiBold"/>
              </a:rPr>
              <a:t>Django - Features and Benefits</a:t>
            </a:r>
            <a:endParaRPr lang="fr-FR" sz="4000" b="0" strike="noStrike" spc="-1">
              <a:solidFill>
                <a:schemeClr val="dk1"/>
              </a:solidFill>
              <a:latin typeface="Arial"/>
            </a:endParaRPr>
          </a:p>
        </p:txBody>
      </p:sp>
      <p:sp>
        <p:nvSpPr>
          <p:cNvPr id="88" name="PlaceHolder 2"/>
          <p:cNvSpPr>
            <a:spLocks noGrp="1"/>
          </p:cNvSpPr>
          <p:nvPr>
            <p:ph idx="4294967295"/>
          </p:nvPr>
        </p:nvSpPr>
        <p:spPr>
          <a:xfrm>
            <a:off x="3943350" y="2400300"/>
            <a:ext cx="5200650" cy="1952625"/>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000" b="0" strike="noStrike" spc="-1" dirty="0">
                <a:solidFill>
                  <a:schemeClr val="dk1"/>
                </a:solidFill>
                <a:latin typeface="Albert Sans"/>
                <a:ea typeface="Albert Sans"/>
              </a:rPr>
              <a:t>Django is a high-level web framework that offers rapid development and a clean, pragmatic design. It includes built-in features such as an ORM, authentication, and an admin panel.</a:t>
            </a:r>
            <a:endParaRPr lang="fr-FR" sz="2000" b="0" strike="noStrike" spc="-1" dirty="0">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9" name="Google Shape;157;p31"/>
          <p:cNvPicPr/>
          <p:nvPr/>
        </p:nvPicPr>
        <p:blipFill>
          <a:blip r:embed="rId2"/>
          <a:srcRect l="16565" r="16573"/>
          <a:stretch/>
        </p:blipFill>
        <p:spPr>
          <a:xfrm>
            <a:off x="0" y="1476720"/>
            <a:ext cx="4294440" cy="3666240"/>
          </a:xfrm>
          <a:prstGeom prst="rect">
            <a:avLst/>
          </a:prstGeom>
          <a:ln w="0">
            <a:noFill/>
          </a:ln>
        </p:spPr>
      </p:pic>
      <p:sp>
        <p:nvSpPr>
          <p:cNvPr id="90" name="PlaceHolder 1"/>
          <p:cNvSpPr>
            <a:spLocks noGrp="1"/>
          </p:cNvSpPr>
          <p:nvPr>
            <p:ph type="title" idx="4294967295"/>
          </p:nvPr>
        </p:nvSpPr>
        <p:spPr>
          <a:xfrm>
            <a:off x="1524000" y="542925"/>
            <a:ext cx="7620000" cy="57150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2600" b="0" strike="noStrike" spc="-1">
                <a:solidFill>
                  <a:schemeClr val="dk1"/>
                </a:solidFill>
                <a:latin typeface="Syne SemiBold"/>
                <a:ea typeface="Syne SemiBold"/>
              </a:rPr>
              <a:t>Flask - Lightweight and Flexible</a:t>
            </a:r>
            <a:endParaRPr lang="fr-FR" sz="2600" b="0" strike="noStrike" spc="-1">
              <a:solidFill>
                <a:schemeClr val="dk1"/>
              </a:solidFill>
              <a:latin typeface="Arial"/>
            </a:endParaRPr>
          </a:p>
        </p:txBody>
      </p:sp>
      <p:sp>
        <p:nvSpPr>
          <p:cNvPr id="91" name="PlaceHolder 2"/>
          <p:cNvSpPr>
            <a:spLocks noGrp="1"/>
          </p:cNvSpPr>
          <p:nvPr>
            <p:ph type="subTitle" idx="4294967295"/>
          </p:nvPr>
        </p:nvSpPr>
        <p:spPr>
          <a:xfrm>
            <a:off x="5638800" y="1476375"/>
            <a:ext cx="3505200" cy="2893258"/>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000" b="0" strike="noStrike" spc="-1" dirty="0">
                <a:solidFill>
                  <a:schemeClr val="dk1"/>
                </a:solidFill>
                <a:latin typeface="Albert Sans"/>
                <a:ea typeface="Albert Sans"/>
              </a:rPr>
              <a:t>Flask is a micro web framework that allows developers to create applications quickly with minimal setup. It's ideal for small to medium-sized applications and is highly extensible.</a:t>
            </a:r>
            <a:endParaRPr lang="en-US" sz="2000" b="0" strike="noStrike" spc="-1" dirty="0">
              <a:solidFill>
                <a:srgbClr val="FFFFFF"/>
              </a:solidFill>
              <a:latin typeface="OpenSymbol"/>
            </a:endParaRP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2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3_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
  <TotalTime>33</TotalTime>
  <Words>709</Words>
  <Application>Microsoft Office PowerPoint</Application>
  <PresentationFormat>On-screen Show (16:9)</PresentationFormat>
  <Paragraphs>50</Paragraphs>
  <Slides>25</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25</vt:i4>
      </vt:variant>
    </vt:vector>
  </HeadingPairs>
  <TitlesOfParts>
    <vt:vector size="33" baseType="lpstr">
      <vt:lpstr>Albert Sans</vt:lpstr>
      <vt:lpstr>Arial</vt:lpstr>
      <vt:lpstr>Gill Sans MT</vt:lpstr>
      <vt:lpstr>OpenSymbol</vt:lpstr>
      <vt:lpstr>Syne SemiBold</vt:lpstr>
      <vt:lpstr>Gallery</vt:lpstr>
      <vt:lpstr>2_Gallery</vt:lpstr>
      <vt:lpstr>3_Gallery</vt:lpstr>
      <vt:lpstr>Introduction to Python Frameworks</vt:lpstr>
      <vt:lpstr>Introduction</vt:lpstr>
      <vt:lpstr>Overview</vt:lpstr>
      <vt:lpstr>Definition of frameworks</vt:lpstr>
      <vt:lpstr>Importance of frameworks in Python</vt:lpstr>
      <vt:lpstr>Key characteristics of Python frameworks</vt:lpstr>
      <vt:lpstr>Web Frameworks</vt:lpstr>
      <vt:lpstr>Django - Features and Benefits</vt:lpstr>
      <vt:lpstr>Flask - Lightweight and Flexible</vt:lpstr>
      <vt:lpstr>FastAPI - Performance and Asynchronous Support</vt:lpstr>
      <vt:lpstr>Data Science Frameworks</vt:lpstr>
      <vt:lpstr>Pandas - Data Manipulation</vt:lpstr>
      <vt:lpstr>NumPy - Scientific Computing</vt:lpstr>
      <vt:lpstr>TensorFlow - Deep Learning</vt:lpstr>
      <vt:lpstr>GUI Frameworks</vt:lpstr>
      <vt:lpstr>Tkinter - Basic GUI Development</vt:lpstr>
      <vt:lpstr>PyQt - Feature-rich Applications</vt:lpstr>
      <vt:lpstr>Kivy - Multi-touch Applications</vt:lpstr>
      <vt:lpstr>Testing Frameworks</vt:lpstr>
      <vt:lpstr>unittest - Built-in Testing Module</vt:lpstr>
      <vt:lpstr>pytest - Simple and Scalable Testing</vt:lpstr>
      <vt:lpstr>nose2 - Extending unittest</vt:lpstr>
      <vt:lpstr>Conclusions</vt:lpstr>
      <vt:lpstr>REference</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krish patel</cp:lastModifiedBy>
  <cp:revision>2</cp:revision>
  <dcterms:modified xsi:type="dcterms:W3CDTF">2025-04-11T05:39:48Z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2025-04-10T10:02:40Z</dcterms:created>
  <dc:creator>Unknown Creator</dc:creator>
  <dc:description/>
  <dc:language>en-US</dc:language>
  <cp:lastModifiedBy>Unknown Creator</cp:lastModifiedBy>
  <dcterms:modified xsi:type="dcterms:W3CDTF">2025-04-10T10:02:40Z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