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64" r:id="rId5"/>
    <p:sldId id="259" r:id="rId6"/>
    <p:sldId id="260" r:id="rId7"/>
    <p:sldId id="262" r:id="rId8"/>
    <p:sldId id="267" r:id="rId9"/>
    <p:sldId id="263"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59FA-35A0-E948-47A0-FC48D95F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D7F4B-6FAA-8B84-6F53-53E48764C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A1D9D-7D02-0F59-6A39-9101666325D2}"/>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5" name="Footer Placeholder 4">
            <a:extLst>
              <a:ext uri="{FF2B5EF4-FFF2-40B4-BE49-F238E27FC236}">
                <a16:creationId xmlns:a16="http://schemas.microsoft.com/office/drawing/2014/main" id="{6122194E-592F-5D07-733B-B6427A092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48D37-5A1F-B95A-C3A9-12EE068521EA}"/>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9916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990-CE05-EF23-9EDB-5A4B6CDF2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5FEF4-67D3-3312-3EB3-C45E2B521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7B99D-5F27-1AE1-D07D-CB0852494515}"/>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5" name="Footer Placeholder 4">
            <a:extLst>
              <a:ext uri="{FF2B5EF4-FFF2-40B4-BE49-F238E27FC236}">
                <a16:creationId xmlns:a16="http://schemas.microsoft.com/office/drawing/2014/main" id="{3A3E9174-BF6B-FB80-18EB-D225E6252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5A933-DDBE-2273-0212-E7F01B470944}"/>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2978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6DB1A-6B7B-508B-1F86-F204C1092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AC6B3-945E-DC16-0AD9-6844BFC6F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A580C-A479-BDDA-0F4B-35627B990521}"/>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5" name="Footer Placeholder 4">
            <a:extLst>
              <a:ext uri="{FF2B5EF4-FFF2-40B4-BE49-F238E27FC236}">
                <a16:creationId xmlns:a16="http://schemas.microsoft.com/office/drawing/2014/main" id="{E20A6ECD-8B7E-5CF3-11A7-0CCE1A1C6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AC537-A22C-B0B5-30C4-77B0BB3F0E17}"/>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0798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B3D6-E2AD-6472-96E3-7139FDD78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FF667-3442-9F49-8E81-88ED2B472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2CC27-A203-6D5F-9BD5-F7E1B67E8B90}"/>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5" name="Footer Placeholder 4">
            <a:extLst>
              <a:ext uri="{FF2B5EF4-FFF2-40B4-BE49-F238E27FC236}">
                <a16:creationId xmlns:a16="http://schemas.microsoft.com/office/drawing/2014/main" id="{37F536E2-2C85-75F2-835F-E098BA3A2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4AE3C-5887-927E-5880-DD2A8806F7F0}"/>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46174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067C-21C6-EFB7-2172-D0066F8D8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62A66-25A3-FAF9-BD46-6605B8D46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55E53-16E6-8983-B394-5AD20ACC77CB}"/>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5" name="Footer Placeholder 4">
            <a:extLst>
              <a:ext uri="{FF2B5EF4-FFF2-40B4-BE49-F238E27FC236}">
                <a16:creationId xmlns:a16="http://schemas.microsoft.com/office/drawing/2014/main" id="{6A21573F-6DF6-9D88-CC68-2CB339D67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338BD-AB22-8E79-6405-BC153B496D6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4224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7B5F-613D-0C34-C5EA-6BFAB9006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14252-CD34-F9AB-36E6-F078ADF04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C2F747-150A-2549-E38C-F24795F2E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7E97B-973B-F413-DD7D-A066A1060504}"/>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6" name="Footer Placeholder 5">
            <a:extLst>
              <a:ext uri="{FF2B5EF4-FFF2-40B4-BE49-F238E27FC236}">
                <a16:creationId xmlns:a16="http://schemas.microsoft.com/office/drawing/2014/main" id="{E0DE7F80-7ACD-725B-A74A-8363E0D86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2954B-F2E3-218F-FF89-5C8C2F268FCE}"/>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50442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4686-5ABC-48FA-8397-8AE0A9B5B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3DE31-DCB8-3AEC-CBCF-DADB2F50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4B786-18D0-FE5A-D073-A1B59A14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B9383-4F4A-2343-3DFC-4CA3416A0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35436-BDF6-497D-0E5C-C3898458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05C1BE-44F2-E5DA-D779-6A01BF01B0C5}"/>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8" name="Footer Placeholder 7">
            <a:extLst>
              <a:ext uri="{FF2B5EF4-FFF2-40B4-BE49-F238E27FC236}">
                <a16:creationId xmlns:a16="http://schemas.microsoft.com/office/drawing/2014/main" id="{F3025BE7-1AD7-DFE9-4010-722D830119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BA0768-5DF4-FF8F-5D0C-AF0CF517D38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327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D0C-0ED7-B4BC-FE6E-50DAA52C8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80084-EC81-EA41-F94A-78EFEBEEFAC8}"/>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4" name="Footer Placeholder 3">
            <a:extLst>
              <a:ext uri="{FF2B5EF4-FFF2-40B4-BE49-F238E27FC236}">
                <a16:creationId xmlns:a16="http://schemas.microsoft.com/office/drawing/2014/main" id="{3029815B-C375-2820-69E3-80BD7FF7A4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031DA-8F5D-5510-D458-443C00629B3B}"/>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5199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73D1B-18B2-7AAA-DEE5-95D4B827F428}"/>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3" name="Footer Placeholder 2">
            <a:extLst>
              <a:ext uri="{FF2B5EF4-FFF2-40B4-BE49-F238E27FC236}">
                <a16:creationId xmlns:a16="http://schemas.microsoft.com/office/drawing/2014/main" id="{4AF289B4-01EF-ED18-299B-99B9339990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DB5D6E-A61B-3ACA-5524-B3B97000F305}"/>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88077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B79D-D9F7-F6AA-D128-225BE1B1C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2BA91-EB2D-5DC1-CC27-D6FCF192F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5E0DF3-4FCC-C061-9AC8-151CEDE57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D0A96-BEAD-73E7-B69B-B629E6346DA0}"/>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6" name="Footer Placeholder 5">
            <a:extLst>
              <a:ext uri="{FF2B5EF4-FFF2-40B4-BE49-F238E27FC236}">
                <a16:creationId xmlns:a16="http://schemas.microsoft.com/office/drawing/2014/main" id="{7AA7A06D-16BA-2BE7-6ACD-668266BC8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660A0-B147-8D16-26F2-643A401D0156}"/>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332268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2284-6DB4-5FDF-E5E9-A9190B7CF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5B2D3-6F3A-E9D5-450F-FA4DE5AA1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39C0D-5B66-6117-ADB6-F47CC4F08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A4BDD-9F23-7D9E-D725-4F3E1E265D06}"/>
              </a:ext>
            </a:extLst>
          </p:cNvPr>
          <p:cNvSpPr>
            <a:spLocks noGrp="1"/>
          </p:cNvSpPr>
          <p:nvPr>
            <p:ph type="dt" sz="half" idx="10"/>
          </p:nvPr>
        </p:nvSpPr>
        <p:spPr/>
        <p:txBody>
          <a:bodyPr/>
          <a:lstStyle/>
          <a:p>
            <a:fld id="{6ECCF12B-2BA7-4A1B-887F-A6DEAD954B43}" type="datetimeFigureOut">
              <a:rPr lang="en-IN" smtClean="0"/>
              <a:t>11-10-2023</a:t>
            </a:fld>
            <a:endParaRPr lang="en-IN"/>
          </a:p>
        </p:txBody>
      </p:sp>
      <p:sp>
        <p:nvSpPr>
          <p:cNvPr id="6" name="Footer Placeholder 5">
            <a:extLst>
              <a:ext uri="{FF2B5EF4-FFF2-40B4-BE49-F238E27FC236}">
                <a16:creationId xmlns:a16="http://schemas.microsoft.com/office/drawing/2014/main" id="{A03D6689-5CB1-1D7C-F143-2DB516A1E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C4984-CED9-1B7D-4BFE-BFD9BE62ACD9}"/>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93262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769D-927C-8A1F-66A3-5B2B22D34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6C844-B058-A899-2B5E-02DD32989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3BED-5B6F-21FC-D2A2-3857AEF27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F12B-2BA7-4A1B-887F-A6DEAD954B43}" type="datetimeFigureOut">
              <a:rPr lang="en-IN" smtClean="0"/>
              <a:t>11-10-2023</a:t>
            </a:fld>
            <a:endParaRPr lang="en-IN"/>
          </a:p>
        </p:txBody>
      </p:sp>
      <p:sp>
        <p:nvSpPr>
          <p:cNvPr id="5" name="Footer Placeholder 4">
            <a:extLst>
              <a:ext uri="{FF2B5EF4-FFF2-40B4-BE49-F238E27FC236}">
                <a16:creationId xmlns:a16="http://schemas.microsoft.com/office/drawing/2014/main" id="{A1923576-B863-A48D-D159-274BE9698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71057D-ED31-DE9D-A649-18857BD30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A15-D235-4069-A866-9A051BB9C0E5}" type="slidenum">
              <a:rPr lang="en-IN" smtClean="0"/>
              <a:t>‹#›</a:t>
            </a:fld>
            <a:endParaRPr lang="en-IN"/>
          </a:p>
        </p:txBody>
      </p:sp>
    </p:spTree>
    <p:extLst>
      <p:ext uri="{BB962C8B-B14F-4D97-AF65-F5344CB8AC3E}">
        <p14:creationId xmlns:p14="http://schemas.microsoft.com/office/powerpoint/2010/main" val="2722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41327-BE42-3BB3-7251-AAB619200206}"/>
              </a:ext>
            </a:extLst>
          </p:cNvPr>
          <p:cNvSpPr>
            <a:spLocks noGrp="1"/>
          </p:cNvSpPr>
          <p:nvPr>
            <p:ph idx="1"/>
          </p:nvPr>
        </p:nvSpPr>
        <p:spPr>
          <a:xfrm>
            <a:off x="1234440" y="1864487"/>
            <a:ext cx="10515600" cy="1325563"/>
          </a:xfrm>
        </p:spPr>
        <p:txBody>
          <a:bodyPr>
            <a:normAutofit/>
          </a:bodyPr>
          <a:lstStyle/>
          <a:p>
            <a:pPr marL="0" indent="0">
              <a:buNone/>
            </a:pPr>
            <a:r>
              <a:rPr lang="en-IN" dirty="0"/>
              <a:t> DEPARTMENT OF COMPUTER SCIENCE AND ENGINEERING</a:t>
            </a:r>
          </a:p>
          <a:p>
            <a:pPr marL="0" indent="0">
              <a:buNone/>
            </a:pPr>
            <a:r>
              <a:rPr lang="en-IN" dirty="0"/>
              <a:t>                   </a:t>
            </a:r>
            <a:r>
              <a:rPr lang="en-IN" sz="4000" dirty="0">
                <a:latin typeface="Algerian" panose="04020705040A02060702" pitchFamily="82" charset="0"/>
              </a:rPr>
              <a:t>NOISE POLLUTION MONITORING</a:t>
            </a:r>
            <a:r>
              <a:rPr lang="en-IN" dirty="0"/>
              <a:t> </a:t>
            </a:r>
          </a:p>
        </p:txBody>
      </p:sp>
      <p:sp>
        <p:nvSpPr>
          <p:cNvPr id="5" name="TextBox 4">
            <a:extLst>
              <a:ext uri="{FF2B5EF4-FFF2-40B4-BE49-F238E27FC236}">
                <a16:creationId xmlns:a16="http://schemas.microsoft.com/office/drawing/2014/main" id="{99D01143-D847-C4C6-FBD1-41587BCD9C81}"/>
              </a:ext>
            </a:extLst>
          </p:cNvPr>
          <p:cNvSpPr txBox="1"/>
          <p:nvPr/>
        </p:nvSpPr>
        <p:spPr>
          <a:xfrm>
            <a:off x="619760" y="4886960"/>
            <a:ext cx="3830320" cy="1477328"/>
          </a:xfrm>
          <a:prstGeom prst="rect">
            <a:avLst/>
          </a:prstGeom>
          <a:noFill/>
        </p:spPr>
        <p:txBody>
          <a:bodyPr wrap="square" rtlCol="0">
            <a:spAutoFit/>
          </a:bodyPr>
          <a:lstStyle/>
          <a:p>
            <a:r>
              <a:rPr lang="en-US" dirty="0" err="1"/>
              <a:t>Sheikabuthaheer</a:t>
            </a:r>
            <a:r>
              <a:rPr lang="en-US" dirty="0"/>
              <a:t>.         - 913021104029</a:t>
            </a:r>
          </a:p>
          <a:p>
            <a:r>
              <a:rPr lang="en-US" dirty="0" err="1"/>
              <a:t>Tamizhselvan.S</a:t>
            </a:r>
            <a:r>
              <a:rPr lang="en-US" dirty="0"/>
              <a:t>             -913021104035</a:t>
            </a:r>
          </a:p>
          <a:p>
            <a:r>
              <a:rPr lang="en-US" dirty="0"/>
              <a:t>SRIKRISHNARAJAN.N   - 913021104034</a:t>
            </a:r>
          </a:p>
          <a:p>
            <a:r>
              <a:rPr lang="en-US" dirty="0" err="1"/>
              <a:t>Nirmala.M</a:t>
            </a:r>
            <a:r>
              <a:rPr lang="en-US" dirty="0"/>
              <a:t>	     -913021104017</a:t>
            </a:r>
          </a:p>
          <a:p>
            <a:endParaRPr lang="en-IN" dirty="0"/>
          </a:p>
        </p:txBody>
      </p:sp>
      <p:sp>
        <p:nvSpPr>
          <p:cNvPr id="6" name="TextBox 5">
            <a:extLst>
              <a:ext uri="{FF2B5EF4-FFF2-40B4-BE49-F238E27FC236}">
                <a16:creationId xmlns:a16="http://schemas.microsoft.com/office/drawing/2014/main" id="{45C122F1-0DA2-DE71-2C24-B8FD34BD7060}"/>
              </a:ext>
            </a:extLst>
          </p:cNvPr>
          <p:cNvSpPr txBox="1"/>
          <p:nvPr/>
        </p:nvSpPr>
        <p:spPr>
          <a:xfrm>
            <a:off x="365761" y="4568428"/>
            <a:ext cx="2753359" cy="400110"/>
          </a:xfrm>
          <a:prstGeom prst="rect">
            <a:avLst/>
          </a:prstGeom>
          <a:noFill/>
        </p:spPr>
        <p:txBody>
          <a:bodyPr wrap="square" rtlCol="0">
            <a:spAutoFit/>
          </a:bodyPr>
          <a:lstStyle/>
          <a:p>
            <a:r>
              <a:rPr lang="en-US" sz="2000" b="1" dirty="0"/>
              <a:t>Team</a:t>
            </a:r>
            <a:r>
              <a:rPr lang="en-US" dirty="0"/>
              <a:t> </a:t>
            </a:r>
            <a:r>
              <a:rPr lang="en-US" sz="2000" b="1" dirty="0"/>
              <a:t>Members</a:t>
            </a:r>
            <a:r>
              <a:rPr lang="en-US" dirty="0"/>
              <a:t>:</a:t>
            </a:r>
            <a:endParaRPr lang="en-IN" dirty="0"/>
          </a:p>
        </p:txBody>
      </p:sp>
    </p:spTree>
    <p:extLst>
      <p:ext uri="{BB962C8B-B14F-4D97-AF65-F5344CB8AC3E}">
        <p14:creationId xmlns:p14="http://schemas.microsoft.com/office/powerpoint/2010/main" val="25334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D727-6F54-6A3E-A10E-A77C5170EF21}"/>
              </a:ext>
            </a:extLst>
          </p:cNvPr>
          <p:cNvSpPr>
            <a:spLocks noGrp="1"/>
          </p:cNvSpPr>
          <p:nvPr>
            <p:ph type="title"/>
          </p:nvPr>
        </p:nvSpPr>
        <p:spPr/>
        <p:txBody>
          <a:bodyPr/>
          <a:lstStyle/>
          <a:p>
            <a:r>
              <a:rPr lang="en-IN" b="1" dirty="0"/>
              <a:t>INTEGRATION BENEFITS</a:t>
            </a:r>
          </a:p>
        </p:txBody>
      </p:sp>
      <p:sp>
        <p:nvSpPr>
          <p:cNvPr id="3" name="Content Placeholder 2">
            <a:extLst>
              <a:ext uri="{FF2B5EF4-FFF2-40B4-BE49-F238E27FC236}">
                <a16:creationId xmlns:a16="http://schemas.microsoft.com/office/drawing/2014/main" id="{552D7E94-16AC-9666-7BA9-7E6160790090}"/>
              </a:ext>
            </a:extLst>
          </p:cNvPr>
          <p:cNvSpPr>
            <a:spLocks noGrp="1"/>
          </p:cNvSpPr>
          <p:nvPr>
            <p:ph idx="1"/>
          </p:nvPr>
        </p:nvSpPr>
        <p:spPr/>
        <p:txBody>
          <a:bodyPr>
            <a:normAutofit fontScale="92500"/>
          </a:bodyPr>
          <a:lstStyle/>
          <a:p>
            <a:r>
              <a:rPr lang="en-US" dirty="0"/>
              <a:t>Data-Driven Decision Making: Access to real-time and historical noise data enables informed decision-making by local authorities, city planners, and policymakers. They can use this data to enact noise control measures and policies effectively.</a:t>
            </a:r>
          </a:p>
          <a:p>
            <a:r>
              <a:rPr lang="en-US" dirty="0"/>
              <a:t>Improved Quality of Life: Noise pollution monitoring allows for the identification of noise hotspots and sources, leading to targeted interventions. This, in turn, can enhance the overall quality of life for residents by reducing noise-related stress and sleep disturbances.</a:t>
            </a:r>
          </a:p>
          <a:p>
            <a:r>
              <a:rPr lang="en-US" dirty="0"/>
              <a:t>Compliance with Regulations: Organizations and industries can use noise monitoring to ensure compliance with noise regulations and standards. This helps in avoiding legal issues and potential fines for noise violations.</a:t>
            </a:r>
            <a:endParaRPr lang="en-IN" dirty="0"/>
          </a:p>
        </p:txBody>
      </p:sp>
    </p:spTree>
    <p:extLst>
      <p:ext uri="{BB962C8B-B14F-4D97-AF65-F5344CB8AC3E}">
        <p14:creationId xmlns:p14="http://schemas.microsoft.com/office/powerpoint/2010/main" val="36257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F7AE-54F1-4A75-9BF2-F8153DAA0EC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8B856EF-E4D8-D8B4-F326-3BF10FBB55E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4800" dirty="0">
                <a:latin typeface="Bahnschrift SemiBold" panose="020B0502040204020203" pitchFamily="34" charset="0"/>
              </a:rPr>
              <a:t>THANKING YOU</a:t>
            </a:r>
          </a:p>
        </p:txBody>
      </p:sp>
    </p:spTree>
    <p:extLst>
      <p:ext uri="{BB962C8B-B14F-4D97-AF65-F5344CB8AC3E}">
        <p14:creationId xmlns:p14="http://schemas.microsoft.com/office/powerpoint/2010/main" val="25700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AF0D-FF96-B2A5-6548-D89E943F59AA}"/>
              </a:ext>
            </a:extLst>
          </p:cNvPr>
          <p:cNvSpPr>
            <a:spLocks noGrp="1"/>
          </p:cNvSpPr>
          <p:nvPr>
            <p:ph type="title"/>
          </p:nvPr>
        </p:nvSpPr>
        <p:spPr/>
        <p:txBody>
          <a:bodyPr/>
          <a:lstStyle/>
          <a:p>
            <a:r>
              <a:rPr lang="en-IN" b="1" dirty="0"/>
              <a:t>PROBLEM DEFINITION</a:t>
            </a:r>
          </a:p>
        </p:txBody>
      </p:sp>
      <p:sp>
        <p:nvSpPr>
          <p:cNvPr id="3" name="Content Placeholder 2">
            <a:extLst>
              <a:ext uri="{FF2B5EF4-FFF2-40B4-BE49-F238E27FC236}">
                <a16:creationId xmlns:a16="http://schemas.microsoft.com/office/drawing/2014/main" id="{4AFDC6D6-5C50-043C-7640-A4FDC9C7B9E3}"/>
              </a:ext>
            </a:extLst>
          </p:cNvPr>
          <p:cNvSpPr>
            <a:spLocks noGrp="1"/>
          </p:cNvSpPr>
          <p:nvPr>
            <p:ph idx="1"/>
          </p:nvPr>
        </p:nvSpPr>
        <p:spPr/>
        <p:txBody>
          <a:bodyPr/>
          <a:lstStyle/>
          <a:p>
            <a:r>
              <a:rPr lang="en-US" dirty="0"/>
              <a:t>Noise pollution is a growing concern in urban areas, affecting the quality of life and public health. </a:t>
            </a:r>
          </a:p>
          <a:p>
            <a:r>
              <a:rPr lang="en-US" dirty="0"/>
              <a:t>To address this issue effectively, there is a need for a Noise Pollution Monitoring System (NPMS). </a:t>
            </a:r>
          </a:p>
          <a:p>
            <a:r>
              <a:rPr lang="en-US" dirty="0"/>
              <a:t>This system aims to monitor, analyze, and manage noise pollution levels in specific areas, providing valuable data for decision-makers and citizens alike.</a:t>
            </a:r>
            <a:endParaRPr lang="en-IN" dirty="0"/>
          </a:p>
        </p:txBody>
      </p:sp>
    </p:spTree>
    <p:extLst>
      <p:ext uri="{BB962C8B-B14F-4D97-AF65-F5344CB8AC3E}">
        <p14:creationId xmlns:p14="http://schemas.microsoft.com/office/powerpoint/2010/main" val="293939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5F3F-BEC0-0DBD-8B1D-248E863CFC33}"/>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E125675F-A096-C3C3-58D3-66381F1606FD}"/>
              </a:ext>
            </a:extLst>
          </p:cNvPr>
          <p:cNvSpPr>
            <a:spLocks noGrp="1"/>
          </p:cNvSpPr>
          <p:nvPr>
            <p:ph idx="1"/>
          </p:nvPr>
        </p:nvSpPr>
        <p:spPr/>
        <p:txBody>
          <a:bodyPr>
            <a:normAutofit lnSpcReduction="10000"/>
          </a:bodyPr>
          <a:lstStyle/>
          <a:p>
            <a:r>
              <a:rPr lang="en-IN" dirty="0"/>
              <a:t>Noise pollution is an unwanted </a:t>
            </a:r>
            <a:r>
              <a:rPr lang="en-IN" dirty="0" err="1"/>
              <a:t>sound,it</a:t>
            </a:r>
            <a:r>
              <a:rPr lang="en-IN" dirty="0"/>
              <a:t> needs to be controlled to make the workplace comfortable</a:t>
            </a:r>
          </a:p>
          <a:p>
            <a:r>
              <a:rPr lang="en-US" b="0" i="0" dirty="0">
                <a:solidFill>
                  <a:srgbClr val="242424"/>
                </a:solidFill>
                <a:effectLst/>
                <a:latin typeface="source-serif-pro"/>
              </a:rPr>
              <a:t>As we know “Noise Pollution” is one of the most major social issue of our country now a days not only in </a:t>
            </a:r>
            <a:r>
              <a:rPr lang="en-US" b="0" i="0" dirty="0" err="1">
                <a:solidFill>
                  <a:srgbClr val="242424"/>
                </a:solidFill>
                <a:effectLst/>
                <a:latin typeface="source-serif-pro"/>
              </a:rPr>
              <a:t>Pakistan,it</a:t>
            </a:r>
            <a:r>
              <a:rPr lang="en-US" b="0" i="0" dirty="0">
                <a:solidFill>
                  <a:srgbClr val="242424"/>
                </a:solidFill>
                <a:effectLst/>
                <a:latin typeface="source-serif-pro"/>
              </a:rPr>
              <a:t> the now in all over the world.</a:t>
            </a:r>
            <a:endParaRPr lang="en-IN" b="0" i="0" dirty="0">
              <a:solidFill>
                <a:srgbClr val="242424"/>
              </a:solidFill>
              <a:effectLst/>
              <a:latin typeface="source-serif-pro"/>
            </a:endParaRPr>
          </a:p>
          <a:p>
            <a:r>
              <a:rPr lang="en-US" b="0" i="0" dirty="0">
                <a:solidFill>
                  <a:srgbClr val="242424"/>
                </a:solidFill>
                <a:effectLst/>
                <a:latin typeface="source-serif-pro"/>
              </a:rPr>
              <a:t>In residential areas noise cause because of loud </a:t>
            </a:r>
            <a:r>
              <a:rPr lang="en-US" b="0" i="0" dirty="0" err="1">
                <a:solidFill>
                  <a:srgbClr val="242424"/>
                </a:solidFill>
                <a:effectLst/>
                <a:latin typeface="source-serif-pro"/>
              </a:rPr>
              <a:t>music,transportation,construction,electric</a:t>
            </a:r>
            <a:r>
              <a:rPr lang="en-US" b="0" i="0" dirty="0">
                <a:solidFill>
                  <a:srgbClr val="242424"/>
                </a:solidFill>
                <a:effectLst/>
                <a:latin typeface="source-serif-pro"/>
              </a:rPr>
              <a:t> </a:t>
            </a:r>
            <a:r>
              <a:rPr lang="en-US" b="0" i="0" dirty="0" err="1">
                <a:solidFill>
                  <a:srgbClr val="242424"/>
                </a:solidFill>
                <a:effectLst/>
                <a:latin typeface="source-serif-pro"/>
              </a:rPr>
              <a:t>generators,explosions</a:t>
            </a:r>
            <a:r>
              <a:rPr lang="en-US" b="0" i="0" dirty="0">
                <a:solidFill>
                  <a:srgbClr val="242424"/>
                </a:solidFill>
                <a:effectLst/>
                <a:latin typeface="source-serif-pro"/>
              </a:rPr>
              <a:t> etc.</a:t>
            </a:r>
          </a:p>
          <a:p>
            <a:r>
              <a:rPr lang="en-US" dirty="0"/>
              <a:t>The NPMS comprises a network of strategically placed noise sensors equipped with high-precision microphones. These sensors continuously measure ambient noise levels, collecting data that is transmitted wirelessly to a central server. </a:t>
            </a:r>
            <a:endParaRPr lang="en-IN" dirty="0"/>
          </a:p>
        </p:txBody>
      </p:sp>
    </p:spTree>
    <p:extLst>
      <p:ext uri="{BB962C8B-B14F-4D97-AF65-F5344CB8AC3E}">
        <p14:creationId xmlns:p14="http://schemas.microsoft.com/office/powerpoint/2010/main" val="38293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A8A6-EF34-F194-C035-52B37537C498}"/>
              </a:ext>
            </a:extLst>
          </p:cNvPr>
          <p:cNvSpPr>
            <a:spLocks noGrp="1"/>
          </p:cNvSpPr>
          <p:nvPr>
            <p:ph type="title"/>
          </p:nvPr>
        </p:nvSpPr>
        <p:spPr/>
        <p:txBody>
          <a:bodyPr/>
          <a:lstStyle/>
          <a:p>
            <a:r>
              <a:rPr lang="en-IN" b="1" dirty="0"/>
              <a:t>OBJECTIVES</a:t>
            </a:r>
          </a:p>
        </p:txBody>
      </p:sp>
      <p:sp>
        <p:nvSpPr>
          <p:cNvPr id="5" name="Content Placeholder 4">
            <a:extLst>
              <a:ext uri="{FF2B5EF4-FFF2-40B4-BE49-F238E27FC236}">
                <a16:creationId xmlns:a16="http://schemas.microsoft.com/office/drawing/2014/main" id="{BA45BCE9-EE80-548B-235A-75BEBDDAFB2B}"/>
              </a:ext>
            </a:extLst>
          </p:cNvPr>
          <p:cNvSpPr>
            <a:spLocks noGrp="1"/>
          </p:cNvSpPr>
          <p:nvPr>
            <p:ph idx="1"/>
          </p:nvPr>
        </p:nvSpPr>
        <p:spPr/>
        <p:txBody>
          <a:bodyPr>
            <a:normAutofit fontScale="92500" lnSpcReduction="10000"/>
          </a:bodyPr>
          <a:lstStyle/>
          <a:p>
            <a:r>
              <a:rPr lang="en-US" b="1" dirty="0"/>
              <a:t>Real-Time Monitoring</a:t>
            </a:r>
            <a:r>
              <a:rPr lang="en-US" dirty="0"/>
              <a:t>: Implement a system capable of continuously monitoring noise levels in various locations within a designated area, providing up-to-the-minute data.</a:t>
            </a:r>
          </a:p>
          <a:p>
            <a:r>
              <a:rPr lang="en-US" b="1" dirty="0"/>
              <a:t>Data Collection and Storage</a:t>
            </a:r>
            <a:r>
              <a:rPr lang="en-US" dirty="0"/>
              <a:t>: Develop a robust data collection and storage mechanism to capture noise data, including decibel levels, timestamps, and location information, and store it securely for future analysis.</a:t>
            </a:r>
          </a:p>
          <a:p>
            <a:r>
              <a:rPr lang="en-US" b="1" dirty="0"/>
              <a:t>Data Analysis</a:t>
            </a:r>
            <a:r>
              <a:rPr lang="en-US" dirty="0"/>
              <a:t>: Utilize advanced data analytics to process and interpret noise data, identifying trends, patterns, and noise pollution hotspots.</a:t>
            </a:r>
          </a:p>
          <a:p>
            <a:r>
              <a:rPr lang="en-US" b="1" dirty="0"/>
              <a:t>Alerts and Notifications</a:t>
            </a:r>
            <a:r>
              <a:rPr lang="en-US" dirty="0"/>
              <a:t>: Implement a real-time alerting system that issues notifications to relevant authorities and the public when noise levels exceed permissible limits, enabling prompt action.</a:t>
            </a:r>
            <a:endParaRPr lang="en-IN" dirty="0"/>
          </a:p>
        </p:txBody>
      </p:sp>
    </p:spTree>
    <p:extLst>
      <p:ext uri="{BB962C8B-B14F-4D97-AF65-F5344CB8AC3E}">
        <p14:creationId xmlns:p14="http://schemas.microsoft.com/office/powerpoint/2010/main" val="264062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ABE4-8439-7B64-B610-BCC989134617}"/>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BE347DD6-2B1F-7F8F-AF33-5D98A87FF7E5}"/>
              </a:ext>
            </a:extLst>
          </p:cNvPr>
          <p:cNvSpPr>
            <a:spLocks noGrp="1"/>
          </p:cNvSpPr>
          <p:nvPr>
            <p:ph idx="1"/>
          </p:nvPr>
        </p:nvSpPr>
        <p:spPr/>
        <p:txBody>
          <a:bodyPr>
            <a:normAutofit fontScale="92500" lnSpcReduction="20000"/>
          </a:bodyPr>
          <a:lstStyle/>
          <a:p>
            <a:r>
              <a:rPr lang="en-US" dirty="0"/>
              <a:t>The existing systems for noise pollution monitoring vary in complexity and coverage, but they generally fall into several categories:</a:t>
            </a:r>
          </a:p>
          <a:p>
            <a:r>
              <a:rPr lang="en-US" dirty="0"/>
              <a:t>Manual Measurement Stations: In many regions, noise levels are monitored through manual measurement stations.</a:t>
            </a:r>
          </a:p>
          <a:p>
            <a:r>
              <a:rPr lang="en-US" dirty="0"/>
              <a:t>Permanent Noise Monitoring Stations: Some urban areas have permanent noise monitoring stations equipped with automated noise sensors. These stations provide continuous noise data and can be linked to central databases for real-time monitoring. </a:t>
            </a:r>
          </a:p>
          <a:p>
            <a:r>
              <a:rPr lang="en-US" dirty="0"/>
              <a:t>Mobile Noise Monitoring: Mobile noise monitoring involves using vehicles equipped with noise sensors to collect data while driving through different parts of a city. </a:t>
            </a:r>
          </a:p>
          <a:p>
            <a:r>
              <a:rPr lang="en-US" dirty="0"/>
              <a:t>Research Initiatives: Researchers and academic institutions may deploy temporary noise monitoring systems for specific studies or projects. </a:t>
            </a:r>
            <a:endParaRPr lang="en-IN" dirty="0"/>
          </a:p>
        </p:txBody>
      </p:sp>
    </p:spTree>
    <p:extLst>
      <p:ext uri="{BB962C8B-B14F-4D97-AF65-F5344CB8AC3E}">
        <p14:creationId xmlns:p14="http://schemas.microsoft.com/office/powerpoint/2010/main" val="56130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DB92-A151-06F6-F1B1-7E00E64C23DE}"/>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id="{0434CBF0-F3FB-08AC-796E-978331102E71}"/>
              </a:ext>
            </a:extLst>
          </p:cNvPr>
          <p:cNvSpPr>
            <a:spLocks noGrp="1"/>
          </p:cNvSpPr>
          <p:nvPr>
            <p:ph idx="1"/>
          </p:nvPr>
        </p:nvSpPr>
        <p:spPr/>
        <p:txBody>
          <a:bodyPr>
            <a:normAutofit fontScale="77500" lnSpcReduction="20000"/>
          </a:bodyPr>
          <a:lstStyle/>
          <a:p>
            <a:r>
              <a:rPr lang="en-US" dirty="0"/>
              <a:t>A proposed system for noise pollution monitoring would leverage advanced technology to provide accurate, real-time data collection and analysis. Here's an outline of a proposed system:</a:t>
            </a:r>
          </a:p>
          <a:p>
            <a:r>
              <a:rPr lang="en-US" dirty="0"/>
              <a:t>1. IoT-Based Sensor </a:t>
            </a:r>
            <a:r>
              <a:rPr lang="en-US" dirty="0" err="1"/>
              <a:t>Network:Deploy</a:t>
            </a:r>
            <a:r>
              <a:rPr lang="en-US" dirty="0"/>
              <a:t> a network of IoT-based noise sensors throughout the urban </a:t>
            </a:r>
            <a:r>
              <a:rPr lang="en-US" dirty="0" err="1"/>
              <a:t>area.These</a:t>
            </a:r>
            <a:r>
              <a:rPr lang="en-US" dirty="0"/>
              <a:t> sensors should be strategically located in noise pollution hotspots, near transportation hubs, industrial zones, and residential areas.</a:t>
            </a:r>
          </a:p>
          <a:p>
            <a:r>
              <a:rPr lang="en-US" dirty="0"/>
              <a:t>2. Data </a:t>
            </a:r>
            <a:r>
              <a:rPr lang="en-US" dirty="0" err="1"/>
              <a:t>Transmission:Implement</a:t>
            </a:r>
            <a:r>
              <a:rPr lang="en-US" dirty="0"/>
              <a:t> a robust data transmission system to relay noise data from sensors to a central server.</a:t>
            </a:r>
          </a:p>
          <a:p>
            <a:r>
              <a:rPr lang="en-US" dirty="0"/>
              <a:t>3. Centralized Data </a:t>
            </a:r>
            <a:r>
              <a:rPr lang="en-US" dirty="0" err="1"/>
              <a:t>Processing:The</a:t>
            </a:r>
            <a:r>
              <a:rPr lang="en-US" dirty="0"/>
              <a:t> central server should receive, process, and store the incoming noise </a:t>
            </a:r>
            <a:r>
              <a:rPr lang="en-US" dirty="0" err="1"/>
              <a:t>data.Employ</a:t>
            </a:r>
            <a:r>
              <a:rPr lang="en-US" dirty="0"/>
              <a:t> data analytics algorithms to perform real-time noise level analysis.</a:t>
            </a:r>
          </a:p>
          <a:p>
            <a:r>
              <a:rPr lang="en-US" dirty="0"/>
              <a:t>4. Real-Time </a:t>
            </a:r>
            <a:r>
              <a:rPr lang="en-US" dirty="0" err="1"/>
              <a:t>Monitoring:Develop</a:t>
            </a:r>
            <a:r>
              <a:rPr lang="en-US" dirty="0"/>
              <a:t> a user-friendly web-based or mobile application for real-time </a:t>
            </a:r>
            <a:r>
              <a:rPr lang="en-US" dirty="0" err="1"/>
              <a:t>monitoring.Provide</a:t>
            </a:r>
            <a:r>
              <a:rPr lang="en-US" dirty="0"/>
              <a:t> access to noise level data for authorities, urban planners, and the public.</a:t>
            </a:r>
          </a:p>
          <a:p>
            <a:endParaRPr lang="en-IN" dirty="0"/>
          </a:p>
        </p:txBody>
      </p:sp>
    </p:spTree>
    <p:extLst>
      <p:ext uri="{BB962C8B-B14F-4D97-AF65-F5344CB8AC3E}">
        <p14:creationId xmlns:p14="http://schemas.microsoft.com/office/powerpoint/2010/main" val="165463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87E2-16B0-9206-93B0-CAD4F54021AF}"/>
              </a:ext>
            </a:extLst>
          </p:cNvPr>
          <p:cNvSpPr>
            <a:spLocks noGrp="1"/>
          </p:cNvSpPr>
          <p:nvPr>
            <p:ph type="title"/>
          </p:nvPr>
        </p:nvSpPr>
        <p:spPr>
          <a:xfrm>
            <a:off x="838199" y="365125"/>
            <a:ext cx="10515600" cy="1325563"/>
          </a:xfrm>
        </p:spPr>
        <p:txBody>
          <a:bodyPr/>
          <a:lstStyle/>
          <a:p>
            <a:r>
              <a:rPr lang="en-IN" b="1" dirty="0"/>
              <a:t>IOT SENSOR DESIGN</a:t>
            </a:r>
          </a:p>
        </p:txBody>
      </p:sp>
      <p:sp>
        <p:nvSpPr>
          <p:cNvPr id="3" name="Content Placeholder 2">
            <a:extLst>
              <a:ext uri="{FF2B5EF4-FFF2-40B4-BE49-F238E27FC236}">
                <a16:creationId xmlns:a16="http://schemas.microsoft.com/office/drawing/2014/main" id="{799E9EFB-B982-A4BF-808E-D2E1B35A1279}"/>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Microphone Sensor</a:t>
            </a:r>
            <a:r>
              <a:rPr lang="en-US" b="0" i="0" dirty="0">
                <a:solidFill>
                  <a:srgbClr val="374151"/>
                </a:solidFill>
                <a:effectLst/>
                <a:latin typeface="Söhne"/>
              </a:rPr>
              <a:t>: Use a high-quality microphone to capture ambient noise levels.</a:t>
            </a:r>
          </a:p>
          <a:p>
            <a:pPr algn="l">
              <a:buFont typeface="+mj-lt"/>
              <a:buAutoNum type="arabicPeriod"/>
            </a:pPr>
            <a:r>
              <a:rPr lang="en-US" b="1" i="0" dirty="0">
                <a:solidFill>
                  <a:srgbClr val="374151"/>
                </a:solidFill>
                <a:effectLst/>
                <a:latin typeface="Söhne"/>
              </a:rPr>
              <a:t>Microcontroller</a:t>
            </a:r>
            <a:r>
              <a:rPr lang="en-US" b="0" i="0" dirty="0">
                <a:solidFill>
                  <a:srgbClr val="374151"/>
                </a:solidFill>
                <a:effectLst/>
                <a:latin typeface="Söhne"/>
              </a:rPr>
              <a:t>: Choose a microcontroller (e.g.,ESP32, Arduino, Raspberry Pi) to process the sensor data and control the device.</a:t>
            </a:r>
          </a:p>
          <a:p>
            <a:pPr algn="l">
              <a:buFont typeface="+mj-lt"/>
              <a:buAutoNum type="arabicPeriod"/>
            </a:pPr>
            <a:r>
              <a:rPr lang="en-US" b="1" i="0" dirty="0">
                <a:solidFill>
                  <a:srgbClr val="374151"/>
                </a:solidFill>
                <a:effectLst/>
                <a:latin typeface="Söhne"/>
              </a:rPr>
              <a:t>Connectivity</a:t>
            </a:r>
            <a:r>
              <a:rPr lang="en-US" b="0" i="0" dirty="0">
                <a:solidFill>
                  <a:srgbClr val="374151"/>
                </a:solidFill>
                <a:effectLst/>
                <a:latin typeface="Söhne"/>
              </a:rPr>
              <a:t>: Incorporate Wi-Fi, Bluetooth, or cellular connectivity to transmit data to a central server or database.</a:t>
            </a:r>
          </a:p>
          <a:p>
            <a:pPr algn="l">
              <a:buFont typeface="+mj-lt"/>
              <a:buAutoNum type="arabicPeriod"/>
            </a:pPr>
            <a:r>
              <a:rPr lang="en-US" b="1" i="0" dirty="0">
                <a:solidFill>
                  <a:srgbClr val="374151"/>
                </a:solidFill>
                <a:effectLst/>
                <a:latin typeface="Söhne"/>
              </a:rPr>
              <a:t>Power Source</a:t>
            </a:r>
            <a:r>
              <a:rPr lang="en-US" b="0" i="0" dirty="0">
                <a:solidFill>
                  <a:srgbClr val="374151"/>
                </a:solidFill>
                <a:effectLst/>
                <a:latin typeface="Söhne"/>
              </a:rPr>
              <a:t>: Consider a power source, such as a rechargeable battery or solar panel, to ensure continuous operation.</a:t>
            </a:r>
          </a:p>
          <a:p>
            <a:pPr algn="l">
              <a:buFont typeface="+mj-lt"/>
              <a:buAutoNum type="arabicPeriod"/>
            </a:pPr>
            <a:r>
              <a:rPr lang="en-US" b="1" i="0" dirty="0">
                <a:solidFill>
                  <a:srgbClr val="374151"/>
                </a:solidFill>
                <a:effectLst/>
                <a:latin typeface="Söhne"/>
              </a:rPr>
              <a:t>Enclosure</a:t>
            </a:r>
            <a:r>
              <a:rPr lang="en-US" b="0" i="0" dirty="0">
                <a:solidFill>
                  <a:srgbClr val="374151"/>
                </a:solidFill>
                <a:effectLst/>
                <a:latin typeface="Söhne"/>
              </a:rPr>
              <a:t>: House the components in a weatherproof enclosure to protect them from environmental factors.</a:t>
            </a:r>
          </a:p>
          <a:p>
            <a:pPr algn="l">
              <a:buFont typeface="+mj-lt"/>
              <a:buAutoNum type="arabicPeriod"/>
            </a:pPr>
            <a:r>
              <a:rPr lang="en-US" b="1" i="0" dirty="0">
                <a:solidFill>
                  <a:srgbClr val="374151"/>
                </a:solidFill>
                <a:effectLst/>
                <a:latin typeface="Söhne"/>
              </a:rPr>
              <a:t>Data Processing</a:t>
            </a:r>
            <a:r>
              <a:rPr lang="en-US" b="0" i="0" dirty="0">
                <a:solidFill>
                  <a:srgbClr val="374151"/>
                </a:solidFill>
                <a:effectLst/>
                <a:latin typeface="Söhne"/>
              </a:rPr>
              <a:t>: Implement algorithms to process and analyze the noise data, including noise level calculations and pattern recognition.</a:t>
            </a:r>
          </a:p>
          <a:p>
            <a:pPr algn="l">
              <a:buFont typeface="+mj-lt"/>
              <a:buAutoNum type="arabicPeriod"/>
            </a:pPr>
            <a:r>
              <a:rPr lang="en-US" b="1" i="0" dirty="0">
                <a:solidFill>
                  <a:srgbClr val="374151"/>
                </a:solidFill>
                <a:effectLst/>
                <a:latin typeface="Söhne"/>
              </a:rPr>
              <a:t>Data Storage</a:t>
            </a:r>
            <a:r>
              <a:rPr lang="en-US" b="0" i="0" dirty="0">
                <a:solidFill>
                  <a:srgbClr val="374151"/>
                </a:solidFill>
                <a:effectLst/>
                <a:latin typeface="Söhne"/>
              </a:rPr>
              <a:t>: Store the collected data securely, either locally or in the cloud.</a:t>
            </a:r>
          </a:p>
          <a:p>
            <a:pPr algn="l">
              <a:buFont typeface="+mj-lt"/>
              <a:buAutoNum type="arabicPeriod"/>
            </a:pPr>
            <a:r>
              <a:rPr lang="en-US" b="1" i="0" dirty="0">
                <a:solidFill>
                  <a:srgbClr val="374151"/>
                </a:solidFill>
                <a:effectLst/>
                <a:latin typeface="Söhne"/>
              </a:rPr>
              <a:t>User Interface</a:t>
            </a:r>
            <a:r>
              <a:rPr lang="en-US" b="0" i="0" dirty="0">
                <a:solidFill>
                  <a:srgbClr val="374151"/>
                </a:solidFill>
                <a:effectLst/>
                <a:latin typeface="Söhne"/>
              </a:rPr>
              <a:t>: Develop a user-friendly interface, such as a mobile app or web dashboard, for users to access noise pollution data.</a:t>
            </a:r>
          </a:p>
          <a:p>
            <a:endParaRPr lang="en-IN" dirty="0"/>
          </a:p>
        </p:txBody>
      </p:sp>
    </p:spTree>
    <p:extLst>
      <p:ext uri="{BB962C8B-B14F-4D97-AF65-F5344CB8AC3E}">
        <p14:creationId xmlns:p14="http://schemas.microsoft.com/office/powerpoint/2010/main" val="341500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6D85-588A-F62F-E111-0D26109B9AAD}"/>
              </a:ext>
            </a:extLst>
          </p:cNvPr>
          <p:cNvSpPr>
            <a:spLocks noGrp="1"/>
          </p:cNvSpPr>
          <p:nvPr>
            <p:ph type="title"/>
          </p:nvPr>
        </p:nvSpPr>
        <p:spPr/>
        <p:txBody>
          <a:bodyPr/>
          <a:lstStyle/>
          <a:p>
            <a:r>
              <a:rPr lang="en-IN" b="1" dirty="0"/>
              <a:t>IOT SENSOR BLOCK DIAGRAM</a:t>
            </a:r>
          </a:p>
        </p:txBody>
      </p:sp>
      <p:sp>
        <p:nvSpPr>
          <p:cNvPr id="4" name="Rectangle 3">
            <a:extLst>
              <a:ext uri="{FF2B5EF4-FFF2-40B4-BE49-F238E27FC236}">
                <a16:creationId xmlns:a16="http://schemas.microsoft.com/office/drawing/2014/main" id="{E7C7F05B-5528-8E33-5387-24FD40EB37C6}"/>
              </a:ext>
            </a:extLst>
          </p:cNvPr>
          <p:cNvSpPr/>
          <p:nvPr/>
        </p:nvSpPr>
        <p:spPr>
          <a:xfrm>
            <a:off x="5438192" y="2345289"/>
            <a:ext cx="1315616" cy="2659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ESP32</a:t>
            </a:r>
            <a:endParaRPr lang="en-IN" dirty="0"/>
          </a:p>
        </p:txBody>
      </p:sp>
      <p:sp>
        <p:nvSpPr>
          <p:cNvPr id="5" name="Rectangle 4">
            <a:extLst>
              <a:ext uri="{FF2B5EF4-FFF2-40B4-BE49-F238E27FC236}">
                <a16:creationId xmlns:a16="http://schemas.microsoft.com/office/drawing/2014/main" id="{E908FE46-8057-D1FD-B39E-50263E57E766}"/>
              </a:ext>
            </a:extLst>
          </p:cNvPr>
          <p:cNvSpPr/>
          <p:nvPr/>
        </p:nvSpPr>
        <p:spPr>
          <a:xfrm>
            <a:off x="2579915" y="2345289"/>
            <a:ext cx="727788" cy="1530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SOUND SENSOR</a:t>
            </a:r>
            <a:endParaRPr lang="en-IN" sz="1100" dirty="0"/>
          </a:p>
        </p:txBody>
      </p:sp>
      <p:cxnSp>
        <p:nvCxnSpPr>
          <p:cNvPr id="7" name="Connector: Elbow 6">
            <a:extLst>
              <a:ext uri="{FF2B5EF4-FFF2-40B4-BE49-F238E27FC236}">
                <a16:creationId xmlns:a16="http://schemas.microsoft.com/office/drawing/2014/main" id="{29CAC1AE-EA21-67F5-2815-27E9A0821757}"/>
              </a:ext>
            </a:extLst>
          </p:cNvPr>
          <p:cNvCxnSpPr>
            <a:cxnSpLocks/>
            <a:stCxn id="5" idx="3"/>
            <a:endCxn id="4" idx="1"/>
          </p:cNvCxnSpPr>
          <p:nvPr/>
        </p:nvCxnSpPr>
        <p:spPr>
          <a:xfrm>
            <a:off x="3307703" y="3110399"/>
            <a:ext cx="2130489" cy="5645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1009622-B658-8A61-4878-BA342AD582A9}"/>
              </a:ext>
            </a:extLst>
          </p:cNvPr>
          <p:cNvSpPr/>
          <p:nvPr/>
        </p:nvSpPr>
        <p:spPr>
          <a:xfrm>
            <a:off x="8170504" y="2345289"/>
            <a:ext cx="1427585" cy="1651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ADRINO IOT CLOUD</a:t>
            </a:r>
            <a:endParaRPr lang="en-IN" dirty="0"/>
          </a:p>
        </p:txBody>
      </p:sp>
      <p:cxnSp>
        <p:nvCxnSpPr>
          <p:cNvPr id="12" name="Connector: Elbow 11">
            <a:extLst>
              <a:ext uri="{FF2B5EF4-FFF2-40B4-BE49-F238E27FC236}">
                <a16:creationId xmlns:a16="http://schemas.microsoft.com/office/drawing/2014/main" id="{B223EBDD-1878-74B5-190E-0CDE94B22579}"/>
              </a:ext>
            </a:extLst>
          </p:cNvPr>
          <p:cNvCxnSpPr>
            <a:cxnSpLocks/>
            <a:stCxn id="4" idx="3"/>
            <a:endCxn id="10" idx="1"/>
          </p:cNvCxnSpPr>
          <p:nvPr/>
        </p:nvCxnSpPr>
        <p:spPr>
          <a:xfrm flipV="1">
            <a:off x="6753808" y="3171048"/>
            <a:ext cx="1416696" cy="50385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82ABCFC-4232-0FBA-5DFB-176553D21599}"/>
              </a:ext>
            </a:extLst>
          </p:cNvPr>
          <p:cNvSpPr txBox="1"/>
          <p:nvPr/>
        </p:nvSpPr>
        <p:spPr>
          <a:xfrm>
            <a:off x="2113384" y="3943742"/>
            <a:ext cx="1660849" cy="369332"/>
          </a:xfrm>
          <a:prstGeom prst="rect">
            <a:avLst/>
          </a:prstGeom>
          <a:noFill/>
        </p:spPr>
        <p:txBody>
          <a:bodyPr wrap="square" rtlCol="0">
            <a:spAutoFit/>
          </a:bodyPr>
          <a:lstStyle/>
          <a:p>
            <a:pPr algn="ctr"/>
            <a:r>
              <a:rPr lang="en-US" dirty="0"/>
              <a:t>INPUT </a:t>
            </a:r>
            <a:endParaRPr lang="en-IN" dirty="0"/>
          </a:p>
        </p:txBody>
      </p:sp>
      <p:sp>
        <p:nvSpPr>
          <p:cNvPr id="23" name="TextBox 22">
            <a:extLst>
              <a:ext uri="{FF2B5EF4-FFF2-40B4-BE49-F238E27FC236}">
                <a16:creationId xmlns:a16="http://schemas.microsoft.com/office/drawing/2014/main" id="{ED3CFA43-B804-3F34-4C20-B31CD037B4DE}"/>
              </a:ext>
            </a:extLst>
          </p:cNvPr>
          <p:cNvSpPr txBox="1"/>
          <p:nvPr/>
        </p:nvSpPr>
        <p:spPr>
          <a:xfrm>
            <a:off x="8053871" y="4107615"/>
            <a:ext cx="1660849" cy="369332"/>
          </a:xfrm>
          <a:prstGeom prst="rect">
            <a:avLst/>
          </a:prstGeom>
          <a:noFill/>
        </p:spPr>
        <p:txBody>
          <a:bodyPr wrap="square" rtlCol="0">
            <a:spAutoFit/>
          </a:bodyPr>
          <a:lstStyle/>
          <a:p>
            <a:pPr algn="ctr"/>
            <a:r>
              <a:rPr lang="en-US" dirty="0"/>
              <a:t>OUTPUT </a:t>
            </a:r>
            <a:endParaRPr lang="en-IN" dirty="0"/>
          </a:p>
        </p:txBody>
      </p:sp>
      <p:sp>
        <p:nvSpPr>
          <p:cNvPr id="24" name="TextBox 23">
            <a:extLst>
              <a:ext uri="{FF2B5EF4-FFF2-40B4-BE49-F238E27FC236}">
                <a16:creationId xmlns:a16="http://schemas.microsoft.com/office/drawing/2014/main" id="{CD9DA887-FC32-B64D-86EC-570F9931640E}"/>
              </a:ext>
            </a:extLst>
          </p:cNvPr>
          <p:cNvSpPr txBox="1"/>
          <p:nvPr/>
        </p:nvSpPr>
        <p:spPr>
          <a:xfrm>
            <a:off x="4837922" y="5299987"/>
            <a:ext cx="2516156" cy="369332"/>
          </a:xfrm>
          <a:prstGeom prst="rect">
            <a:avLst/>
          </a:prstGeom>
          <a:noFill/>
        </p:spPr>
        <p:txBody>
          <a:bodyPr wrap="square" rtlCol="0">
            <a:spAutoFit/>
          </a:bodyPr>
          <a:lstStyle/>
          <a:p>
            <a:pPr algn="ctr"/>
            <a:r>
              <a:rPr lang="en-US" dirty="0"/>
              <a:t>MICROCONTROLLER </a:t>
            </a:r>
            <a:endParaRPr lang="en-IN" dirty="0"/>
          </a:p>
        </p:txBody>
      </p:sp>
    </p:spTree>
    <p:extLst>
      <p:ext uri="{BB962C8B-B14F-4D97-AF65-F5344CB8AC3E}">
        <p14:creationId xmlns:p14="http://schemas.microsoft.com/office/powerpoint/2010/main" val="193113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6F78-674C-4A75-8F1F-36316EC29C9E}"/>
              </a:ext>
            </a:extLst>
          </p:cNvPr>
          <p:cNvSpPr>
            <a:spLocks noGrp="1"/>
          </p:cNvSpPr>
          <p:nvPr>
            <p:ph type="title"/>
          </p:nvPr>
        </p:nvSpPr>
        <p:spPr/>
        <p:txBody>
          <a:bodyPr/>
          <a:lstStyle/>
          <a:p>
            <a:r>
              <a:rPr lang="en-IN" b="1" dirty="0"/>
              <a:t>REAL TIME TRANSIT INFORMATION PLATFORM</a:t>
            </a:r>
          </a:p>
        </p:txBody>
      </p:sp>
      <p:sp>
        <p:nvSpPr>
          <p:cNvPr id="3" name="Content Placeholder 2">
            <a:extLst>
              <a:ext uri="{FF2B5EF4-FFF2-40B4-BE49-F238E27FC236}">
                <a16:creationId xmlns:a16="http://schemas.microsoft.com/office/drawing/2014/main" id="{D2A115DE-26AB-F5F5-429F-DF178F0DB4DB}"/>
              </a:ext>
            </a:extLst>
          </p:cNvPr>
          <p:cNvSpPr>
            <a:spLocks noGrp="1"/>
          </p:cNvSpPr>
          <p:nvPr>
            <p:ph idx="1"/>
          </p:nvPr>
        </p:nvSpPr>
        <p:spPr>
          <a:xfrm>
            <a:off x="763555" y="1844189"/>
            <a:ext cx="10515600" cy="4351338"/>
          </a:xfrm>
        </p:spPr>
        <p:txBody>
          <a:bodyPr>
            <a:normAutofit fontScale="85000" lnSpcReduction="20000"/>
          </a:bodyPr>
          <a:lstStyle/>
          <a:p>
            <a:r>
              <a:rPr lang="en-IN" dirty="0"/>
              <a:t>Platform </a:t>
            </a:r>
            <a:r>
              <a:rPr lang="en-IN" dirty="0" err="1"/>
              <a:t>Integration:Integrate</a:t>
            </a:r>
            <a:r>
              <a:rPr lang="en-IN" dirty="0"/>
              <a:t> the real-time transit information platform with the existing noise pollution monitoring system to access noise data in real-time.</a:t>
            </a:r>
          </a:p>
          <a:p>
            <a:r>
              <a:rPr lang="en-IN" dirty="0"/>
              <a:t>Data </a:t>
            </a:r>
            <a:r>
              <a:rPr lang="en-IN" dirty="0" err="1"/>
              <a:t>Sources:Combine</a:t>
            </a:r>
            <a:r>
              <a:rPr lang="en-IN" dirty="0"/>
              <a:t> noise pollution data from monitoring sensors with transit data sources, including GPS tracking of vehicles and transit schedules.</a:t>
            </a:r>
          </a:p>
          <a:p>
            <a:r>
              <a:rPr lang="en-IN" dirty="0"/>
              <a:t>User-Friendly </a:t>
            </a:r>
            <a:r>
              <a:rPr lang="en-IN" dirty="0" err="1"/>
              <a:t>Interface:Develop</a:t>
            </a:r>
            <a:r>
              <a:rPr lang="en-IN" dirty="0"/>
              <a:t> user interfaces for web and mobile apps that display real-time noise levels at transit stops and along transit </a:t>
            </a:r>
            <a:r>
              <a:rPr lang="en-IN" dirty="0" err="1"/>
              <a:t>routes.Enable</a:t>
            </a:r>
            <a:r>
              <a:rPr lang="en-IN" dirty="0"/>
              <a:t> users to plan their routes based on noise pollution data, allowing them to choose quieter routes or avoid noisy areas.</a:t>
            </a:r>
          </a:p>
          <a:p>
            <a:r>
              <a:rPr lang="en-US" dirty="0"/>
              <a:t>Noise </a:t>
            </a:r>
            <a:r>
              <a:rPr lang="en-US" dirty="0" err="1"/>
              <a:t>Alerts:Implement</a:t>
            </a:r>
            <a:r>
              <a:rPr lang="en-US" dirty="0"/>
              <a:t> noise level alerts for users, notifying them when noise pollution exceeds certain thresholds at specific stops or along their chosen routes.</a:t>
            </a:r>
          </a:p>
          <a:p>
            <a:r>
              <a:rPr lang="en-US" dirty="0"/>
              <a:t>Transit </a:t>
            </a:r>
            <a:r>
              <a:rPr lang="en-US" dirty="0" err="1"/>
              <a:t>Information:Provide</a:t>
            </a:r>
            <a:r>
              <a:rPr lang="en-US" dirty="0"/>
              <a:t> comprehensive transit information, including real-time vehicle locations, arrival times, routes, and </a:t>
            </a:r>
            <a:r>
              <a:rPr lang="en-US" dirty="0" err="1"/>
              <a:t>schedules.Include</a:t>
            </a:r>
            <a:r>
              <a:rPr lang="en-US" dirty="0"/>
              <a:t> features for trip planning, fare information, and accessibility details.</a:t>
            </a:r>
            <a:endParaRPr lang="en-IN" dirty="0"/>
          </a:p>
        </p:txBody>
      </p:sp>
    </p:spTree>
    <p:extLst>
      <p:ext uri="{BB962C8B-B14F-4D97-AF65-F5344CB8AC3E}">
        <p14:creationId xmlns:p14="http://schemas.microsoft.com/office/powerpoint/2010/main" val="16705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1059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Bahnschrift SemiBold</vt:lpstr>
      <vt:lpstr>Calibri</vt:lpstr>
      <vt:lpstr>Calibri Light</vt:lpstr>
      <vt:lpstr>Söhne</vt:lpstr>
      <vt:lpstr>source-serif-pro</vt:lpstr>
      <vt:lpstr>Office Theme</vt:lpstr>
      <vt:lpstr>PowerPoint Presentation</vt:lpstr>
      <vt:lpstr>PROBLEM DEFINITION</vt:lpstr>
      <vt:lpstr>ABSTRACT</vt:lpstr>
      <vt:lpstr>OBJECTIVES</vt:lpstr>
      <vt:lpstr>EXISTING SYSTEM</vt:lpstr>
      <vt:lpstr>PROPOSED SYSTEM</vt:lpstr>
      <vt:lpstr>IOT SENSOR DESIGN</vt:lpstr>
      <vt:lpstr>IOT SENSOR BLOCK DIAGRAM</vt:lpstr>
      <vt:lpstr>REAL TIME TRANSIT INFORMATION PLATFORM</vt:lpstr>
      <vt:lpstr>INTEGRATION BENEFITS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Preetha</dc:creator>
  <cp:lastModifiedBy>SRIKRISHNARAJAN NATARAJAN</cp:lastModifiedBy>
  <cp:revision>5</cp:revision>
  <dcterms:created xsi:type="dcterms:W3CDTF">2023-09-29T14:39:25Z</dcterms:created>
  <dcterms:modified xsi:type="dcterms:W3CDTF">2023-10-11T08:50:25Z</dcterms:modified>
</cp:coreProperties>
</file>