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6FDF-E7EA-AE89-1407-ACEDAFCF3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4C3A7-EF42-57D1-66B5-C474BE40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B83E8-53D5-09CC-3A6A-35927B24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C484-1DBC-45B9-BD76-2F501A78EB2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57CB-C21B-8DD2-4934-D8242FF3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102C-CDEB-9A25-C2C6-08F6701B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89-5427-432F-8251-EA3FE0581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1852-2BAA-DA19-F3C7-77BE7DC3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9C1F9-8AAB-80D0-A8B5-A6878672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10BAE-8FD7-C06D-CA44-F026923B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C484-1DBC-45B9-BD76-2F501A78EB2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6F487-E57A-4EB9-A0D4-EBF69B13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9209F-2C8E-943C-D551-A20AF584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89-5427-432F-8251-EA3FE0581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B069D-E12A-DBB4-7D30-218D3E138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6464E-E18E-C2E9-B5AF-03B9270E8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62F97-5846-7CCA-5524-0D10CCC7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C484-1DBC-45B9-BD76-2F501A78EB2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EF69-B4E7-8802-2D01-A5B9F291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28623-C997-CAAF-55A6-842C681E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89-5427-432F-8251-EA3FE0581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0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DC87-6D08-FA2C-8ABF-D0A36258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57732-0BC6-68DC-AF94-38EC6ACC0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4E46A-863E-4C1D-2957-DA832121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C484-1DBC-45B9-BD76-2F501A78EB2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F391F-556D-B477-6474-3BD8B8AB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4238-47E3-68AB-89BA-7E754AFD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89-5427-432F-8251-EA3FE0581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8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2042-03CC-B220-67CF-755F8DF6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D9F7F-AC1E-1251-6607-D343DBE0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7E6AA-DED1-59AF-BA0F-A78AB38B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C484-1DBC-45B9-BD76-2F501A78EB2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60A6A-0F56-7C52-A28F-9760696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29D53-2F99-2B6F-543D-66B858A2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89-5427-432F-8251-EA3FE0581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8F65-8853-F230-AF09-8D0CFB7B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B4B21-2445-4C1B-1727-80AA64E07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46E2D-B6BF-887A-582B-22C560CF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C484-1DBC-45B9-BD76-2F501A78EB2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F24EA-C764-8BFC-A15F-B4BF2BE7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88EB-4764-2AAC-D168-FD1D1E7A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89-5427-432F-8251-EA3FE0581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277C-F6F9-0FDD-C7E6-5898E87C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360A-A6AB-5888-FE2C-4F6C76B46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D6782-90A8-4CBC-7E63-C9F848D43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1E312-2057-F9C0-4D10-6DC2AE8C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C484-1DBC-45B9-BD76-2F501A78EB2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27DC0-EA3B-05FA-FD01-715B8419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1F929-970C-0312-7EC4-C0FABF2B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89-5427-432F-8251-EA3FE0581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5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36A5-382B-464E-4D2B-AC6F29AA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7B42-A041-4310-20FD-CDF9CBE6D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54635-132E-2AD4-6644-A8265DAED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03935-A093-608E-6AD6-AB28EF4C9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462FA-5BC7-BAA6-464E-6E79E89A7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4222A-1A5B-95CD-27A8-CC854085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C484-1DBC-45B9-BD76-2F501A78EB2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ACD4A-3635-F50F-5A58-093053CA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20D20-5CE5-C1E1-5279-846E6275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89-5427-432F-8251-EA3FE0581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5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D65A-FFEC-31AC-EF97-A0FC5115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1DA96-3B84-BB0E-7A99-B564449B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C484-1DBC-45B9-BD76-2F501A78EB2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C1DD1-8AC8-EB55-3030-73661A55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29224-DF0C-F80B-9702-90A82D42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89-5427-432F-8251-EA3FE0581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AB8F0-9EBE-EA26-D416-86649158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C484-1DBC-45B9-BD76-2F501A78EB2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FA225-76B7-5E22-309B-8AADD6CA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B10B-0741-93D1-6680-51AD5DE6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89-5427-432F-8251-EA3FE0581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8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B3DF-C881-D555-FE6D-F209B32A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2E77-87BA-A891-104E-D89798579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E2DFD-05F5-13CC-75AD-0D2AD8A1B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6F812-D8E3-D5EA-85F0-79857821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C484-1DBC-45B9-BD76-2F501A78EB2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3220E-F9B3-148F-F94D-2E214D23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15726-48CB-59F0-CC39-027AAF64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89-5427-432F-8251-EA3FE0581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D21D-4DC1-02B2-14E6-6C8B378B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688ED-36E4-ACA6-A420-57ADEC433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4B364-5BD3-E4EC-9EA8-6D54B53AA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EC86C-4029-8B5D-7313-CB060F65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C484-1DBC-45B9-BD76-2F501A78EB2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CA196-F4BD-5402-9685-6D6E2266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A876A-1547-FA9E-A9B2-8CF6C404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A189-5427-432F-8251-EA3FE0581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2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F59F5-7F55-D902-B5CE-25C7A1CA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008EE-F125-1F0C-77AE-A538C11F4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62CF5-8761-00CA-DA22-AC6E6971B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0C484-1DBC-45B9-BD76-2F501A78EB2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30177-3636-61D8-D441-7526A04B6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E32EE-D55B-263A-02BB-AAFF3E34F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AA189-5427-432F-8251-EA3FE0581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93F7-F9B0-998E-546B-EEF90994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BrightBuy: Retail Inventory and Order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0A3CD-DC6F-14B6-2ACC-36B07272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Full-stack system: Node.js/Express, React+Vite, MySQL 8</a:t>
            </a:r>
          </a:p>
          <a:p>
            <a:r>
              <a:rPr lang="en-US"/>
              <a:t>Containerized with Docker Compose</a:t>
            </a:r>
          </a:p>
          <a:p>
            <a:r>
              <a:rPr lang="en-US"/>
              <a:t>Key features: Auth, RBAC, Inventory, Orders, Payments, S3, Reports</a:t>
            </a:r>
          </a:p>
        </p:txBody>
      </p:sp>
    </p:spTree>
    <p:extLst>
      <p:ext uri="{BB962C8B-B14F-4D97-AF65-F5344CB8AC3E}">
        <p14:creationId xmlns:p14="http://schemas.microsoft.com/office/powerpoint/2010/main" val="2567648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6439-94FB-2767-B940-F2C645BA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Logic and Safety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4DB29-B1F2-954D-C179-6D5BDFD46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Prepared queries reduce SQL injection risk</a:t>
            </a:r>
          </a:p>
          <a:p>
            <a:r>
              <a:rPr lang="en-US"/>
              <a:t>Stored function for order totals</a:t>
            </a:r>
          </a:p>
          <a:p>
            <a:r>
              <a:rPr lang="en-US"/>
              <a:t>Procedures: create order, add item, create payment</a:t>
            </a:r>
          </a:p>
          <a:p>
            <a:r>
              <a:rPr lang="en-US"/>
              <a:t>Triggers: line totals, total sync, non-negative stock</a:t>
            </a:r>
          </a:p>
          <a:p>
            <a:r>
              <a:rPr lang="en-US"/>
              <a:t>Constraints and indexes for integrity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187155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AE0E-E422-24C4-7A95-C526A787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2FA (Planned Enhancement)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77298-0C08-D443-6469-4A1FA29A6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implemented currently; proposal included</a:t>
            </a:r>
          </a:p>
          <a:p>
            <a:r>
              <a:rPr lang="en-US"/>
              <a:t>Option 1: TOTP via authenticator app</a:t>
            </a:r>
          </a:p>
          <a:p>
            <a:r>
              <a:rPr lang="en-US"/>
              <a:t>Option 2: Email/SMS OTP</a:t>
            </a:r>
          </a:p>
          <a:p>
            <a:r>
              <a:rPr lang="en-US"/>
              <a:t>Extend auth flow and DB with 2FA fields</a:t>
            </a:r>
          </a:p>
        </p:txBody>
      </p:sp>
    </p:spTree>
    <p:extLst>
      <p:ext uri="{BB962C8B-B14F-4D97-AF65-F5344CB8AC3E}">
        <p14:creationId xmlns:p14="http://schemas.microsoft.com/office/powerpoint/2010/main" val="231836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786A-F788-446D-A4AD-FEBDA634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6C437-8F60-0817-01C8-F0261BA55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Register/Login -&gt; Role-based dashboard</a:t>
            </a:r>
          </a:p>
          <a:p>
            <a:r>
              <a:rPr lang="en-US"/>
              <a:t>Add to cart -&gt; Create order</a:t>
            </a:r>
          </a:p>
          <a:p>
            <a:r>
              <a:rPr lang="en-US"/>
              <a:t>Stripe checkout -&gt; Webhook -&gt; Confirmed</a:t>
            </a:r>
          </a:p>
          <a:p>
            <a:r>
              <a:rPr lang="en-US"/>
              <a:t>Delivery assignment -&gt; Shipped -&gt; Delivered</a:t>
            </a:r>
          </a:p>
          <a:p>
            <a:r>
              <a:rPr lang="en-US"/>
              <a:t>Review analytics in Reports</a:t>
            </a:r>
          </a:p>
        </p:txBody>
      </p:sp>
    </p:spTree>
    <p:extLst>
      <p:ext uri="{BB962C8B-B14F-4D97-AF65-F5344CB8AC3E}">
        <p14:creationId xmlns:p14="http://schemas.microsoft.com/office/powerpoint/2010/main" val="26280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2DB5-CDCE-61DD-D5B4-72C463BB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AEAB1-935A-9A61-4B39-AF1034EB7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2FA rollout and session hardening</a:t>
            </a:r>
          </a:p>
          <a:p>
            <a:r>
              <a:rPr lang="en-US"/>
              <a:t>Audit logs and rate-limiting</a:t>
            </a:r>
          </a:p>
          <a:p>
            <a:r>
              <a:rPr lang="en-US"/>
              <a:t>Secrets management and CI/CD</a:t>
            </a:r>
          </a:p>
          <a:p>
            <a:r>
              <a:rPr lang="en-US"/>
              <a:t>Enhanced product media workflows</a:t>
            </a:r>
          </a:p>
        </p:txBody>
      </p:sp>
    </p:spTree>
    <p:extLst>
      <p:ext uri="{BB962C8B-B14F-4D97-AF65-F5344CB8AC3E}">
        <p14:creationId xmlns:p14="http://schemas.microsoft.com/office/powerpoint/2010/main" val="179145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28F8-0558-3343-94C0-6AB27E22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Scenario -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BF608-589D-8E14-E909-01D507E62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Stock inaccuracies from manual updates (over or under selling)</a:t>
            </a:r>
          </a:p>
          <a:p>
            <a:r>
              <a:rPr lang="en-US"/>
              <a:t>Slow coordination between warehouse and delivery staff</a:t>
            </a:r>
          </a:p>
          <a:p>
            <a:r>
              <a:rPr lang="en-US"/>
              <a:t>Disconnected views of orders, payments, deliveries</a:t>
            </a:r>
          </a:p>
          <a:p>
            <a:r>
              <a:rPr lang="en-US"/>
              <a:t>Image and file sprawl across machines and emails</a:t>
            </a:r>
          </a:p>
          <a:p>
            <a:r>
              <a:rPr lang="en-US"/>
              <a:t>Online card payments require compliant and robust integrations</a:t>
            </a:r>
          </a:p>
        </p:txBody>
      </p:sp>
    </p:spTree>
    <p:extLst>
      <p:ext uri="{BB962C8B-B14F-4D97-AF65-F5344CB8AC3E}">
        <p14:creationId xmlns:p14="http://schemas.microsoft.com/office/powerpoint/2010/main" val="382938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197C-36D4-7293-C00C-B02631F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Architecture -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7DE0C-EFBB-996F-A2EE-2603597CB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API-first backend: REST endpoints under /api/*</a:t>
            </a:r>
          </a:p>
          <a:p>
            <a:r>
              <a:rPr lang="en-US"/>
              <a:t>Prepared statements via mysql2 to mitigate SQL injection</a:t>
            </a:r>
          </a:p>
          <a:p>
            <a:r>
              <a:rPr lang="en-US"/>
              <a:t>DB enforces business rules with procedures and triggers</a:t>
            </a:r>
          </a:p>
          <a:p>
            <a:r>
              <a:rPr lang="en-US"/>
              <a:t>Frontend guards (PrivateRoute) and role-aware navigation</a:t>
            </a:r>
          </a:p>
          <a:p>
            <a:r>
              <a:rPr lang="en-US"/>
              <a:t>Stripe webhooks keep payment state in sync</a:t>
            </a:r>
          </a:p>
          <a:p>
            <a:r>
              <a:rPr lang="en-US"/>
              <a:t>S3 used for durable, scalable media storage</a:t>
            </a:r>
          </a:p>
        </p:txBody>
      </p:sp>
    </p:spTree>
    <p:extLst>
      <p:ext uri="{BB962C8B-B14F-4D97-AF65-F5344CB8AC3E}">
        <p14:creationId xmlns:p14="http://schemas.microsoft.com/office/powerpoint/2010/main" val="271375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E04F-27EA-9097-16E1-4B0C9C4D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Functionalities -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E729-95D5-D6FF-72BF-9968F4071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Catalog: products, variants, attributes, categories</a:t>
            </a:r>
          </a:p>
          <a:p>
            <a:r>
              <a:rPr lang="en-US"/>
              <a:t>Inventory: stock counts, backorder handling, restocking</a:t>
            </a:r>
          </a:p>
          <a:p>
            <a:r>
              <a:rPr lang="en-US"/>
              <a:t>Orders: address capture, delivery creation, status flow</a:t>
            </a:r>
          </a:p>
          <a:p>
            <a:r>
              <a:rPr lang="en-US"/>
              <a:t>Payments: Card (Stripe Checkout) and Cash-on-Delivery</a:t>
            </a:r>
          </a:p>
          <a:p>
            <a:r>
              <a:rPr lang="en-US"/>
              <a:t>Deliveries: assignment, shipped/delivered updates</a:t>
            </a:r>
          </a:p>
          <a:p>
            <a:r>
              <a:rPr lang="en-US"/>
              <a:t>Reporting: revenue, order volume, top products, customers</a:t>
            </a:r>
          </a:p>
        </p:txBody>
      </p:sp>
    </p:spTree>
    <p:extLst>
      <p:ext uri="{BB962C8B-B14F-4D97-AF65-F5344CB8AC3E}">
        <p14:creationId xmlns:p14="http://schemas.microsoft.com/office/powerpoint/2010/main" val="2953957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AE4D-9FDA-FD6C-8B83-C570CEB3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Payments -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891CE-2B41-F1BE-2A99-C63CC83E1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Checkout Session per order; items mapped to Stripe line_items</a:t>
            </a:r>
          </a:p>
          <a:p>
            <a:r>
              <a:rPr lang="en-US"/>
              <a:t>Success/Cancel handlers reconcile order and payment</a:t>
            </a:r>
          </a:p>
          <a:p>
            <a:r>
              <a:rPr lang="en-US"/>
              <a:t>Webhook verifies signature (STRIPE_WEBHOOK_SECRET)</a:t>
            </a:r>
          </a:p>
          <a:p>
            <a:r>
              <a:rPr lang="en-US"/>
              <a:t>Statuses: Pending -&gt; Paid/Failed/Cancelled</a:t>
            </a:r>
          </a:p>
          <a:p>
            <a:r>
              <a:rPr lang="en-US"/>
              <a:t>COD path: delivery staff can confirm payment on delivery</a:t>
            </a:r>
          </a:p>
        </p:txBody>
      </p:sp>
    </p:spTree>
    <p:extLst>
      <p:ext uri="{BB962C8B-B14F-4D97-AF65-F5344CB8AC3E}">
        <p14:creationId xmlns:p14="http://schemas.microsoft.com/office/powerpoint/2010/main" val="262938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99E8-6865-D884-D93D-7CD67CC0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RBAC -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9F21-108B-BC3E-5F12-8A325DD68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JWT contains user id and role; verified per request</a:t>
            </a:r>
          </a:p>
          <a:p>
            <a:r>
              <a:rPr lang="en-US"/>
              <a:t>Role middleware authorizes per-route access</a:t>
            </a:r>
          </a:p>
          <a:p>
            <a:r>
              <a:rPr lang="en-US"/>
              <a:t>Admin/SuperAdmin only: reports, global orders</a:t>
            </a:r>
          </a:p>
          <a:p>
            <a:r>
              <a:rPr lang="en-US"/>
              <a:t>DeliveryStaff: assigned deliveries; Warehouse: fulfillment</a:t>
            </a:r>
          </a:p>
          <a:p>
            <a:r>
              <a:rPr lang="en-US"/>
              <a:t>Customer: own orders only; protected on server and client</a:t>
            </a:r>
          </a:p>
        </p:txBody>
      </p:sp>
    </p:spTree>
    <p:extLst>
      <p:ext uri="{BB962C8B-B14F-4D97-AF65-F5344CB8AC3E}">
        <p14:creationId xmlns:p14="http://schemas.microsoft.com/office/powerpoint/2010/main" val="109672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88E5-4373-FAE2-5E10-363CC8DB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Roles - Responsibilities (Deep Dive)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31107-4F49-1380-D5C3-BE984E4F6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SuperAdmin: approve staff roles, full visibility</a:t>
            </a:r>
          </a:p>
          <a:p>
            <a:r>
              <a:rPr lang="en-US"/>
              <a:t>Admin: manage inventory, orders, reporting dashboards</a:t>
            </a:r>
          </a:p>
          <a:p>
            <a:r>
              <a:rPr lang="en-US"/>
              <a:t>WarehouseStaff: maintain stock, prepare shipments</a:t>
            </a:r>
          </a:p>
          <a:p>
            <a:r>
              <a:rPr lang="en-US"/>
              <a:t>DeliveryStaff: update delivery status, process COD</a:t>
            </a:r>
          </a:p>
          <a:p>
            <a:r>
              <a:rPr lang="en-US"/>
              <a:t>Customer: manage profile, place and track orders</a:t>
            </a:r>
          </a:p>
        </p:txBody>
      </p:sp>
    </p:spTree>
    <p:extLst>
      <p:ext uri="{BB962C8B-B14F-4D97-AF65-F5344CB8AC3E}">
        <p14:creationId xmlns:p14="http://schemas.microsoft.com/office/powerpoint/2010/main" val="80424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DF81-5D5B-30E6-1B0E-4B22E33A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24616-2288-67AB-26A0-539B5349B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Manual inventory causes stock inaccuracies</a:t>
            </a:r>
          </a:p>
          <a:p>
            <a:r>
              <a:rPr lang="en-US"/>
              <a:t>Fragmented order and delivery coordination</a:t>
            </a:r>
          </a:p>
          <a:p>
            <a:r>
              <a:rPr lang="en-US"/>
              <a:t>Limited visibility into sales and KPIs</a:t>
            </a:r>
          </a:p>
          <a:p>
            <a:r>
              <a:rPr lang="en-US"/>
              <a:t>Media storage scattered; online payments complex</a:t>
            </a:r>
          </a:p>
        </p:txBody>
      </p:sp>
    </p:spTree>
    <p:extLst>
      <p:ext uri="{BB962C8B-B14F-4D97-AF65-F5344CB8AC3E}">
        <p14:creationId xmlns:p14="http://schemas.microsoft.com/office/powerpoint/2010/main" val="195831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B53D-D797-CC74-A241-16452D82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Reports - 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1B728-10D5-960C-DE52-C74DC6C7F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Total revenue and orders from aggregated endpoints</a:t>
            </a:r>
          </a:p>
          <a:p>
            <a:r>
              <a:rPr lang="en-US"/>
              <a:t>Order status overview computed from order states</a:t>
            </a:r>
          </a:p>
          <a:p>
            <a:r>
              <a:rPr lang="en-US"/>
              <a:t>Top products by item quantities (period filters)</a:t>
            </a:r>
          </a:p>
          <a:p>
            <a:r>
              <a:rPr lang="en-US"/>
              <a:t>Customer summaries: count, spend, last order, payment status</a:t>
            </a:r>
          </a:p>
          <a:p>
            <a:r>
              <a:rPr lang="en-US"/>
              <a:t>Upcoming deliveries: ETA from order dates and statuses</a:t>
            </a:r>
          </a:p>
        </p:txBody>
      </p:sp>
    </p:spTree>
    <p:extLst>
      <p:ext uri="{BB962C8B-B14F-4D97-AF65-F5344CB8AC3E}">
        <p14:creationId xmlns:p14="http://schemas.microsoft.com/office/powerpoint/2010/main" val="215000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C465-0FCF-27E4-DCA6-4D0213F8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Objects -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B3F0-85DF-708D-B946-72C24C5BD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Function: fn_calculate_order_total(orderId)</a:t>
            </a:r>
          </a:p>
          <a:p>
            <a:r>
              <a:rPr lang="en-US"/>
              <a:t>Procedures: sp_create_order, sp_add_order_item, sp_create_payment</a:t>
            </a:r>
          </a:p>
          <a:p>
            <a:r>
              <a:rPr lang="en-US"/>
              <a:t>Triggers: totals sync; non-negative stock enforcement</a:t>
            </a:r>
          </a:p>
          <a:p>
            <a:r>
              <a:rPr lang="en-US"/>
              <a:t>Constraints: FKs, unique keys; CHECKs for domain rules</a:t>
            </a:r>
          </a:p>
          <a:p>
            <a:r>
              <a:rPr lang="en-US"/>
              <a:t>Indexes: performance on common filters and joins</a:t>
            </a:r>
          </a:p>
        </p:txBody>
      </p:sp>
    </p:spTree>
    <p:extLst>
      <p:ext uri="{BB962C8B-B14F-4D97-AF65-F5344CB8AC3E}">
        <p14:creationId xmlns:p14="http://schemas.microsoft.com/office/powerpoint/2010/main" val="2212761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3A5-FC19-3566-3872-C25A5CAA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and Hardening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A2D92-9B6F-B911-B625-58D91E961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JWT short expiry, role gating, server-side authorization</a:t>
            </a:r>
          </a:p>
          <a:p>
            <a:r>
              <a:rPr lang="en-US"/>
              <a:t>Parameterized SQL throughout (mysql2 execute)</a:t>
            </a:r>
          </a:p>
          <a:p>
            <a:r>
              <a:rPr lang="en-US"/>
              <a:t>Webhook raw body and signature validation for Stripe</a:t>
            </a:r>
          </a:p>
          <a:p>
            <a:r>
              <a:rPr lang="en-US"/>
              <a:t>Least-privilege IAM for S3; object key namespaced by entity</a:t>
            </a:r>
          </a:p>
          <a:p>
            <a:r>
              <a:rPr lang="en-US"/>
              <a:t>Planned: 2FA, rate-limiting, audit logging, secret rotation</a:t>
            </a:r>
          </a:p>
        </p:txBody>
      </p:sp>
    </p:spTree>
    <p:extLst>
      <p:ext uri="{BB962C8B-B14F-4D97-AF65-F5344CB8AC3E}">
        <p14:creationId xmlns:p14="http://schemas.microsoft.com/office/powerpoint/2010/main" val="917925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A9B6-1A64-D408-B6E9-3379A460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Stripe Flow - 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EC402-06D5-DE28-7A44-548D9D7F3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order -&gt; Build Checkout Session</a:t>
            </a:r>
          </a:p>
          <a:p>
            <a:r>
              <a:rPr lang="en-US"/>
              <a:t>Customer pays -&gt; Stripe redirects back</a:t>
            </a:r>
          </a:p>
          <a:p>
            <a:r>
              <a:rPr lang="en-US"/>
              <a:t>Webhook fires -&gt; verify -&gt; mark Paid/Confirmed</a:t>
            </a:r>
          </a:p>
          <a:p>
            <a:r>
              <a:rPr lang="en-US"/>
              <a:t>On failure/expire -&gt; mark Failed/Cancelled -&gt; restock</a:t>
            </a:r>
          </a:p>
          <a:p>
            <a:r>
              <a:rPr lang="en-US"/>
              <a:t>COD branch bypasses Stripe and confirms on delivery</a:t>
            </a:r>
          </a:p>
        </p:txBody>
      </p:sp>
    </p:spTree>
    <p:extLst>
      <p:ext uri="{BB962C8B-B14F-4D97-AF65-F5344CB8AC3E}">
        <p14:creationId xmlns:p14="http://schemas.microsoft.com/office/powerpoint/2010/main" val="41704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BCB7-F9D5-E2EA-0693-723E2EC9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S3 Flow - 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1CC37-3E5D-B6DA-2CC9-7A9FC4A9F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Client uploads via backend endpoint (multipart/form-data)</a:t>
            </a:r>
          </a:p>
          <a:p>
            <a:r>
              <a:rPr lang="en-US"/>
              <a:t>Server builds key: entity/entityId/timestamp_random.ext</a:t>
            </a:r>
          </a:p>
          <a:p>
            <a:r>
              <a:rPr lang="en-US"/>
              <a:t>PutObjectCommand to S3 bucket with content type</a:t>
            </a:r>
          </a:p>
          <a:p>
            <a:r>
              <a:rPr lang="en-US"/>
              <a:t>Return public URL for frontend use</a:t>
            </a:r>
          </a:p>
          <a:p>
            <a:r>
              <a:rPr lang="en-US"/>
              <a:t>Future: lifecycle, thumbnails, presigned URLs for direct upload</a:t>
            </a:r>
          </a:p>
        </p:txBody>
      </p:sp>
    </p:spTree>
    <p:extLst>
      <p:ext uri="{BB962C8B-B14F-4D97-AF65-F5344CB8AC3E}">
        <p14:creationId xmlns:p14="http://schemas.microsoft.com/office/powerpoint/2010/main" val="4042292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EE8D-DF16-FC21-8077-058643AF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2FA - Implementation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AF812-F750-EAB1-935E-D84E66BB6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DB fields: users.totpSecret, users.is2FAEnabled</a:t>
            </a:r>
          </a:p>
          <a:p>
            <a:r>
              <a:rPr lang="en-US"/>
              <a:t>Enrollment endpoint returns QR (TOTP secret)</a:t>
            </a:r>
          </a:p>
          <a:p>
            <a:r>
              <a:rPr lang="en-US"/>
              <a:t>Login: password -&gt; TOTP verification -&gt; issue JWT</a:t>
            </a:r>
          </a:p>
          <a:p>
            <a:r>
              <a:rPr lang="en-US"/>
              <a:t>Fallback: email/SMS OTP with expiry and rate limits</a:t>
            </a:r>
          </a:p>
          <a:p>
            <a:r>
              <a:rPr lang="en-US"/>
              <a:t>Frontend: add 2FA screens; recovery codes (optional)</a:t>
            </a:r>
          </a:p>
        </p:txBody>
      </p:sp>
    </p:spTree>
    <p:extLst>
      <p:ext uri="{BB962C8B-B14F-4D97-AF65-F5344CB8AC3E}">
        <p14:creationId xmlns:p14="http://schemas.microsoft.com/office/powerpoint/2010/main" val="1058645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6F2A-0384-2071-1D0E-52BFF80C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Data -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E4FC1-6198-7F1B-860F-3DF7934C4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Seeded products (50) and variants (60) for realistic UI</a:t>
            </a:r>
          </a:p>
          <a:p>
            <a:r>
              <a:rPr lang="en-US"/>
              <a:t>Sample users across roles (Admin, Delivery, Customers)</a:t>
            </a:r>
          </a:p>
          <a:p>
            <a:r>
              <a:rPr lang="en-US"/>
              <a:t>Sample orders, items, deliveries, payments</a:t>
            </a:r>
          </a:p>
          <a:p>
            <a:r>
              <a:rPr lang="en-US"/>
              <a:t>Safe to re-seed for demos; idempotent inserts</a:t>
            </a:r>
          </a:p>
          <a:p>
            <a:r>
              <a:rPr lang="en-US"/>
              <a:t>Constraints script adds FKs, indexes, and checks</a:t>
            </a:r>
          </a:p>
        </p:txBody>
      </p:sp>
    </p:spTree>
    <p:extLst>
      <p:ext uri="{BB962C8B-B14F-4D97-AF65-F5344CB8AC3E}">
        <p14:creationId xmlns:p14="http://schemas.microsoft.com/office/powerpoint/2010/main" val="3099362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A275-BB22-7DC8-8439-473BFF5B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EC2 Deployment -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18BEE-0846-CFCF-D152-CD654E7B7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EC2 (Ubuntu) hosts backend API and frontend</a:t>
            </a:r>
          </a:p>
          <a:p>
            <a:r>
              <a:rPr lang="en-US"/>
              <a:t>Reverse proxy with Nginx; SSL via Certbot (Lets Encrypt)</a:t>
            </a:r>
          </a:p>
          <a:p>
            <a:r>
              <a:rPr lang="en-US"/>
              <a:t>Process manager: PM2 or Docker Compose for services</a:t>
            </a:r>
          </a:p>
          <a:p>
            <a:r>
              <a:rPr lang="en-US"/>
              <a:t>Environment variables from .env (no secrets in code)</a:t>
            </a:r>
          </a:p>
          <a:p>
            <a:r>
              <a:rPr lang="en-US"/>
              <a:t>Security Groups: allow 80/443; restrict 22 (SSH)</a:t>
            </a:r>
          </a:p>
        </p:txBody>
      </p:sp>
    </p:spTree>
    <p:extLst>
      <p:ext uri="{BB962C8B-B14F-4D97-AF65-F5344CB8AC3E}">
        <p14:creationId xmlns:p14="http://schemas.microsoft.com/office/powerpoint/2010/main" val="4175378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2D21-FA2A-AB03-1080-E265C40A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EC2 Deployment -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35641-0A04-4ECF-8DAF-23E7DEB8B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Provision EC2; attach Elastic IP; configure Security Groups</a:t>
            </a:r>
          </a:p>
          <a:p>
            <a:r>
              <a:rPr lang="en-US"/>
              <a:t>Install Node.js/Docker; pull repo; set .env</a:t>
            </a:r>
          </a:p>
          <a:p>
            <a:r>
              <a:rPr lang="en-US"/>
              <a:t>Build frontend (Vite) and serve via Nginx</a:t>
            </a:r>
          </a:p>
          <a:p>
            <a:r>
              <a:rPr lang="en-US"/>
              <a:t>Run backend (PM2 or docker-compose.prod.yml)</a:t>
            </a:r>
          </a:p>
          <a:p>
            <a:r>
              <a:rPr lang="en-US"/>
              <a:t>Enable HTTPS with Certbot; set up CI/CD (GitHub Actions)</a:t>
            </a:r>
          </a:p>
        </p:txBody>
      </p:sp>
    </p:spTree>
    <p:extLst>
      <p:ext uri="{BB962C8B-B14F-4D97-AF65-F5344CB8AC3E}">
        <p14:creationId xmlns:p14="http://schemas.microsoft.com/office/powerpoint/2010/main" val="1486126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E8DB-C308-BB33-79F0-57D1EB38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CI/CD - GitHub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595BA-FD68-601C-66B6-F82111D8A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Triggers: on push/pull_request to main</a:t>
            </a:r>
          </a:p>
          <a:p>
            <a:r>
              <a:rPr lang="en-US"/>
              <a:t>Jobs: build and test backend (Node) and frontend (Vite)</a:t>
            </a:r>
          </a:p>
          <a:p>
            <a:r>
              <a:rPr lang="en-US"/>
              <a:t>Artifacts: upload production build for frontend</a:t>
            </a:r>
          </a:p>
          <a:p>
            <a:r>
              <a:rPr lang="en-US"/>
              <a:t>Docker: build and push images to registry (optional)</a:t>
            </a:r>
          </a:p>
          <a:p>
            <a:r>
              <a:rPr lang="en-US"/>
              <a:t>Deploy: SSH to EC2 or use runner on server to pull and restart</a:t>
            </a:r>
          </a:p>
          <a:p>
            <a:r>
              <a:rPr lang="en-US"/>
              <a:t>Secrets: API keys and .env via GitHub Secrets</a:t>
            </a:r>
          </a:p>
        </p:txBody>
      </p:sp>
    </p:spTree>
    <p:extLst>
      <p:ext uri="{BB962C8B-B14F-4D97-AF65-F5344CB8AC3E}">
        <p14:creationId xmlns:p14="http://schemas.microsoft.com/office/powerpoint/2010/main" val="416022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3EDD-393A-7673-2180-39F8CF28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40114-9252-B02B-4A54-4322C8AD6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Centralized catalog, variants, and inventory</a:t>
            </a:r>
          </a:p>
          <a:p>
            <a:r>
              <a:rPr lang="en-US"/>
              <a:t>End-to-end orders, deliveries, and payments</a:t>
            </a:r>
          </a:p>
          <a:p>
            <a:r>
              <a:rPr lang="en-US"/>
              <a:t>Role-based workflows and secure access</a:t>
            </a:r>
          </a:p>
          <a:p>
            <a:r>
              <a:rPr lang="en-US"/>
              <a:t>Cloud storage and actionable analytics</a:t>
            </a:r>
          </a:p>
        </p:txBody>
      </p:sp>
    </p:spTree>
    <p:extLst>
      <p:ext uri="{BB962C8B-B14F-4D97-AF65-F5344CB8AC3E}">
        <p14:creationId xmlns:p14="http://schemas.microsoft.com/office/powerpoint/2010/main" val="2612182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91FA-182C-6144-670E-74215DF0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8777-8CE9-41F8-BFF8-CF61CF114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3NF target: each attribute depends on the key, the whole key, and nothing but the key</a:t>
            </a:r>
          </a:p>
          <a:p>
            <a:r>
              <a:rPr lang="en-US"/>
              <a:t>Separate entities: users, products, variants, orders, order_items, payments, deliveries</a:t>
            </a:r>
          </a:p>
          <a:p>
            <a:r>
              <a:rPr lang="en-US"/>
              <a:t>Remove repeating groups and multivalued fields (e.g., variant attributes in child tables)</a:t>
            </a:r>
          </a:p>
          <a:p>
            <a:r>
              <a:rPr lang="en-US"/>
              <a:t>Use foreign keys for relationships; avoid data duplication</a:t>
            </a:r>
          </a:p>
          <a:p>
            <a:r>
              <a:rPr lang="en-US"/>
              <a:t>Benefits: integrity, smaller updates, clearer query patterns</a:t>
            </a:r>
          </a:p>
        </p:txBody>
      </p:sp>
    </p:spTree>
    <p:extLst>
      <p:ext uri="{BB962C8B-B14F-4D97-AF65-F5344CB8AC3E}">
        <p14:creationId xmlns:p14="http://schemas.microsoft.com/office/powerpoint/2010/main" val="2691851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4AEF-AB12-C71E-79FF-A239CCE0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385B9-BC46-546F-5C01-81ABA4C92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Composite indexes on frequent filters/joins (e.g., orders(userId,status), order_items(orderId,variantId))</a:t>
            </a:r>
          </a:p>
          <a:p>
            <a:r>
              <a:rPr lang="en-US"/>
              <a:t>Prefix most-selective columns first; cover queries where practical</a:t>
            </a:r>
          </a:p>
          <a:p>
            <a:r>
              <a:rPr lang="en-US"/>
              <a:t>Add indexes for foreign keys and search fields (e.g., products(name), variants(sku))</a:t>
            </a:r>
          </a:p>
          <a:p>
            <a:r>
              <a:rPr lang="en-US"/>
              <a:t>Avoid over-indexing: write overhead and storage costs</a:t>
            </a:r>
          </a:p>
          <a:p>
            <a:r>
              <a:rPr lang="en-US"/>
              <a:t>Monitor with EXPLAIN and adjust based on real workload</a:t>
            </a:r>
          </a:p>
        </p:txBody>
      </p:sp>
    </p:spTree>
    <p:extLst>
      <p:ext uri="{BB962C8B-B14F-4D97-AF65-F5344CB8AC3E}">
        <p14:creationId xmlns:p14="http://schemas.microsoft.com/office/powerpoint/2010/main" val="235719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392C-B1E5-5AEC-A0C4-7D811CA7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 Stack and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2ED75-BFE2-273C-82C3-4FAC58664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Backend: Node.js + Express + mysql2 (prepared statements)</a:t>
            </a:r>
          </a:p>
          <a:p>
            <a:r>
              <a:rPr lang="en-US"/>
              <a:t>Frontend: React + Vite + Tailwind</a:t>
            </a:r>
          </a:p>
          <a:p>
            <a:r>
              <a:rPr lang="en-US"/>
              <a:t>Database: MySQL 8 (procedures, triggers, constraints)</a:t>
            </a:r>
          </a:p>
          <a:p>
            <a:r>
              <a:rPr lang="en-US"/>
              <a:t>Integrations: Stripe (payments), AWS S3 (storage)</a:t>
            </a:r>
          </a:p>
        </p:txBody>
      </p:sp>
    </p:spTree>
    <p:extLst>
      <p:ext uri="{BB962C8B-B14F-4D97-AF65-F5344CB8AC3E}">
        <p14:creationId xmlns:p14="http://schemas.microsoft.com/office/powerpoint/2010/main" val="115329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36F1-F4C1-CFD4-58B5-08EF612A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Functionalities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77B7F-63A9-40C5-094A-97A96640D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Authentication with JWT (10-min tokens)</a:t>
            </a:r>
          </a:p>
          <a:p>
            <a:r>
              <a:rPr lang="en-US"/>
              <a:t>Product catalog, variants, attributes, categories</a:t>
            </a:r>
          </a:p>
          <a:p>
            <a:r>
              <a:rPr lang="en-US"/>
              <a:t>Inventory management with stock checks and backorders</a:t>
            </a:r>
          </a:p>
          <a:p>
            <a:r>
              <a:rPr lang="en-US"/>
              <a:t>Order lifecycle: create, ship, deliver, cancel</a:t>
            </a:r>
          </a:p>
        </p:txBody>
      </p:sp>
    </p:spTree>
    <p:extLst>
      <p:ext uri="{BB962C8B-B14F-4D97-AF65-F5344CB8AC3E}">
        <p14:creationId xmlns:p14="http://schemas.microsoft.com/office/powerpoint/2010/main" val="126232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8AFC-491B-B275-2E8C-A287F7C9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Payments and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382-615D-B6AF-E92F-6AC5AF8EF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Stripe Checkout for card payments</a:t>
            </a:r>
          </a:p>
          <a:p>
            <a:r>
              <a:rPr lang="en-US"/>
              <a:t>Webhook updates order/payment state securely</a:t>
            </a:r>
          </a:p>
          <a:p>
            <a:r>
              <a:rPr lang="en-US"/>
              <a:t>Cash-on-Delivery supported with delivery confirmation</a:t>
            </a:r>
          </a:p>
          <a:p>
            <a:r>
              <a:rPr lang="en-US"/>
              <a:t>AWS S3 for image uploads via SDK v3</a:t>
            </a:r>
          </a:p>
        </p:txBody>
      </p:sp>
    </p:spTree>
    <p:extLst>
      <p:ext uri="{BB962C8B-B14F-4D97-AF65-F5344CB8AC3E}">
        <p14:creationId xmlns:p14="http://schemas.microsoft.com/office/powerpoint/2010/main" val="331507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C6DA-B9E0-65AC-C066-B9913505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Role-Based Access (RBAC)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4267-14E4-A15A-804D-6E75DAFF6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JWT verification and role middleware (backend)</a:t>
            </a:r>
          </a:p>
          <a:p>
            <a:r>
              <a:rPr lang="en-US"/>
              <a:t>Frontend protected routes and role-aware UI</a:t>
            </a:r>
          </a:p>
          <a:p>
            <a:r>
              <a:rPr lang="en-US"/>
              <a:t>Roles: SuperAdmin, Admin, WarehouseStaff, DeliveryStaff, Customer</a:t>
            </a:r>
          </a:p>
        </p:txBody>
      </p:sp>
    </p:spTree>
    <p:extLst>
      <p:ext uri="{BB962C8B-B14F-4D97-AF65-F5344CB8AC3E}">
        <p14:creationId xmlns:p14="http://schemas.microsoft.com/office/powerpoint/2010/main" val="98051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5046-1EC8-A2B1-04DB-BE601CC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Roles and Responsibilities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D49A6-3528-8279-D198-824201A74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SuperAdmin: full access, user approvals, reports</a:t>
            </a:r>
          </a:p>
          <a:p>
            <a:r>
              <a:rPr lang="en-US"/>
              <a:t>Admin: inventory, orders, reporting</a:t>
            </a:r>
          </a:p>
          <a:p>
            <a:r>
              <a:rPr lang="en-US"/>
              <a:t>WarehouseStaff: inventory operations, fulfillment</a:t>
            </a:r>
          </a:p>
          <a:p>
            <a:r>
              <a:rPr lang="en-US"/>
              <a:t>DeliveryStaff: assigned deliveries, status updates</a:t>
            </a:r>
          </a:p>
          <a:p>
            <a:r>
              <a:rPr lang="en-US"/>
              <a:t>Customer: browse, order, track</a:t>
            </a:r>
          </a:p>
        </p:txBody>
      </p:sp>
    </p:spTree>
    <p:extLst>
      <p:ext uri="{BB962C8B-B14F-4D97-AF65-F5344CB8AC3E}">
        <p14:creationId xmlns:p14="http://schemas.microsoft.com/office/powerpoint/2010/main" val="70571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7344-047B-E7E4-F138-06B751A7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Reports and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C9F99-D5A5-C0ED-B566-F8E18904E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KPIs: total revenue, total orders, top product</a:t>
            </a:r>
          </a:p>
          <a:p>
            <a:r>
              <a:rPr lang="en-US"/>
              <a:t>Charts: status overview, category distribution, quarterly sales</a:t>
            </a:r>
          </a:p>
          <a:p>
            <a:r>
              <a:rPr lang="en-US"/>
              <a:t>Tables: customer-wise summary, upcoming deliveries</a:t>
            </a:r>
          </a:p>
          <a:p>
            <a:r>
              <a:rPr lang="en-US"/>
              <a:t>Resilient services for consistent UI</a:t>
            </a:r>
          </a:p>
        </p:txBody>
      </p:sp>
    </p:spTree>
    <p:extLst>
      <p:ext uri="{BB962C8B-B14F-4D97-AF65-F5344CB8AC3E}">
        <p14:creationId xmlns:p14="http://schemas.microsoft.com/office/powerpoint/2010/main" val="381509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1437</Words>
  <Application>Microsoft Office PowerPoint</Application>
  <PresentationFormat>Widescreen</PresentationFormat>
  <Paragraphs>177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Aptos</vt:lpstr>
      <vt:lpstr>Aptos Display</vt:lpstr>
      <vt:lpstr>Arial</vt:lpstr>
      <vt:lpstr>Office Theme</vt:lpstr>
      <vt:lpstr>BrightBuy: Retail Inventory and Order Management</vt:lpstr>
      <vt:lpstr>Problem Scenario</vt:lpstr>
      <vt:lpstr>Solution Overview</vt:lpstr>
      <vt:lpstr>Tech Stack and Architecture</vt:lpstr>
      <vt:lpstr>Core Functionalities</vt:lpstr>
      <vt:lpstr>Payments and Storage</vt:lpstr>
      <vt:lpstr>Role-Based Access (RBAC)</vt:lpstr>
      <vt:lpstr>Roles and Responsibilities</vt:lpstr>
      <vt:lpstr>Reports and Analytics</vt:lpstr>
      <vt:lpstr>Database Logic and Safety</vt:lpstr>
      <vt:lpstr>2FA (Planned Enhancement)</vt:lpstr>
      <vt:lpstr>Demo Flow</vt:lpstr>
      <vt:lpstr>Roadmap</vt:lpstr>
      <vt:lpstr>Problem Scenario - Details</vt:lpstr>
      <vt:lpstr>Solution Architecture - Details</vt:lpstr>
      <vt:lpstr>Core Functionalities - Details</vt:lpstr>
      <vt:lpstr>Payments - Details</vt:lpstr>
      <vt:lpstr>RBAC - Details</vt:lpstr>
      <vt:lpstr>Roles - Responsibilities (Deep Dive)</vt:lpstr>
      <vt:lpstr>Reports - Data Sources</vt:lpstr>
      <vt:lpstr>Database Objects - Details</vt:lpstr>
      <vt:lpstr>Security and Hardening</vt:lpstr>
      <vt:lpstr>Stripe Flow - Sequence</vt:lpstr>
      <vt:lpstr>AWS S3 Flow - Sequence</vt:lpstr>
      <vt:lpstr>2FA - Implementation Plan</vt:lpstr>
      <vt:lpstr>Demo Data - Notes</vt:lpstr>
      <vt:lpstr>AWS EC2 Deployment - Overview</vt:lpstr>
      <vt:lpstr>AWS EC2 Deployment - Steps</vt:lpstr>
      <vt:lpstr>CI/CD - GitHub Actions</vt:lpstr>
      <vt:lpstr>Database Normalization</vt:lpstr>
      <vt:lpstr>Indexing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Idusha Garavi</dc:creator>
  <cp:lastModifiedBy>Idusha Garavi</cp:lastModifiedBy>
  <cp:revision>1</cp:revision>
  <dcterms:created xsi:type="dcterms:W3CDTF">2025-10-21T08:31:24Z</dcterms:created>
  <dcterms:modified xsi:type="dcterms:W3CDTF">2025-10-21T08:31:24Z</dcterms:modified>
</cp:coreProperties>
</file>