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35d9f557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35d9f557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35d9f557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35d9f557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35d9f557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35d9f557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35d9f557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35d9f557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35d9f557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35d9f557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35d9f557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35d9f557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35d9f557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35d9f557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35d9f557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35d9f557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35d9f557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35d9f557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35d9f557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35d9f557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35d9f557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35d9f557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35d9f557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35d9f557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35d9f557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35d9f557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35d9f557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35d9f557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35d9f557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35d9f557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35d9f557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35d9f557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kaggle.com/datasets/noorsaeed/medicine-recommendation-system-dataset/da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519175"/>
            <a:ext cx="8222100" cy="73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Medical Recommendation System</a:t>
            </a:r>
            <a:endParaRPr/>
          </a:p>
        </p:txBody>
      </p:sp>
      <p:sp>
        <p:nvSpPr>
          <p:cNvPr id="86" name="Google Shape;86;p13"/>
          <p:cNvSpPr txBox="1"/>
          <p:nvPr>
            <p:ph idx="1" type="subTitle"/>
          </p:nvPr>
        </p:nvSpPr>
        <p:spPr>
          <a:xfrm>
            <a:off x="598100" y="2737650"/>
            <a:ext cx="8545800" cy="16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      </a:t>
            </a:r>
            <a:r>
              <a:rPr lang="en"/>
              <a:t>Presented By:</a:t>
            </a:r>
            <a:endParaRPr/>
          </a:p>
          <a:p>
            <a:pPr indent="0" lvl="0" marL="0" rtl="0" algn="l">
              <a:spcBef>
                <a:spcPts val="0"/>
              </a:spcBef>
              <a:spcAft>
                <a:spcPts val="0"/>
              </a:spcAft>
              <a:buNone/>
            </a:pPr>
            <a:r>
              <a:rPr lang="en"/>
              <a:t>                                                                                    Sharada Luitel</a:t>
            </a:r>
            <a:endParaRPr/>
          </a:p>
          <a:p>
            <a:pPr indent="0" lvl="0" marL="0" rtl="0" algn="l">
              <a:spcBef>
                <a:spcPts val="0"/>
              </a:spcBef>
              <a:spcAft>
                <a:spcPts val="0"/>
              </a:spcAft>
              <a:buNone/>
            </a:pPr>
            <a:r>
              <a:rPr lang="en"/>
              <a:t>                                                                       Krish Kumar Shrestha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460950" y="5056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140" name="Google Shape;140;p22"/>
          <p:cNvSpPr txBox="1"/>
          <p:nvPr>
            <p:ph idx="1" type="subTitle"/>
          </p:nvPr>
        </p:nvSpPr>
        <p:spPr>
          <a:xfrm>
            <a:off x="565550" y="1402987"/>
            <a:ext cx="8222100" cy="2644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 </a:t>
            </a:r>
            <a:r>
              <a:rPr lang="en"/>
              <a:t>User registration and authentication</a:t>
            </a:r>
            <a:endParaRPr/>
          </a:p>
          <a:p>
            <a:pPr indent="-361950" lvl="0" marL="457200" rtl="0" algn="l">
              <a:spcBef>
                <a:spcPts val="0"/>
              </a:spcBef>
              <a:spcAft>
                <a:spcPts val="0"/>
              </a:spcAft>
              <a:buSzPts val="2100"/>
              <a:buChar char="●"/>
            </a:pPr>
            <a:r>
              <a:rPr lang="en"/>
              <a:t> Login option for the registered user</a:t>
            </a:r>
            <a:endParaRPr/>
          </a:p>
          <a:p>
            <a:pPr indent="-361950" lvl="0" marL="457200" rtl="0" algn="l">
              <a:spcBef>
                <a:spcPts val="0"/>
              </a:spcBef>
              <a:spcAft>
                <a:spcPts val="0"/>
              </a:spcAft>
              <a:buSzPts val="2100"/>
              <a:buChar char="●"/>
            </a:pPr>
            <a:r>
              <a:rPr lang="en"/>
              <a:t> Search for symptoms</a:t>
            </a:r>
            <a:endParaRPr/>
          </a:p>
          <a:p>
            <a:pPr indent="-361950" lvl="0" marL="457200" rtl="0" algn="l">
              <a:spcBef>
                <a:spcPts val="0"/>
              </a:spcBef>
              <a:spcAft>
                <a:spcPts val="0"/>
              </a:spcAft>
              <a:buSzPts val="2100"/>
              <a:buChar char="●"/>
            </a:pPr>
            <a:r>
              <a:rPr lang="en"/>
              <a:t> Get suggestions according to the outcome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ctrTitle"/>
          </p:nvPr>
        </p:nvSpPr>
        <p:spPr>
          <a:xfrm>
            <a:off x="598100" y="423201"/>
            <a:ext cx="8222100" cy="94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Non-Functional Requirements</a:t>
            </a:r>
            <a:endParaRPr/>
          </a:p>
        </p:txBody>
      </p:sp>
      <p:sp>
        <p:nvSpPr>
          <p:cNvPr id="146" name="Google Shape;146;p23"/>
          <p:cNvSpPr txBox="1"/>
          <p:nvPr>
            <p:ph idx="1" type="subTitle"/>
          </p:nvPr>
        </p:nvSpPr>
        <p:spPr>
          <a:xfrm>
            <a:off x="641525" y="1372653"/>
            <a:ext cx="8222100" cy="2398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Easy to navigate user interface</a:t>
            </a:r>
            <a:endParaRPr/>
          </a:p>
          <a:p>
            <a:pPr indent="-361950" lvl="0" marL="457200" rtl="0" algn="l">
              <a:spcBef>
                <a:spcPts val="0"/>
              </a:spcBef>
              <a:spcAft>
                <a:spcPts val="0"/>
              </a:spcAft>
              <a:buSzPts val="2100"/>
              <a:buChar char="●"/>
            </a:pPr>
            <a:r>
              <a:rPr lang="en"/>
              <a:t>Reliable and quick responses</a:t>
            </a:r>
            <a:endParaRPr/>
          </a:p>
          <a:p>
            <a:pPr indent="-361950" lvl="0" marL="457200" rtl="0" algn="l">
              <a:spcBef>
                <a:spcPts val="0"/>
              </a:spcBef>
              <a:spcAft>
                <a:spcPts val="0"/>
              </a:spcAft>
              <a:buSzPts val="2100"/>
              <a:buChar char="●"/>
            </a:pPr>
            <a:r>
              <a:rPr lang="en"/>
              <a:t>Work on every device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3212475" y="152400"/>
            <a:ext cx="3191336" cy="4838700"/>
          </a:xfrm>
          <a:prstGeom prst="rect">
            <a:avLst/>
          </a:prstGeom>
          <a:noFill/>
          <a:ln>
            <a:noFill/>
          </a:ln>
        </p:spPr>
      </p:pic>
      <p:sp>
        <p:nvSpPr>
          <p:cNvPr id="152" name="Google Shape;152;p24"/>
          <p:cNvSpPr txBox="1"/>
          <p:nvPr/>
        </p:nvSpPr>
        <p:spPr>
          <a:xfrm>
            <a:off x="444900" y="423200"/>
            <a:ext cx="15516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Flowchart</a:t>
            </a:r>
            <a:endParaRPr sz="24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522125" y="3862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Algorithms</a:t>
            </a:r>
            <a:endParaRPr/>
          </a:p>
        </p:txBody>
      </p:sp>
      <p:sp>
        <p:nvSpPr>
          <p:cNvPr id="158" name="Google Shape;158;p25"/>
          <p:cNvSpPr txBox="1"/>
          <p:nvPr>
            <p:ph idx="1" type="subTitle"/>
          </p:nvPr>
        </p:nvSpPr>
        <p:spPr>
          <a:xfrm>
            <a:off x="522125" y="1225056"/>
            <a:ext cx="8222100" cy="357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Support Vector Classifier</a:t>
            </a:r>
            <a:endParaRPr/>
          </a:p>
          <a:p>
            <a:pPr indent="-361950" lvl="0" marL="457200" rtl="0" algn="l">
              <a:spcBef>
                <a:spcPts val="0"/>
              </a:spcBef>
              <a:spcAft>
                <a:spcPts val="0"/>
              </a:spcAft>
              <a:buSzPts val="2100"/>
              <a:buChar char="●"/>
            </a:pPr>
            <a:r>
              <a:rPr lang="en"/>
              <a:t>Random forest</a:t>
            </a:r>
            <a:endParaRPr/>
          </a:p>
          <a:p>
            <a:pPr indent="-361950" lvl="0" marL="457200" rtl="0" algn="l">
              <a:spcBef>
                <a:spcPts val="0"/>
              </a:spcBef>
              <a:spcAft>
                <a:spcPts val="0"/>
              </a:spcAft>
              <a:buSzPts val="2100"/>
              <a:buChar char="●"/>
            </a:pPr>
            <a:r>
              <a:rPr lang="en"/>
              <a:t>K nearest Neighbor</a:t>
            </a:r>
            <a:endParaRPr/>
          </a:p>
          <a:p>
            <a:pPr indent="-361950" lvl="0" marL="457200" rtl="0" algn="l">
              <a:spcBef>
                <a:spcPts val="0"/>
              </a:spcBef>
              <a:spcAft>
                <a:spcPts val="0"/>
              </a:spcAft>
              <a:buSzPts val="2100"/>
              <a:buChar char="●"/>
            </a:pPr>
            <a:r>
              <a:rPr lang="en"/>
              <a:t>MultinomialNB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ctrTitle"/>
          </p:nvPr>
        </p:nvSpPr>
        <p:spPr>
          <a:xfrm>
            <a:off x="598100" y="2777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Support vector classification</a:t>
            </a:r>
            <a:endParaRPr/>
          </a:p>
        </p:txBody>
      </p:sp>
      <p:sp>
        <p:nvSpPr>
          <p:cNvPr id="164" name="Google Shape;164;p26"/>
          <p:cNvSpPr txBox="1"/>
          <p:nvPr>
            <p:ph idx="1" type="subTitle"/>
          </p:nvPr>
        </p:nvSpPr>
        <p:spPr>
          <a:xfrm>
            <a:off x="598100" y="1272750"/>
            <a:ext cx="8222100" cy="341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Classification (SVC) is a machine learning algorithm used for binary and multi-class classification tasks. It works by finding the optimal hyperplane that maximizes the margin between different classes in the feature space.</a:t>
            </a:r>
            <a:endParaRPr/>
          </a:p>
          <a:p>
            <a:pPr indent="0" lvl="0" marL="0" rtl="0" algn="l">
              <a:spcBef>
                <a:spcPts val="0"/>
              </a:spcBef>
              <a:spcAft>
                <a:spcPts val="0"/>
              </a:spcAft>
              <a:buNone/>
            </a:pPr>
            <a:r>
              <a:rPr lang="en"/>
              <a:t>Hyperplane: Finds the optimal boundary (hyperplane) that separates classes in the feature space.</a:t>
            </a:r>
            <a:endParaRPr/>
          </a:p>
          <a:p>
            <a:pPr indent="0" lvl="0" marL="0" rtl="0" algn="l">
              <a:spcBef>
                <a:spcPts val="0"/>
              </a:spcBef>
              <a:spcAft>
                <a:spcPts val="0"/>
              </a:spcAft>
              <a:buNone/>
            </a:pPr>
            <a:r>
              <a:rPr lang="en"/>
              <a:t>Support Vectors: Data points closest to the hyperplane, crucial for determining the boundary.</a:t>
            </a:r>
            <a:endParaRPr/>
          </a:p>
          <a:p>
            <a:pPr indent="0" lvl="0" marL="0" rtl="0" algn="l">
              <a:spcBef>
                <a:spcPts val="0"/>
              </a:spcBef>
              <a:spcAft>
                <a:spcPts val="0"/>
              </a:spcAft>
              <a:buNone/>
            </a:pPr>
            <a:r>
              <a:rPr lang="en"/>
              <a:t>Margin: Maximizes the distance between the hyperplane and the support vectors.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ctrTitle"/>
          </p:nvPr>
        </p:nvSpPr>
        <p:spPr>
          <a:xfrm>
            <a:off x="598100" y="3862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70" name="Google Shape;170;p27"/>
          <p:cNvSpPr txBox="1"/>
          <p:nvPr>
            <p:ph idx="1" type="subTitle"/>
          </p:nvPr>
        </p:nvSpPr>
        <p:spPr>
          <a:xfrm>
            <a:off x="598100" y="1225075"/>
            <a:ext cx="8222100" cy="33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Source:</a:t>
            </a:r>
            <a:endParaRPr b="1"/>
          </a:p>
          <a:p>
            <a:pPr indent="0" lvl="0" marL="0" rtl="0" algn="l">
              <a:spcBef>
                <a:spcPts val="0"/>
              </a:spcBef>
              <a:spcAft>
                <a:spcPts val="0"/>
              </a:spcAft>
              <a:buNone/>
            </a:pPr>
            <a:r>
              <a:rPr lang="en"/>
              <a:t>Medicine recommendation dataset available on Kaggle.</a:t>
            </a:r>
            <a:endParaRPr/>
          </a:p>
          <a:p>
            <a:pPr indent="0" lvl="0" marL="0" rtl="0" algn="l">
              <a:spcBef>
                <a:spcPts val="0"/>
              </a:spcBef>
              <a:spcAft>
                <a:spcPts val="0"/>
              </a:spcAft>
              <a:buNone/>
            </a:pPr>
            <a:r>
              <a:rPr lang="en"/>
              <a:t>“</a:t>
            </a:r>
            <a:r>
              <a:rPr lang="en" u="sng">
                <a:solidFill>
                  <a:schemeClr val="hlink"/>
                </a:solidFill>
                <a:hlinkClick r:id="rId3"/>
              </a:rPr>
              <a:t>https://www.kaggle.com/datasets/noorsaeed/medicine-recommendation-system-dataset/data</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Content:</a:t>
            </a:r>
            <a:endParaRPr b="1"/>
          </a:p>
          <a:p>
            <a:pPr indent="0" lvl="0" marL="0" rtl="0" algn="l">
              <a:spcBef>
                <a:spcPts val="0"/>
              </a:spcBef>
              <a:spcAft>
                <a:spcPts val="0"/>
              </a:spcAft>
              <a:buNone/>
            </a:pPr>
            <a:r>
              <a:rPr lang="en"/>
              <a:t>Symptoms: 132 symptoms</a:t>
            </a:r>
            <a:endParaRPr/>
          </a:p>
          <a:p>
            <a:pPr indent="0" lvl="0" marL="0" rtl="0" algn="l">
              <a:spcBef>
                <a:spcPts val="0"/>
              </a:spcBef>
              <a:spcAft>
                <a:spcPts val="0"/>
              </a:spcAft>
              <a:buNone/>
            </a:pPr>
            <a:r>
              <a:rPr lang="en"/>
              <a:t>Diseases: 41 diseases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ctrTitle"/>
          </p:nvPr>
        </p:nvSpPr>
        <p:spPr>
          <a:xfrm>
            <a:off x="460950" y="375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Expected outcomes</a:t>
            </a:r>
            <a:endParaRPr/>
          </a:p>
        </p:txBody>
      </p:sp>
      <p:sp>
        <p:nvSpPr>
          <p:cNvPr id="176" name="Google Shape;176;p28"/>
          <p:cNvSpPr txBox="1"/>
          <p:nvPr>
            <p:ph idx="1" type="subTitle"/>
          </p:nvPr>
        </p:nvSpPr>
        <p:spPr>
          <a:xfrm>
            <a:off x="598100" y="1214229"/>
            <a:ext cx="8222100" cy="3538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Improved Prescription Accuracy</a:t>
            </a:r>
            <a:endParaRPr/>
          </a:p>
          <a:p>
            <a:pPr indent="-361950" lvl="0" marL="457200" rtl="0" algn="l">
              <a:spcBef>
                <a:spcPts val="0"/>
              </a:spcBef>
              <a:spcAft>
                <a:spcPts val="0"/>
              </a:spcAft>
              <a:buSzPts val="2100"/>
              <a:buChar char="●"/>
            </a:pPr>
            <a:r>
              <a:rPr lang="en"/>
              <a:t>Personalized Medication Recommendations</a:t>
            </a:r>
            <a:endParaRPr/>
          </a:p>
          <a:p>
            <a:pPr indent="-361950" lvl="0" marL="457200" rtl="0" algn="l">
              <a:spcBef>
                <a:spcPts val="0"/>
              </a:spcBef>
              <a:spcAft>
                <a:spcPts val="0"/>
              </a:spcAft>
              <a:buSzPts val="2100"/>
              <a:buChar char="●"/>
            </a:pPr>
            <a:r>
              <a:rPr lang="en"/>
              <a:t>Enhanced Patient Safety</a:t>
            </a:r>
            <a:endParaRPr/>
          </a:p>
          <a:p>
            <a:pPr indent="-361950" lvl="0" marL="457200" rtl="0" algn="l">
              <a:spcBef>
                <a:spcPts val="0"/>
              </a:spcBef>
              <a:spcAft>
                <a:spcPts val="0"/>
              </a:spcAft>
              <a:buSzPts val="2100"/>
              <a:buChar char="●"/>
            </a:pPr>
            <a:r>
              <a:rPr lang="en"/>
              <a:t>Cost Savings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2941975" y="2152350"/>
            <a:ext cx="34059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695750" y="462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92" name="Google Shape;92;p14"/>
          <p:cNvSpPr txBox="1"/>
          <p:nvPr>
            <p:ph idx="1" type="subTitle"/>
          </p:nvPr>
        </p:nvSpPr>
        <p:spPr>
          <a:xfrm>
            <a:off x="858550" y="1366124"/>
            <a:ext cx="8222100" cy="25077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a:t>Introduction</a:t>
            </a:r>
            <a:endParaRPr/>
          </a:p>
          <a:p>
            <a:pPr indent="-361950" lvl="0" marL="457200" rtl="0" algn="l">
              <a:spcBef>
                <a:spcPts val="0"/>
              </a:spcBef>
              <a:spcAft>
                <a:spcPts val="0"/>
              </a:spcAft>
              <a:buSzPts val="2100"/>
              <a:buChar char="●"/>
            </a:pPr>
            <a:r>
              <a:rPr lang="en"/>
              <a:t>Problem</a:t>
            </a:r>
            <a:endParaRPr/>
          </a:p>
          <a:p>
            <a:pPr indent="-361950" lvl="0" marL="457200" rtl="0" algn="l">
              <a:spcBef>
                <a:spcPts val="0"/>
              </a:spcBef>
              <a:spcAft>
                <a:spcPts val="0"/>
              </a:spcAft>
              <a:buSzPts val="2100"/>
              <a:buChar char="●"/>
            </a:pPr>
            <a:r>
              <a:rPr lang="en"/>
              <a:t>Objective</a:t>
            </a:r>
            <a:endParaRPr/>
          </a:p>
          <a:p>
            <a:pPr indent="-361950" lvl="0" marL="457200" rtl="0" algn="l">
              <a:spcBef>
                <a:spcPts val="0"/>
              </a:spcBef>
              <a:spcAft>
                <a:spcPts val="0"/>
              </a:spcAft>
              <a:buSzPts val="2100"/>
              <a:buChar char="●"/>
            </a:pPr>
            <a:r>
              <a:rPr lang="en"/>
              <a:t>Methodology</a:t>
            </a:r>
            <a:endParaRPr/>
          </a:p>
          <a:p>
            <a:pPr indent="-361950" lvl="0" marL="457200" rtl="0" algn="l">
              <a:spcBef>
                <a:spcPts val="0"/>
              </a:spcBef>
              <a:spcAft>
                <a:spcPts val="0"/>
              </a:spcAft>
              <a:buSzPts val="2100"/>
              <a:buChar char="●"/>
            </a:pPr>
            <a:r>
              <a:rPr lang="en"/>
              <a:t>Scope</a:t>
            </a:r>
            <a:endParaRPr/>
          </a:p>
          <a:p>
            <a:pPr indent="-361950" lvl="0" marL="457200" rtl="0" algn="l">
              <a:spcBef>
                <a:spcPts val="0"/>
              </a:spcBef>
              <a:spcAft>
                <a:spcPts val="0"/>
              </a:spcAft>
              <a:buSzPts val="2100"/>
              <a:buChar char="●"/>
            </a:pPr>
            <a:r>
              <a:rPr lang="en"/>
              <a:t>Requirements</a:t>
            </a:r>
            <a:endParaRPr/>
          </a:p>
          <a:p>
            <a:pPr indent="-361950" lvl="0" marL="457200" rtl="0" algn="l">
              <a:spcBef>
                <a:spcPts val="0"/>
              </a:spcBef>
              <a:spcAft>
                <a:spcPts val="0"/>
              </a:spcAft>
              <a:buSzPts val="2100"/>
              <a:buChar char="●"/>
            </a:pPr>
            <a:r>
              <a:rPr lang="en"/>
              <a:t>Algorithms</a:t>
            </a:r>
            <a:endParaRPr/>
          </a:p>
          <a:p>
            <a:pPr indent="-361950" lvl="0" marL="457200" rtl="0" algn="l">
              <a:spcBef>
                <a:spcPts val="0"/>
              </a:spcBef>
              <a:spcAft>
                <a:spcPts val="0"/>
              </a:spcAft>
              <a:buSzPts val="2100"/>
              <a:buChar char="●"/>
            </a:pPr>
            <a:r>
              <a:rPr lang="en"/>
              <a:t>Expected outcome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598100" y="499152"/>
            <a:ext cx="8222100" cy="97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8" name="Google Shape;98;p15"/>
          <p:cNvSpPr txBox="1"/>
          <p:nvPr>
            <p:ph idx="1" type="subTitle"/>
          </p:nvPr>
        </p:nvSpPr>
        <p:spPr>
          <a:xfrm>
            <a:off x="598100" y="1475650"/>
            <a:ext cx="8222100" cy="30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an increased use of technology in the healthcare sector from wearables, prescription suggesting tools, etc. They decrease the occurrence of human mistakes and the amount of mental burden on the healthcare staff and provide more precise and personalized treatment.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598100" y="3873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04" name="Google Shape;104;p16"/>
          <p:cNvSpPr txBox="1"/>
          <p:nvPr>
            <p:ph idx="1" type="subTitle"/>
          </p:nvPr>
        </p:nvSpPr>
        <p:spPr>
          <a:xfrm>
            <a:off x="674050" y="1291327"/>
            <a:ext cx="8222100" cy="2235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Limited Access to Healthcare personnels</a:t>
            </a:r>
            <a:endParaRPr/>
          </a:p>
          <a:p>
            <a:pPr indent="-361950" lvl="0" marL="457200" rtl="0" algn="l">
              <a:spcBef>
                <a:spcPts val="0"/>
              </a:spcBef>
              <a:spcAft>
                <a:spcPts val="0"/>
              </a:spcAft>
              <a:buSzPts val="2100"/>
              <a:buChar char="●"/>
            </a:pPr>
            <a:r>
              <a:rPr lang="en"/>
              <a:t>Shortage of Qualified Practitioners</a:t>
            </a:r>
            <a:endParaRPr/>
          </a:p>
          <a:p>
            <a:pPr indent="-361950" lvl="0" marL="457200" rtl="0" algn="l">
              <a:spcBef>
                <a:spcPts val="0"/>
              </a:spcBef>
              <a:spcAft>
                <a:spcPts val="0"/>
              </a:spcAft>
              <a:buSzPts val="2100"/>
              <a:buChar char="●"/>
            </a:pPr>
            <a:r>
              <a:rPr lang="en"/>
              <a:t>Urban-Rural Disparity</a:t>
            </a:r>
            <a:endParaRPr/>
          </a:p>
          <a:p>
            <a:pPr indent="-361950" lvl="0" marL="457200" rtl="0" algn="l">
              <a:spcBef>
                <a:spcPts val="0"/>
              </a:spcBef>
              <a:spcAft>
                <a:spcPts val="0"/>
              </a:spcAft>
              <a:buSzPts val="2100"/>
              <a:buChar char="●"/>
            </a:pPr>
            <a:r>
              <a:rPr lang="en"/>
              <a:t>Economic Diversity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460950" y="5490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10" name="Google Shape;110;p17"/>
          <p:cNvSpPr txBox="1"/>
          <p:nvPr>
            <p:ph idx="1" type="subTitle"/>
          </p:nvPr>
        </p:nvSpPr>
        <p:spPr>
          <a:xfrm>
            <a:off x="460950" y="1478930"/>
            <a:ext cx="8222100" cy="2394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Enhance Prescribing Accuracy</a:t>
            </a:r>
            <a:endParaRPr/>
          </a:p>
          <a:p>
            <a:pPr indent="-361950" lvl="0" marL="457200" rtl="0" algn="l">
              <a:spcBef>
                <a:spcPts val="0"/>
              </a:spcBef>
              <a:spcAft>
                <a:spcPts val="0"/>
              </a:spcAft>
              <a:buSzPts val="2100"/>
              <a:buChar char="●"/>
            </a:pPr>
            <a:r>
              <a:rPr lang="en"/>
              <a:t>Improve Patient Safety</a:t>
            </a:r>
            <a:endParaRPr/>
          </a:p>
          <a:p>
            <a:pPr indent="-361950" lvl="0" marL="457200" rtl="0" algn="l">
              <a:spcBef>
                <a:spcPts val="0"/>
              </a:spcBef>
              <a:spcAft>
                <a:spcPts val="0"/>
              </a:spcAft>
              <a:buSzPts val="2100"/>
              <a:buChar char="●"/>
            </a:pPr>
            <a:r>
              <a:rPr lang="en"/>
              <a:t>Support Resource-Limited Areas</a:t>
            </a:r>
            <a:endParaRPr/>
          </a:p>
          <a:p>
            <a:pPr indent="-361950" lvl="0" marL="457200" rtl="0" algn="l">
              <a:spcBef>
                <a:spcPts val="0"/>
              </a:spcBef>
              <a:spcAft>
                <a:spcPts val="0"/>
              </a:spcAft>
              <a:buSzPts val="2100"/>
              <a:buChar char="●"/>
            </a:pPr>
            <a:r>
              <a:rPr lang="en"/>
              <a:t>Increase Treatment Efficiency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533000" y="5598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Methodology(Feasibility study)</a:t>
            </a:r>
            <a:endParaRPr/>
          </a:p>
        </p:txBody>
      </p:sp>
      <p:sp>
        <p:nvSpPr>
          <p:cNvPr id="116" name="Google Shape;116;p18"/>
          <p:cNvSpPr txBox="1"/>
          <p:nvPr>
            <p:ph idx="1" type="subTitle"/>
          </p:nvPr>
        </p:nvSpPr>
        <p:spPr>
          <a:xfrm>
            <a:off x="533000" y="1446373"/>
            <a:ext cx="8222100" cy="31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Technical Feasibility</a:t>
            </a:r>
            <a:endParaRPr b="1"/>
          </a:p>
          <a:p>
            <a:pPr indent="0" lvl="0" marL="0" rtl="0" algn="l">
              <a:spcBef>
                <a:spcPts val="0"/>
              </a:spcBef>
              <a:spcAft>
                <a:spcPts val="0"/>
              </a:spcAft>
              <a:buNone/>
            </a:pPr>
            <a:r>
              <a:rPr lang="en"/>
              <a:t>The technical feasibility to develop a recommendation system that matches the medicine that can be prescribed for patients using Python, Django and machine learning is possible.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543850" y="3862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22" name="Google Shape;122;p19"/>
          <p:cNvSpPr txBox="1"/>
          <p:nvPr>
            <p:ph idx="1" type="subTitle"/>
          </p:nvPr>
        </p:nvSpPr>
        <p:spPr>
          <a:xfrm>
            <a:off x="619800" y="1225086"/>
            <a:ext cx="8222100" cy="33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Operational Feasibility</a:t>
            </a:r>
            <a:endParaRPr b="1"/>
          </a:p>
          <a:p>
            <a:pPr indent="-361950" lvl="0" marL="457200" rtl="0" algn="l">
              <a:spcBef>
                <a:spcPts val="0"/>
              </a:spcBef>
              <a:spcAft>
                <a:spcPts val="0"/>
              </a:spcAft>
              <a:buSzPts val="2100"/>
              <a:buChar char="●"/>
            </a:pPr>
            <a:r>
              <a:rPr lang="en"/>
              <a:t>Documentation &amp; Community</a:t>
            </a:r>
            <a:endParaRPr/>
          </a:p>
          <a:p>
            <a:pPr indent="-361950" lvl="0" marL="457200" rtl="0" algn="l">
              <a:spcBef>
                <a:spcPts val="0"/>
              </a:spcBef>
              <a:spcAft>
                <a:spcPts val="0"/>
              </a:spcAft>
              <a:buSzPts val="2100"/>
              <a:buChar char="●"/>
            </a:pPr>
            <a:r>
              <a:rPr lang="en"/>
              <a:t>Developer Expertise</a:t>
            </a:r>
            <a:endParaRPr/>
          </a:p>
          <a:p>
            <a:pPr indent="-361950" lvl="0" marL="457200" rtl="0" algn="l">
              <a:spcBef>
                <a:spcPts val="0"/>
              </a:spcBef>
              <a:spcAft>
                <a:spcPts val="0"/>
              </a:spcAft>
              <a:buSzPts val="2100"/>
              <a:buChar char="●"/>
            </a:pPr>
            <a:r>
              <a:rPr lang="en"/>
              <a:t>User Training</a:t>
            </a:r>
            <a:endParaRPr/>
          </a:p>
          <a:p>
            <a:pPr indent="-361950" lvl="0" marL="457200" rtl="0" algn="l">
              <a:spcBef>
                <a:spcPts val="0"/>
              </a:spcBef>
              <a:spcAft>
                <a:spcPts val="0"/>
              </a:spcAft>
              <a:buSzPts val="2100"/>
              <a:buChar char="●"/>
            </a:pPr>
            <a:r>
              <a:rPr lang="en"/>
              <a:t>User-Friendly</a:t>
            </a:r>
            <a:endParaRPr/>
          </a:p>
          <a:p>
            <a:pPr indent="-361950" lvl="0" marL="457200" rtl="0" algn="l">
              <a:spcBef>
                <a:spcPts val="0"/>
              </a:spcBef>
              <a:spcAft>
                <a:spcPts val="0"/>
              </a:spcAft>
              <a:buSzPts val="2100"/>
              <a:buChar char="●"/>
            </a:pPr>
            <a:r>
              <a:rPr lang="en"/>
              <a:t>Maintenance</a:t>
            </a:r>
            <a:endParaRPr/>
          </a:p>
          <a:p>
            <a:pPr indent="-361950" lvl="0" marL="457200" rtl="0" algn="l">
              <a:spcBef>
                <a:spcPts val="0"/>
              </a:spcBef>
              <a:spcAft>
                <a:spcPts val="0"/>
              </a:spcAft>
              <a:buSzPts val="2100"/>
              <a:buChar char="●"/>
            </a:pPr>
            <a:r>
              <a:rPr lang="en"/>
              <a:t>Stability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511300" y="6141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128" name="Google Shape;128;p20"/>
          <p:cNvSpPr txBox="1"/>
          <p:nvPr>
            <p:ph idx="1" type="subTitle"/>
          </p:nvPr>
        </p:nvSpPr>
        <p:spPr>
          <a:xfrm>
            <a:off x="554725" y="1444801"/>
            <a:ext cx="8222100" cy="2253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Medicine suggestion</a:t>
            </a:r>
            <a:endParaRPr/>
          </a:p>
          <a:p>
            <a:pPr indent="-361950" lvl="0" marL="457200" rtl="0" algn="l">
              <a:spcBef>
                <a:spcPts val="0"/>
              </a:spcBef>
              <a:spcAft>
                <a:spcPts val="0"/>
              </a:spcAft>
              <a:buSzPts val="2100"/>
              <a:buChar char="●"/>
            </a:pPr>
            <a:r>
              <a:rPr lang="en"/>
              <a:t>Diet suggestion</a:t>
            </a:r>
            <a:endParaRPr/>
          </a:p>
          <a:p>
            <a:pPr indent="-361950" lvl="0" marL="457200" rtl="0" algn="l">
              <a:spcBef>
                <a:spcPts val="0"/>
              </a:spcBef>
              <a:spcAft>
                <a:spcPts val="0"/>
              </a:spcAft>
              <a:buSzPts val="2100"/>
              <a:buChar char="●"/>
            </a:pPr>
            <a:r>
              <a:rPr lang="en"/>
              <a:t>Workout suggestion</a:t>
            </a:r>
            <a:endParaRPr/>
          </a:p>
          <a:p>
            <a:pPr indent="-361950" lvl="0" marL="457200" rtl="0" algn="l">
              <a:spcBef>
                <a:spcPts val="0"/>
              </a:spcBef>
              <a:spcAft>
                <a:spcPts val="0"/>
              </a:spcAft>
              <a:buSzPts val="2100"/>
              <a:buChar char="●"/>
            </a:pPr>
            <a:r>
              <a:rPr lang="en"/>
              <a:t>Provide Precaution</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460950" y="694477"/>
            <a:ext cx="82221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a:t>
            </a:r>
            <a:endParaRPr/>
          </a:p>
        </p:txBody>
      </p:sp>
      <p:sp>
        <p:nvSpPr>
          <p:cNvPr id="134" name="Google Shape;134;p21"/>
          <p:cNvSpPr txBox="1"/>
          <p:nvPr>
            <p:ph idx="1" type="subTitle"/>
          </p:nvPr>
        </p:nvSpPr>
        <p:spPr>
          <a:xfrm>
            <a:off x="598100" y="1508329"/>
            <a:ext cx="8222100" cy="316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a:t>Limited symptoms and disease</a:t>
            </a:r>
            <a:endParaRPr/>
          </a:p>
          <a:p>
            <a:pPr indent="-361950" lvl="0" marL="457200" rtl="0" algn="l">
              <a:spcBef>
                <a:spcPts val="0"/>
              </a:spcBef>
              <a:spcAft>
                <a:spcPts val="0"/>
              </a:spcAft>
              <a:buSzPts val="2100"/>
              <a:buChar char="●"/>
            </a:pPr>
            <a:r>
              <a:rPr lang="en"/>
              <a:t>Data quality and availability</a:t>
            </a:r>
            <a:endParaRPr/>
          </a:p>
          <a:p>
            <a:pPr indent="-361950" lvl="0" marL="457200" rtl="0" algn="l">
              <a:spcBef>
                <a:spcPts val="0"/>
              </a:spcBef>
              <a:spcAft>
                <a:spcPts val="0"/>
              </a:spcAft>
              <a:buSzPts val="2100"/>
              <a:buChar char="●"/>
            </a:pPr>
            <a:r>
              <a:rPr lang="en"/>
              <a:t>User input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