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0287000" cx="18288000"/>
  <p:notesSz cx="6858000" cy="9144000"/>
  <p:embeddedFontLst>
    <p:embeddedFont>
      <p:font typeface="Arim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jOImZ57YQZmluWPWU7Lk8YhtFz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349C9B-D33B-43AE-B5FC-DC33827B005B}">
  <a:tblStyle styleId="{F1349C9B-D33B-43AE-B5FC-DC33827B005B}"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Arimo-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Arimo-italic.fntdata"/><Relationship Id="rId25" Type="http://schemas.openxmlformats.org/officeDocument/2006/relationships/font" Target="fonts/Arimo-bold.fntdata"/><Relationship Id="rId28" Type="http://customschemas.google.com/relationships/presentationmetadata" Target="metadata"/><Relationship Id="rId27" Type="http://schemas.openxmlformats.org/officeDocument/2006/relationships/font" Target="fonts/Arim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3076575" cy="512763"/>
          </a:xfrm>
          <a:prstGeom prst="rect">
            <a:avLst/>
          </a:prstGeom>
          <a:noFill/>
          <a:ln>
            <a:noFill/>
          </a:ln>
        </p:spPr>
        <p:txBody>
          <a:bodyPr anchorCtr="0" anchor="t"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021139" y="1"/>
            <a:ext cx="3076575" cy="512763"/>
          </a:xfrm>
          <a:prstGeom prst="rect">
            <a:avLst/>
          </a:prstGeom>
          <a:noFill/>
          <a:ln>
            <a:noFill/>
          </a:ln>
        </p:spPr>
        <p:txBody>
          <a:bodyPr anchorCtr="0" anchor="t" bIns="45725" lIns="91475" spcFirstLastPara="1" rIns="91475" wrap="square" tIns="45725">
            <a:noAutofit/>
          </a:bodyPr>
          <a:lstStyle>
            <a:lvl1pPr lvl="0" marR="0" rtl="0" algn="r">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9720264"/>
            <a:ext cx="3076575" cy="512762"/>
          </a:xfrm>
          <a:prstGeom prst="rect">
            <a:avLst/>
          </a:prstGeom>
          <a:noFill/>
          <a:ln>
            <a:noFill/>
          </a:ln>
        </p:spPr>
        <p:txBody>
          <a:bodyPr anchorCtr="0" anchor="b" bIns="45725" lIns="91475" spcFirstLastPara="1" rIns="91475" wrap="square" tIns="45725">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chemeClr val="dk1"/>
                </a:solidFill>
                <a:latin typeface="Calibri"/>
                <a:ea typeface="Calibri"/>
                <a:cs typeface="Calibri"/>
                <a:sym typeface="Calibri"/>
              </a:rPr>
              <a:t>‹#›</a:t>
            </a:fld>
            <a:endParaRPr b="0" i="0" sz="11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86" name="Google Shape;86;p1: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28" name="Google Shape;228;p10: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41" name="Google Shape;241;p11:notes"/>
          <p:cNvSpPr/>
          <p:nvPr>
            <p:ph idx="2" type="sldImg"/>
          </p:nvPr>
        </p:nvSpPr>
        <p:spPr>
          <a:xfrm>
            <a:off x="138113" y="766763"/>
            <a:ext cx="6823075"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53" name="Google Shape;253;p12:notes"/>
          <p:cNvSpPr/>
          <p:nvPr>
            <p:ph idx="2" type="sldImg"/>
          </p:nvPr>
        </p:nvSpPr>
        <p:spPr>
          <a:xfrm>
            <a:off x="138113" y="766763"/>
            <a:ext cx="6823075"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65" name="Google Shape;265;p13: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76" name="Google Shape;276;p1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89" name="Google Shape;289;p1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02" name="Google Shape;302;p16: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315" name="Google Shape;315;p17: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10" name="Google Shape;110;p2:notes"/>
          <p:cNvSpPr/>
          <p:nvPr>
            <p:ph idx="2" type="sldImg"/>
          </p:nvPr>
        </p:nvSpPr>
        <p:spPr>
          <a:xfrm>
            <a:off x="138113" y="766763"/>
            <a:ext cx="6823075"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138113" y="766763"/>
            <a:ext cx="6823075"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p3: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0"/>
              </a:spcBef>
              <a:spcAft>
                <a:spcPts val="0"/>
              </a:spcAft>
              <a:buSzPts val="1400"/>
              <a:buNone/>
            </a:pPr>
            <a:r>
              <a:t/>
            </a:r>
            <a:endParaRPr/>
          </a:p>
        </p:txBody>
      </p:sp>
      <p:sp>
        <p:nvSpPr>
          <p:cNvPr id="128" name="Google Shape;128;p3:notes"/>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44" name="Google Shape;144;p4: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5: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58" name="Google Shape;158;p5: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72" name="Google Shape;172;p6:notes"/>
          <p:cNvSpPr/>
          <p:nvPr>
            <p:ph idx="2" type="sldImg"/>
          </p:nvPr>
        </p:nvSpPr>
        <p:spPr>
          <a:xfrm>
            <a:off x="138113" y="766763"/>
            <a:ext cx="6823075"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p:nvPr>
            <p:ph idx="2" type="sldImg"/>
          </p:nvPr>
        </p:nvSpPr>
        <p:spPr>
          <a:xfrm>
            <a:off x="138113" y="766763"/>
            <a:ext cx="6823075"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6" name="Google Shape;186;p7: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0"/>
              </a:spcBef>
              <a:spcAft>
                <a:spcPts val="0"/>
              </a:spcAft>
              <a:buSzPts val="1400"/>
              <a:buNone/>
            </a:pPr>
            <a:r>
              <a:t/>
            </a:r>
            <a:endParaRPr/>
          </a:p>
        </p:txBody>
      </p:sp>
      <p:sp>
        <p:nvSpPr>
          <p:cNvPr id="187" name="Google Shape;187;p7:notes"/>
          <p:cNvSpPr txBox="1"/>
          <p:nvPr>
            <p:ph idx="12" type="sldNum"/>
          </p:nvPr>
        </p:nvSpPr>
        <p:spPr>
          <a:xfrm>
            <a:off x="4021139" y="9720264"/>
            <a:ext cx="3076575" cy="512762"/>
          </a:xfrm>
          <a:prstGeom prst="rect">
            <a:avLst/>
          </a:prstGeom>
          <a:noFill/>
          <a:ln>
            <a:noFill/>
          </a:ln>
        </p:spPr>
        <p:txBody>
          <a:bodyPr anchorCtr="0" anchor="b" bIns="45725" lIns="91475" spcFirstLastPara="1" rIns="91475" wrap="square" tIns="4572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198" name="Google Shape;198;p8:notes"/>
          <p:cNvSpPr/>
          <p:nvPr>
            <p:ph idx="2" type="sldImg"/>
          </p:nvPr>
        </p:nvSpPr>
        <p:spPr>
          <a:xfrm>
            <a:off x="990600" y="766763"/>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709614" y="4862514"/>
            <a:ext cx="5680075" cy="4605337"/>
          </a:xfrm>
          <a:prstGeom prst="rect">
            <a:avLst/>
          </a:prstGeom>
          <a:noFill/>
          <a:ln>
            <a:noFill/>
          </a:ln>
        </p:spPr>
        <p:txBody>
          <a:bodyPr anchorCtr="0" anchor="t" bIns="45725" lIns="91475" spcFirstLastPara="1" rIns="91475" wrap="square" tIns="45725">
            <a:noAutofit/>
          </a:bodyPr>
          <a:lstStyle/>
          <a:p>
            <a:pPr indent="0" lvl="0" marL="0" rtl="0" algn="l">
              <a:lnSpc>
                <a:spcPct val="100000"/>
              </a:lnSpc>
              <a:spcBef>
                <a:spcPts val="360"/>
              </a:spcBef>
              <a:spcAft>
                <a:spcPts val="0"/>
              </a:spcAft>
              <a:buSzPts val="1400"/>
              <a:buNone/>
            </a:pPr>
            <a:r>
              <a:t/>
            </a:r>
            <a:endParaRPr/>
          </a:p>
        </p:txBody>
      </p:sp>
      <p:sp>
        <p:nvSpPr>
          <p:cNvPr id="213" name="Google Shape;213;p9:notes"/>
          <p:cNvSpPr/>
          <p:nvPr>
            <p:ph idx="2" type="sldImg"/>
          </p:nvPr>
        </p:nvSpPr>
        <p:spPr>
          <a:xfrm>
            <a:off x="138113" y="766763"/>
            <a:ext cx="6823075"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arxiv.org/pdf/2308.02796" TargetMode="External"/><Relationship Id="rId4" Type="http://schemas.openxmlformats.org/officeDocument/2006/relationships/hyperlink" Target="https://www.journal-dogorangsang.in/no_1_Online_23/20_apr.pdf" TargetMode="External"/><Relationship Id="rId5" Type="http://schemas.openxmlformats.org/officeDocument/2006/relationships/hyperlink" Target="https://formative.jmir.org/2023/1/e46434/PDF" TargetMode="External"/><Relationship Id="rId6" Type="http://schemas.openxmlformats.org/officeDocument/2006/relationships/hyperlink" Target="https://doi.org/10.1016/j.eswa.2023.119719"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87" name="Shape 87"/>
        <p:cNvGrpSpPr/>
        <p:nvPr/>
      </p:nvGrpSpPr>
      <p:grpSpPr>
        <a:xfrm>
          <a:off x="0" y="0"/>
          <a:ext cx="0" cy="0"/>
          <a:chOff x="0" y="0"/>
          <a:chExt cx="0" cy="0"/>
        </a:xfrm>
      </p:grpSpPr>
      <p:cxnSp>
        <p:nvCxnSpPr>
          <p:cNvPr id="88" name="Google Shape;88;p1"/>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89" name="Google Shape;89;p1"/>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sp>
        <p:nvSpPr>
          <p:cNvPr id="90" name="Google Shape;90;p1"/>
          <p:cNvSpPr/>
          <p:nvPr/>
        </p:nvSpPr>
        <p:spPr>
          <a:xfrm>
            <a:off x="0" y="0"/>
            <a:ext cx="18288000" cy="1619822"/>
          </a:xfrm>
          <a:custGeom>
            <a:rect b="b" l="l" r="r" t="t"/>
            <a:pathLst>
              <a:path extrusionOk="0" h="2159762" w="24384000">
                <a:moveTo>
                  <a:pt x="0" y="0"/>
                </a:moveTo>
                <a:lnTo>
                  <a:pt x="24384000" y="0"/>
                </a:lnTo>
                <a:lnTo>
                  <a:pt x="24384000" y="2159762"/>
                </a:lnTo>
                <a:lnTo>
                  <a:pt x="0" y="2159762"/>
                </a:lnTo>
                <a:close/>
              </a:path>
            </a:pathLst>
          </a:custGeom>
          <a:solidFill>
            <a:srgbClr val="5148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91" name="Google Shape;91;p1"/>
          <p:cNvCxnSpPr/>
          <p:nvPr/>
        </p:nvCxnSpPr>
        <p:spPr>
          <a:xfrm rot="10692">
            <a:off x="-42902" y="1799663"/>
            <a:ext cx="18373803" cy="0"/>
          </a:xfrm>
          <a:prstGeom prst="straightConnector1">
            <a:avLst/>
          </a:prstGeom>
          <a:noFill/>
          <a:ln cap="rnd" cmpd="sng" w="28575">
            <a:solidFill>
              <a:srgbClr val="514843"/>
            </a:solidFill>
            <a:prstDash val="solid"/>
            <a:round/>
            <a:headEnd len="sm" w="sm" type="none"/>
            <a:tailEnd len="sm" w="sm" type="none"/>
          </a:ln>
        </p:spPr>
      </p:cxnSp>
      <p:cxnSp>
        <p:nvCxnSpPr>
          <p:cNvPr id="92" name="Google Shape;92;p1"/>
          <p:cNvCxnSpPr/>
          <p:nvPr/>
        </p:nvCxnSpPr>
        <p:spPr>
          <a:xfrm rot="3575">
            <a:off x="-14291" y="1714500"/>
            <a:ext cx="18316581" cy="0"/>
          </a:xfrm>
          <a:prstGeom prst="straightConnector1">
            <a:avLst/>
          </a:prstGeom>
          <a:noFill/>
          <a:ln cap="rnd" cmpd="sng" w="9525">
            <a:solidFill>
              <a:srgbClr val="514843"/>
            </a:solidFill>
            <a:prstDash val="solid"/>
            <a:round/>
            <a:headEnd len="sm" w="sm" type="none"/>
            <a:tailEnd len="sm" w="sm" type="none"/>
          </a:ln>
        </p:spPr>
      </p:cxnSp>
      <p:sp>
        <p:nvSpPr>
          <p:cNvPr id="93" name="Google Shape;93;p1"/>
          <p:cNvSpPr/>
          <p:nvPr/>
        </p:nvSpPr>
        <p:spPr>
          <a:xfrm>
            <a:off x="1988820" y="0"/>
            <a:ext cx="2621286" cy="3438141"/>
          </a:xfrm>
          <a:custGeom>
            <a:rect b="b" l="l" r="r" t="t"/>
            <a:pathLst>
              <a:path extrusionOk="0" h="3438141" w="2621286">
                <a:moveTo>
                  <a:pt x="0" y="0"/>
                </a:moveTo>
                <a:lnTo>
                  <a:pt x="2621286" y="0"/>
                </a:lnTo>
                <a:lnTo>
                  <a:pt x="2621286" y="3438141"/>
                </a:lnTo>
                <a:lnTo>
                  <a:pt x="0" y="3438141"/>
                </a:lnTo>
                <a:lnTo>
                  <a:pt x="0" y="0"/>
                </a:lnTo>
                <a:close/>
              </a:path>
            </a:pathLst>
          </a:custGeom>
          <a:blipFill rotWithShape="1">
            <a:blip r:embed="rId3">
              <a:alphaModFix/>
            </a:blip>
            <a:stretch>
              <a:fillRect b="-73046"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94" name="Google Shape;94;p1"/>
          <p:cNvCxnSpPr/>
          <p:nvPr/>
        </p:nvCxnSpPr>
        <p:spPr>
          <a:xfrm rot="10692">
            <a:off x="-42902" y="8458740"/>
            <a:ext cx="18373803" cy="0"/>
          </a:xfrm>
          <a:prstGeom prst="straightConnector1">
            <a:avLst/>
          </a:prstGeom>
          <a:noFill/>
          <a:ln cap="rnd" cmpd="sng" w="28575">
            <a:solidFill>
              <a:srgbClr val="514843"/>
            </a:solidFill>
            <a:prstDash val="solid"/>
            <a:round/>
            <a:headEnd len="sm" w="sm" type="none"/>
            <a:tailEnd len="sm" w="sm" type="none"/>
          </a:ln>
        </p:spPr>
      </p:cxnSp>
      <p:cxnSp>
        <p:nvCxnSpPr>
          <p:cNvPr id="95" name="Google Shape;95;p1"/>
          <p:cNvCxnSpPr/>
          <p:nvPr/>
        </p:nvCxnSpPr>
        <p:spPr>
          <a:xfrm rot="3575">
            <a:off x="-14291" y="8562952"/>
            <a:ext cx="18316581" cy="0"/>
          </a:xfrm>
          <a:prstGeom prst="straightConnector1">
            <a:avLst/>
          </a:prstGeom>
          <a:noFill/>
          <a:ln cap="rnd" cmpd="sng" w="9525">
            <a:solidFill>
              <a:srgbClr val="514843"/>
            </a:solidFill>
            <a:prstDash val="solid"/>
            <a:round/>
            <a:headEnd len="sm" w="sm" type="none"/>
            <a:tailEnd len="sm" w="sm" type="none"/>
          </a:ln>
        </p:spPr>
      </p:cxnSp>
      <p:sp>
        <p:nvSpPr>
          <p:cNvPr id="96" name="Google Shape;96;p1"/>
          <p:cNvSpPr/>
          <p:nvPr/>
        </p:nvSpPr>
        <p:spPr>
          <a:xfrm>
            <a:off x="0" y="8667186"/>
            <a:ext cx="18288000" cy="1619821"/>
          </a:xfrm>
          <a:custGeom>
            <a:rect b="b" l="l" r="r" t="t"/>
            <a:pathLst>
              <a:path extrusionOk="0" h="2159762" w="24384000">
                <a:moveTo>
                  <a:pt x="0" y="0"/>
                </a:moveTo>
                <a:lnTo>
                  <a:pt x="24384000" y="0"/>
                </a:lnTo>
                <a:lnTo>
                  <a:pt x="24384000" y="2159762"/>
                </a:lnTo>
                <a:lnTo>
                  <a:pt x="0" y="2159762"/>
                </a:lnTo>
                <a:close/>
              </a:path>
            </a:pathLst>
          </a:custGeom>
          <a:solidFill>
            <a:srgbClr val="5148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7" name="Google Shape;97;p1"/>
          <p:cNvGrpSpPr/>
          <p:nvPr/>
        </p:nvGrpSpPr>
        <p:grpSpPr>
          <a:xfrm>
            <a:off x="214934" y="3657464"/>
            <a:ext cx="10947891" cy="3343823"/>
            <a:chOff x="0" y="-19050"/>
            <a:chExt cx="14597188" cy="4458432"/>
          </a:xfrm>
        </p:grpSpPr>
        <p:sp>
          <p:nvSpPr>
            <p:cNvPr id="98" name="Google Shape;98;p1"/>
            <p:cNvSpPr/>
            <p:nvPr/>
          </p:nvSpPr>
          <p:spPr>
            <a:xfrm>
              <a:off x="0" y="0"/>
              <a:ext cx="14597188" cy="4439382"/>
            </a:xfrm>
            <a:custGeom>
              <a:rect b="b" l="l" r="r" t="t"/>
              <a:pathLst>
                <a:path extrusionOk="0" h="4439382" w="14597188">
                  <a:moveTo>
                    <a:pt x="0" y="0"/>
                  </a:moveTo>
                  <a:lnTo>
                    <a:pt x="14597188" y="0"/>
                  </a:lnTo>
                  <a:lnTo>
                    <a:pt x="14597188" y="4439382"/>
                  </a:lnTo>
                  <a:lnTo>
                    <a:pt x="0" y="4439382"/>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
            <p:cNvSpPr txBox="1"/>
            <p:nvPr/>
          </p:nvSpPr>
          <p:spPr>
            <a:xfrm>
              <a:off x="0" y="-19050"/>
              <a:ext cx="14597188" cy="4458432"/>
            </a:xfrm>
            <a:prstGeom prst="rect">
              <a:avLst/>
            </a:prstGeom>
            <a:noFill/>
            <a:ln>
              <a:noFill/>
            </a:ln>
          </p:spPr>
          <p:txBody>
            <a:bodyPr anchorCtr="0" anchor="ctr" bIns="0" lIns="0" spcFirstLastPara="1" rIns="0" wrap="square" tIns="0">
              <a:noAutofit/>
            </a:bodyPr>
            <a:lstStyle/>
            <a:p>
              <a:pPr indent="0" lvl="0" marL="0" marR="0" rtl="0" algn="l">
                <a:lnSpc>
                  <a:spcPct val="107962"/>
                </a:lnSpc>
                <a:spcBef>
                  <a:spcPts val="0"/>
                </a:spcBef>
                <a:spcAft>
                  <a:spcPts val="0"/>
                </a:spcAft>
                <a:buClr>
                  <a:srgbClr val="000000"/>
                </a:buClr>
                <a:buSzPts val="2160"/>
                <a:buFont typeface="Arial"/>
                <a:buNone/>
              </a:pPr>
              <a:r>
                <a:rPr b="0" i="0" lang="en-US" sz="2160" u="none" cap="none" strike="noStrike">
                  <a:solidFill>
                    <a:srgbClr val="514843"/>
                  </a:solidFill>
                  <a:latin typeface="Times New Roman"/>
                  <a:ea typeface="Times New Roman"/>
                  <a:cs typeface="Times New Roman"/>
                  <a:sym typeface="Times New Roman"/>
                </a:rPr>
                <a:t>K. K. Wagh Institute of Engineering Education &amp; Research</a:t>
              </a:r>
              <a:endParaRPr b="0" i="0" sz="1400" u="none" cap="none" strike="noStrike">
                <a:solidFill>
                  <a:srgbClr val="000000"/>
                </a:solidFill>
                <a:latin typeface="Arial"/>
                <a:ea typeface="Arial"/>
                <a:cs typeface="Arial"/>
                <a:sym typeface="Arial"/>
              </a:endParaRPr>
            </a:p>
            <a:p>
              <a:pPr indent="0" lvl="0" marL="0" marR="0" rtl="0" algn="l">
                <a:lnSpc>
                  <a:spcPct val="107962"/>
                </a:lnSpc>
                <a:spcBef>
                  <a:spcPts val="0"/>
                </a:spcBef>
                <a:spcAft>
                  <a:spcPts val="0"/>
                </a:spcAft>
                <a:buClr>
                  <a:srgbClr val="000000"/>
                </a:buClr>
                <a:buSzPts val="2160"/>
                <a:buFont typeface="Arial"/>
                <a:buNone/>
              </a:pPr>
              <a:r>
                <a:rPr b="0" i="0" lang="en-US" sz="2160" u="none" cap="none" strike="noStrike">
                  <a:solidFill>
                    <a:srgbClr val="514843"/>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7962"/>
                </a:lnSpc>
                <a:spcBef>
                  <a:spcPts val="0"/>
                </a:spcBef>
                <a:spcAft>
                  <a:spcPts val="0"/>
                </a:spcAft>
                <a:buClr>
                  <a:srgbClr val="000000"/>
                </a:buClr>
                <a:buSzPts val="2160"/>
                <a:buFont typeface="Arial"/>
                <a:buNone/>
              </a:pPr>
              <a:r>
                <a:rPr b="0" i="0" lang="en-US" sz="2160" u="none" cap="none" strike="noStrike">
                  <a:solidFill>
                    <a:srgbClr val="514843"/>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8005"/>
                </a:lnSpc>
                <a:spcBef>
                  <a:spcPts val="0"/>
                </a:spcBef>
                <a:spcAft>
                  <a:spcPts val="0"/>
                </a:spcAft>
                <a:buClr>
                  <a:srgbClr val="000000"/>
                </a:buClr>
                <a:buSzPts val="4859"/>
                <a:buFont typeface="Arial"/>
                <a:buNone/>
              </a:pPr>
              <a:r>
                <a:rPr b="1" i="0" lang="en-US" sz="4859" u="none" cap="none" strike="noStrike">
                  <a:solidFill>
                    <a:srgbClr val="514843"/>
                  </a:solidFill>
                  <a:latin typeface="Times"/>
                  <a:ea typeface="Times"/>
                  <a:cs typeface="Times"/>
                  <a:sym typeface="Times"/>
                </a:rPr>
                <a:t>HealthSync: Smartcare Companion</a:t>
              </a:r>
              <a:endParaRPr b="0" i="0" sz="4859" u="none" cap="none" strike="noStrike">
                <a:solidFill>
                  <a:srgbClr val="514843"/>
                </a:solidFill>
                <a:latin typeface="Times New Roman"/>
                <a:ea typeface="Times New Roman"/>
                <a:cs typeface="Times New Roman"/>
                <a:sym typeface="Times New Roman"/>
              </a:endParaRPr>
            </a:p>
            <a:p>
              <a:pPr indent="0" lvl="0" marL="0" marR="0" rtl="0" algn="l">
                <a:lnSpc>
                  <a:spcPct val="96007"/>
                </a:lnSpc>
                <a:spcBef>
                  <a:spcPts val="0"/>
                </a:spcBef>
                <a:spcAft>
                  <a:spcPts val="0"/>
                </a:spcAft>
                <a:buClr>
                  <a:srgbClr val="000000"/>
                </a:buClr>
                <a:buSzPts val="4859"/>
                <a:buFont typeface="Arial"/>
                <a:buNone/>
              </a:pPr>
              <a:r>
                <a:t/>
              </a:r>
              <a:endParaRPr b="0" i="0" sz="4859" u="sng" cap="none" strike="noStrike">
                <a:solidFill>
                  <a:srgbClr val="514843"/>
                </a:solidFill>
                <a:latin typeface="Times New Roman"/>
                <a:ea typeface="Times New Roman"/>
                <a:cs typeface="Times New Roman"/>
                <a:sym typeface="Times New Roman"/>
              </a:endParaRPr>
            </a:p>
            <a:p>
              <a:pPr indent="0" lvl="0" marL="0" marR="0" rtl="0" algn="l">
                <a:lnSpc>
                  <a:spcPct val="47993"/>
                </a:lnSpc>
                <a:spcBef>
                  <a:spcPts val="0"/>
                </a:spcBef>
                <a:spcAft>
                  <a:spcPts val="0"/>
                </a:spcAft>
                <a:buClr>
                  <a:srgbClr val="000000"/>
                </a:buClr>
                <a:buSzPts val="4859"/>
                <a:buFont typeface="Arial"/>
                <a:buNone/>
              </a:pPr>
              <a:r>
                <a:t/>
              </a:r>
              <a:endParaRPr b="0" i="0" sz="4859" u="sng" cap="none" strike="noStrike">
                <a:solidFill>
                  <a:srgbClr val="514843"/>
                </a:solidFill>
                <a:latin typeface="Times New Roman"/>
                <a:ea typeface="Times New Roman"/>
                <a:cs typeface="Times New Roman"/>
                <a:sym typeface="Times New Roman"/>
              </a:endParaRPr>
            </a:p>
          </p:txBody>
        </p:sp>
      </p:grpSp>
      <p:grpSp>
        <p:nvGrpSpPr>
          <p:cNvPr id="100" name="Google Shape;100;p1"/>
          <p:cNvGrpSpPr/>
          <p:nvPr/>
        </p:nvGrpSpPr>
        <p:grpSpPr>
          <a:xfrm>
            <a:off x="279208" y="6197723"/>
            <a:ext cx="8864792" cy="1700741"/>
            <a:chOff x="0" y="-209550"/>
            <a:chExt cx="11819722" cy="2267654"/>
          </a:xfrm>
        </p:grpSpPr>
        <p:sp>
          <p:nvSpPr>
            <p:cNvPr id="101" name="Google Shape;101;p1"/>
            <p:cNvSpPr/>
            <p:nvPr/>
          </p:nvSpPr>
          <p:spPr>
            <a:xfrm>
              <a:off x="0" y="0"/>
              <a:ext cx="11819722" cy="2058104"/>
            </a:xfrm>
            <a:custGeom>
              <a:rect b="b" l="l" r="r" t="t"/>
              <a:pathLst>
                <a:path extrusionOk="0" h="2058104" w="11819722">
                  <a:moveTo>
                    <a:pt x="0" y="0"/>
                  </a:moveTo>
                  <a:lnTo>
                    <a:pt x="11819722" y="0"/>
                  </a:lnTo>
                  <a:lnTo>
                    <a:pt x="11819722" y="2058104"/>
                  </a:lnTo>
                  <a:lnTo>
                    <a:pt x="0" y="205810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1"/>
            <p:cNvSpPr txBox="1"/>
            <p:nvPr/>
          </p:nvSpPr>
          <p:spPr>
            <a:xfrm>
              <a:off x="0" y="-209550"/>
              <a:ext cx="11819722" cy="2267654"/>
            </a:xfrm>
            <a:prstGeom prst="rect">
              <a:avLst/>
            </a:prstGeom>
            <a:noFill/>
            <a:ln>
              <a:noFill/>
            </a:ln>
          </p:spPr>
          <p:txBody>
            <a:bodyPr anchorCtr="0" anchor="t" bIns="0" lIns="0" spcFirstLastPara="1" rIns="0" wrap="square" tIns="0">
              <a:noAutofit/>
            </a:bodyPr>
            <a:lstStyle/>
            <a:p>
              <a:pPr indent="0" lvl="0" marL="0" marR="0" rtl="0" algn="l">
                <a:lnSpc>
                  <a:spcPct val="180000"/>
                </a:lnSpc>
                <a:spcBef>
                  <a:spcPts val="0"/>
                </a:spcBef>
                <a:spcAft>
                  <a:spcPts val="0"/>
                </a:spcAft>
                <a:buClr>
                  <a:srgbClr val="000000"/>
                </a:buClr>
                <a:buSzPts val="2700"/>
                <a:buFont typeface="Arial"/>
                <a:buNone/>
              </a:pPr>
              <a:r>
                <a:rPr b="0" i="0" lang="en-US" sz="2700" u="none" cap="none" strike="noStrike">
                  <a:solidFill>
                    <a:srgbClr val="514843"/>
                  </a:solidFill>
                  <a:latin typeface="Times New Roman"/>
                  <a:ea typeface="Times New Roman"/>
                  <a:cs typeface="Times New Roman"/>
                  <a:sym typeface="Times New Roman"/>
                </a:rPr>
                <a:t>Group Id      : 14</a:t>
              </a:r>
              <a:endParaRPr b="0" i="0" sz="1400" u="none" cap="none" strike="noStrike">
                <a:solidFill>
                  <a:srgbClr val="000000"/>
                </a:solidFill>
                <a:latin typeface="Arial"/>
                <a:ea typeface="Arial"/>
                <a:cs typeface="Arial"/>
                <a:sym typeface="Arial"/>
              </a:endParaRPr>
            </a:p>
            <a:p>
              <a:pPr indent="0" lvl="0" marL="0" marR="0" rtl="0" algn="l">
                <a:lnSpc>
                  <a:spcPct val="180000"/>
                </a:lnSpc>
                <a:spcBef>
                  <a:spcPts val="0"/>
                </a:spcBef>
                <a:spcAft>
                  <a:spcPts val="0"/>
                </a:spcAft>
                <a:buClr>
                  <a:srgbClr val="000000"/>
                </a:buClr>
                <a:buSzPts val="2700"/>
                <a:buFont typeface="Arial"/>
                <a:buNone/>
              </a:pPr>
              <a:r>
                <a:rPr b="0" i="0" lang="en-US" sz="2700" u="none" cap="none" strike="noStrike">
                  <a:solidFill>
                    <a:srgbClr val="514843"/>
                  </a:solidFill>
                  <a:latin typeface="Times New Roman"/>
                  <a:ea typeface="Times New Roman"/>
                  <a:cs typeface="Times New Roman"/>
                  <a:sym typeface="Times New Roman"/>
                </a:rPr>
                <a:t>Internal Guide : </a:t>
              </a:r>
              <a:r>
                <a:rPr b="1" i="0" lang="en-US" sz="2700" u="none" cap="none" strike="noStrike">
                  <a:solidFill>
                    <a:srgbClr val="514843"/>
                  </a:solidFill>
                  <a:latin typeface="Times"/>
                  <a:ea typeface="Times"/>
                  <a:cs typeface="Times"/>
                  <a:sym typeface="Times"/>
                </a:rPr>
                <a:t>Prof. V.P.Channe</a:t>
              </a:r>
              <a:endParaRPr b="1" i="0" sz="2700" u="none" cap="none" strike="noStrike">
                <a:solidFill>
                  <a:srgbClr val="514843"/>
                </a:solidFill>
                <a:latin typeface="Times"/>
                <a:ea typeface="Times"/>
                <a:cs typeface="Times"/>
                <a:sym typeface="Times"/>
              </a:endParaRPr>
            </a:p>
          </p:txBody>
        </p:sp>
      </p:grpSp>
      <p:grpSp>
        <p:nvGrpSpPr>
          <p:cNvPr id="103" name="Google Shape;103;p1"/>
          <p:cNvGrpSpPr/>
          <p:nvPr/>
        </p:nvGrpSpPr>
        <p:grpSpPr>
          <a:xfrm>
            <a:off x="11142009" y="1965984"/>
            <a:ext cx="7146036" cy="6312906"/>
            <a:chOff x="0" y="0"/>
            <a:chExt cx="9528048" cy="8417208"/>
          </a:xfrm>
        </p:grpSpPr>
        <p:sp>
          <p:nvSpPr>
            <p:cNvPr id="104" name="Google Shape;104;p1"/>
            <p:cNvSpPr/>
            <p:nvPr/>
          </p:nvSpPr>
          <p:spPr>
            <a:xfrm>
              <a:off x="0" y="0"/>
              <a:ext cx="9528048" cy="8417179"/>
            </a:xfrm>
            <a:custGeom>
              <a:rect b="b" l="l" r="r" t="t"/>
              <a:pathLst>
                <a:path extrusionOk="0" h="8417179" w="9528048">
                  <a:moveTo>
                    <a:pt x="0" y="0"/>
                  </a:moveTo>
                  <a:lnTo>
                    <a:pt x="9528048" y="0"/>
                  </a:lnTo>
                  <a:lnTo>
                    <a:pt x="9528048" y="8417179"/>
                  </a:lnTo>
                  <a:lnTo>
                    <a:pt x="0" y="8417179"/>
                  </a:lnTo>
                  <a:close/>
                </a:path>
              </a:pathLst>
            </a:custGeom>
            <a:solidFill>
              <a:srgbClr val="DEDAD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1"/>
            <p:cNvSpPr txBox="1"/>
            <p:nvPr/>
          </p:nvSpPr>
          <p:spPr>
            <a:xfrm>
              <a:off x="0" y="19050"/>
              <a:ext cx="9527988" cy="8398158"/>
            </a:xfrm>
            <a:prstGeom prst="rect">
              <a:avLst/>
            </a:prstGeom>
            <a:noFill/>
            <a:ln>
              <a:noFill/>
            </a:ln>
          </p:spPr>
          <p:txBody>
            <a:bodyPr anchorCtr="0" anchor="t" bIns="50800" lIns="50800" spcFirstLastPara="1" rIns="50800" wrap="square" tIns="50800">
              <a:noAutofit/>
            </a:bodyPr>
            <a:lstStyle/>
            <a:p>
              <a:pPr indent="0" lvl="0" marL="0" marR="0" rtl="0" algn="ctr">
                <a:lnSpc>
                  <a:spcPct val="108000"/>
                </a:lnSpc>
                <a:spcBef>
                  <a:spcPts val="0"/>
                </a:spcBef>
                <a:spcAft>
                  <a:spcPts val="0"/>
                </a:spcAft>
                <a:buClr>
                  <a:srgbClr val="000000"/>
                </a:buClr>
                <a:buSzPts val="3000"/>
                <a:buFont typeface="Arial"/>
                <a:buNone/>
              </a:pPr>
              <a:r>
                <a:rPr b="0" i="0" lang="en-US" sz="3000" u="none" cap="none" strike="noStrike">
                  <a:solidFill>
                    <a:srgbClr val="514843"/>
                  </a:solidFill>
                  <a:latin typeface="Arimo"/>
                  <a:ea typeface="Arimo"/>
                  <a:cs typeface="Arimo"/>
                  <a:sym typeface="Arimo"/>
                </a:rPr>
                <a:t>Click icon to add picture</a:t>
              </a:r>
              <a:endParaRPr b="0" i="0" sz="1400" u="none" cap="none" strike="noStrike">
                <a:solidFill>
                  <a:srgbClr val="000000"/>
                </a:solidFill>
                <a:latin typeface="Arial"/>
                <a:ea typeface="Arial"/>
                <a:cs typeface="Arial"/>
                <a:sym typeface="Arial"/>
              </a:endParaRPr>
            </a:p>
          </p:txBody>
        </p:sp>
      </p:grpSp>
      <p:sp>
        <p:nvSpPr>
          <p:cNvPr id="106" name="Google Shape;106;p1"/>
          <p:cNvSpPr/>
          <p:nvPr/>
        </p:nvSpPr>
        <p:spPr>
          <a:xfrm>
            <a:off x="12599122" y="5016358"/>
            <a:ext cx="4016831" cy="3232833"/>
          </a:xfrm>
          <a:custGeom>
            <a:rect b="b" l="l" r="r" t="t"/>
            <a:pathLst>
              <a:path extrusionOk="0" h="3232833" w="4016831">
                <a:moveTo>
                  <a:pt x="0" y="0"/>
                </a:moveTo>
                <a:lnTo>
                  <a:pt x="4016831" y="0"/>
                </a:lnTo>
                <a:lnTo>
                  <a:pt x="4016831" y="3232834"/>
                </a:lnTo>
                <a:lnTo>
                  <a:pt x="0" y="3232834"/>
                </a:lnTo>
                <a:lnTo>
                  <a:pt x="0" y="0"/>
                </a:lnTo>
                <a:close/>
              </a:path>
            </a:pathLst>
          </a:custGeom>
          <a:blipFill rotWithShape="1">
            <a:blip r:embed="rId4">
              <a:alphaModFix/>
            </a:blip>
            <a:stretch>
              <a:fillRect b="-1872" l="0" r="0" t="-187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descr="C:\Users\itdept\Desktop\Revision2_NAAC_Criteria\KKW Building photo. 27-4-17.jpg" id="107" name="Google Shape;107;p1"/>
          <p:cNvSpPr/>
          <p:nvPr/>
        </p:nvSpPr>
        <p:spPr>
          <a:xfrm>
            <a:off x="11142008" y="1966299"/>
            <a:ext cx="7145991" cy="2984182"/>
          </a:xfrm>
          <a:custGeom>
            <a:rect b="b" l="l" r="r" t="t"/>
            <a:pathLst>
              <a:path extrusionOk="0" h="2984182" w="7145991">
                <a:moveTo>
                  <a:pt x="0" y="0"/>
                </a:moveTo>
                <a:lnTo>
                  <a:pt x="7145990" y="0"/>
                </a:lnTo>
                <a:lnTo>
                  <a:pt x="7145990" y="2984182"/>
                </a:lnTo>
                <a:lnTo>
                  <a:pt x="0" y="2984182"/>
                </a:lnTo>
                <a:lnTo>
                  <a:pt x="0" y="0"/>
                </a:lnTo>
                <a:close/>
              </a:path>
            </a:pathLst>
          </a:custGeom>
          <a:blipFill rotWithShape="1">
            <a:blip r:embed="rId5">
              <a:alphaModFix/>
            </a:blip>
            <a:stretch>
              <a:fillRect b="0" l="0" r="-2077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229" name="Shape 229"/>
        <p:cNvGrpSpPr/>
        <p:nvPr/>
      </p:nvGrpSpPr>
      <p:grpSpPr>
        <a:xfrm>
          <a:off x="0" y="0"/>
          <a:ext cx="0" cy="0"/>
          <a:chOff x="0" y="0"/>
          <a:chExt cx="0" cy="0"/>
        </a:xfrm>
      </p:grpSpPr>
      <p:cxnSp>
        <p:nvCxnSpPr>
          <p:cNvPr id="230" name="Google Shape;230;p10"/>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231" name="Google Shape;231;p10"/>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grpSp>
        <p:nvGrpSpPr>
          <p:cNvPr id="232" name="Google Shape;232;p10"/>
          <p:cNvGrpSpPr/>
          <p:nvPr/>
        </p:nvGrpSpPr>
        <p:grpSpPr>
          <a:xfrm>
            <a:off x="1657350" y="-78581"/>
            <a:ext cx="14971024" cy="1838324"/>
            <a:chOff x="0" y="-257175"/>
            <a:chExt cx="19961365" cy="2451099"/>
          </a:xfrm>
        </p:grpSpPr>
        <p:sp>
          <p:nvSpPr>
            <p:cNvPr id="233" name="Google Shape;233;p10"/>
            <p:cNvSpPr/>
            <p:nvPr/>
          </p:nvSpPr>
          <p:spPr>
            <a:xfrm>
              <a:off x="0" y="0"/>
              <a:ext cx="19961365"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4" name="Google Shape;234;p10"/>
            <p:cNvSpPr txBox="1"/>
            <p:nvPr/>
          </p:nvSpPr>
          <p:spPr>
            <a:xfrm>
              <a:off x="0" y="-257175"/>
              <a:ext cx="19961364" cy="2451099"/>
            </a:xfrm>
            <a:prstGeom prst="rect">
              <a:avLst/>
            </a:prstGeom>
            <a:noFill/>
            <a:ln>
              <a:noFill/>
            </a:ln>
          </p:spPr>
          <p:txBody>
            <a:bodyPr anchorCtr="0" anchor="b" bIns="0" lIns="0" spcFirstLastPara="1" rIns="0" wrap="square" tIns="0">
              <a:noAutofit/>
            </a:bodyPr>
            <a:lstStyle/>
            <a:p>
              <a:pPr indent="0" lvl="0" marL="0" marR="0" rtl="0" algn="l">
                <a:lnSpc>
                  <a:spcPct val="162000"/>
                </a:lnSpc>
                <a:spcBef>
                  <a:spcPts val="0"/>
                </a:spcBef>
                <a:spcAft>
                  <a:spcPts val="0"/>
                </a:spcAft>
                <a:buClr>
                  <a:srgbClr val="000000"/>
                </a:buClr>
                <a:buSzPts val="4200"/>
                <a:buFont typeface="Arial"/>
                <a:buNone/>
              </a:pPr>
              <a:r>
                <a:rPr b="0" i="0" lang="en-US" sz="4200" u="none" cap="none" strike="noStrike">
                  <a:solidFill>
                    <a:srgbClr val="514843"/>
                  </a:solidFill>
                  <a:latin typeface="Times New Roman"/>
                  <a:ea typeface="Times New Roman"/>
                  <a:cs typeface="Times New Roman"/>
                  <a:sym typeface="Times New Roman"/>
                </a:rPr>
                <a:t>Methodology</a:t>
              </a:r>
              <a:endParaRPr b="0" i="0" sz="1400" u="none" cap="none" strike="noStrike">
                <a:solidFill>
                  <a:srgbClr val="000000"/>
                </a:solidFill>
                <a:latin typeface="Arial"/>
                <a:ea typeface="Arial"/>
                <a:cs typeface="Arial"/>
                <a:sym typeface="Arial"/>
              </a:endParaRPr>
            </a:p>
          </p:txBody>
        </p:sp>
      </p:grpSp>
      <p:sp>
        <p:nvSpPr>
          <p:cNvPr id="235" name="Google Shape;235;p10"/>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36" name="Google Shape;236;p10"/>
          <p:cNvGrpSpPr/>
          <p:nvPr/>
        </p:nvGrpSpPr>
        <p:grpSpPr>
          <a:xfrm>
            <a:off x="1657350" y="1904278"/>
            <a:ext cx="14971024" cy="8679189"/>
            <a:chOff x="0" y="-190500"/>
            <a:chExt cx="19961365" cy="10791148"/>
          </a:xfrm>
        </p:grpSpPr>
        <p:sp>
          <p:nvSpPr>
            <p:cNvPr id="237" name="Google Shape;237;p10"/>
            <p:cNvSpPr/>
            <p:nvPr/>
          </p:nvSpPr>
          <p:spPr>
            <a:xfrm>
              <a:off x="0" y="0"/>
              <a:ext cx="19961365" cy="10600648"/>
            </a:xfrm>
            <a:custGeom>
              <a:rect b="b" l="l" r="r" t="t"/>
              <a:pathLst>
                <a:path extrusionOk="0" h="10600648" w="19961365">
                  <a:moveTo>
                    <a:pt x="0" y="0"/>
                  </a:moveTo>
                  <a:lnTo>
                    <a:pt x="19961365" y="0"/>
                  </a:lnTo>
                  <a:lnTo>
                    <a:pt x="19961365" y="10600648"/>
                  </a:lnTo>
                  <a:lnTo>
                    <a:pt x="0" y="10600648"/>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10"/>
            <p:cNvSpPr txBox="1"/>
            <p:nvPr/>
          </p:nvSpPr>
          <p:spPr>
            <a:xfrm>
              <a:off x="0" y="-190500"/>
              <a:ext cx="19961364" cy="1079114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Proposed Approach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Collect user profile (age, BMI, conditions).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Filter meals using rules + FoodKG.</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Generate diet via Fuzzy + TOPSIS/AHP.</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Chatbot gives personalized health advice.</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Track symptoms using ML (LSTM, CNN).</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Suggest home remedies for mild issues.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Monitor progress using time series models.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Send alerts for serious health conditions.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Improve system via user feedback (RL)</a:t>
              </a:r>
              <a:endParaRPr b="0" i="0" sz="1400" u="none" cap="none" strike="noStrike">
                <a:solidFill>
                  <a:srgbClr val="000000"/>
                </a:solidFill>
                <a:latin typeface="Arial"/>
                <a:ea typeface="Arial"/>
                <a:cs typeface="Arial"/>
                <a:sym typeface="Arial"/>
              </a:endParaRPr>
            </a:p>
            <a:p>
              <a:pPr indent="0" lvl="0" marL="0" marR="0" rtl="0" algn="just">
                <a:lnSpc>
                  <a:spcPct val="140966"/>
                </a:lnSpc>
                <a:spcBef>
                  <a:spcPts val="0"/>
                </a:spcBef>
                <a:spcAft>
                  <a:spcPts val="0"/>
                </a:spcAft>
                <a:buClr>
                  <a:srgbClr val="000000"/>
                </a:buClr>
                <a:buSzPts val="3000"/>
                <a:buFont typeface="Arial"/>
                <a:buNone/>
              </a:pPr>
              <a:r>
                <a:t/>
              </a:r>
              <a:endParaRPr b="0" i="0" sz="3000" u="none" cap="none" strike="noStrike">
                <a:solidFill>
                  <a:srgbClr val="514843"/>
                </a:solidFill>
                <a:latin typeface="Times New Roman"/>
                <a:ea typeface="Times New Roman"/>
                <a:cs typeface="Times New Roman"/>
                <a:sym typeface="Times New Roman"/>
              </a:endParaRPr>
            </a:p>
            <a:p>
              <a:pPr indent="0" lvl="0" marL="0" marR="0" rtl="0" algn="just">
                <a:lnSpc>
                  <a:spcPct val="140966"/>
                </a:lnSpc>
                <a:spcBef>
                  <a:spcPts val="0"/>
                </a:spcBef>
                <a:spcAft>
                  <a:spcPts val="0"/>
                </a:spcAft>
                <a:buClr>
                  <a:srgbClr val="000000"/>
                </a:buClr>
                <a:buSzPts val="3000"/>
                <a:buFont typeface="Arial"/>
                <a:buNone/>
              </a:pPr>
              <a:r>
                <a:t/>
              </a:r>
              <a:endParaRPr b="0" i="0" sz="3000" u="none" cap="none" strike="noStrike">
                <a:solidFill>
                  <a:srgbClr val="514843"/>
                </a:solidFill>
                <a:latin typeface="Times New Roman"/>
                <a:ea typeface="Times New Roman"/>
                <a:cs typeface="Times New Roman"/>
                <a:sym typeface="Times New Roman"/>
              </a:endParaRPr>
            </a:p>
            <a:p>
              <a:pPr indent="-212644" lvl="1" marL="425291" marR="0" rtl="0" algn="just">
                <a:lnSpc>
                  <a:spcPct val="140966"/>
                </a:lnSpc>
                <a:spcBef>
                  <a:spcPts val="0"/>
                </a:spcBef>
                <a:spcAft>
                  <a:spcPts val="0"/>
                </a:spcAft>
                <a:buClr>
                  <a:srgbClr val="000000"/>
                </a:buClr>
                <a:buSzPts val="3000"/>
                <a:buFont typeface="Arial"/>
                <a:buNone/>
              </a:pPr>
              <a:r>
                <a:t/>
              </a:r>
              <a:endParaRPr b="0" i="0" sz="3000" u="none" cap="none" strike="noStrike">
                <a:solidFill>
                  <a:srgbClr val="514843"/>
                </a:solidFill>
                <a:latin typeface="Times New Roman"/>
                <a:ea typeface="Times New Roman"/>
                <a:cs typeface="Times New Roman"/>
                <a:sym typeface="Times New Roman"/>
              </a:endParaRPr>
            </a:p>
            <a:p>
              <a:pPr indent="0" lvl="0" marL="0" marR="0" rtl="0" algn="just">
                <a:lnSpc>
                  <a:spcPct val="140966"/>
                </a:lnSpc>
                <a:spcBef>
                  <a:spcPts val="0"/>
                </a:spcBef>
                <a:spcAft>
                  <a:spcPts val="0"/>
                </a:spcAft>
                <a:buClr>
                  <a:srgbClr val="000000"/>
                </a:buClr>
                <a:buSzPts val="3000"/>
                <a:buFont typeface="Arial"/>
                <a:buNone/>
              </a:pPr>
              <a:r>
                <a:t/>
              </a:r>
              <a:endParaRPr b="0" i="0" sz="3000" u="none" cap="none" strike="noStrike">
                <a:solidFill>
                  <a:srgbClr val="514843"/>
                </a:solidFill>
                <a:latin typeface="Times New Roman"/>
                <a:ea typeface="Times New Roman"/>
                <a:cs typeface="Times New Roman"/>
                <a:sym typeface="Times New Roman"/>
              </a:endParaRPr>
            </a:p>
          </p:txBody>
        </p:sp>
      </p:gr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242" name="Shape 242"/>
        <p:cNvGrpSpPr/>
        <p:nvPr/>
      </p:nvGrpSpPr>
      <p:grpSpPr>
        <a:xfrm>
          <a:off x="0" y="0"/>
          <a:ext cx="0" cy="0"/>
          <a:chOff x="0" y="0"/>
          <a:chExt cx="0" cy="0"/>
        </a:xfrm>
      </p:grpSpPr>
      <p:cxnSp>
        <p:nvCxnSpPr>
          <p:cNvPr id="243" name="Google Shape;243;p11"/>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244" name="Google Shape;244;p11"/>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grpSp>
        <p:nvGrpSpPr>
          <p:cNvPr id="245" name="Google Shape;245;p11"/>
          <p:cNvGrpSpPr/>
          <p:nvPr/>
        </p:nvGrpSpPr>
        <p:grpSpPr>
          <a:xfrm>
            <a:off x="1657350" y="-78581"/>
            <a:ext cx="14971024" cy="1838324"/>
            <a:chOff x="0" y="-257175"/>
            <a:chExt cx="19961365" cy="2451099"/>
          </a:xfrm>
        </p:grpSpPr>
        <p:sp>
          <p:nvSpPr>
            <p:cNvPr id="246" name="Google Shape;246;p11"/>
            <p:cNvSpPr/>
            <p:nvPr/>
          </p:nvSpPr>
          <p:spPr>
            <a:xfrm>
              <a:off x="0" y="0"/>
              <a:ext cx="19961365"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7" name="Google Shape;247;p11"/>
            <p:cNvSpPr txBox="1"/>
            <p:nvPr/>
          </p:nvSpPr>
          <p:spPr>
            <a:xfrm>
              <a:off x="0" y="-257175"/>
              <a:ext cx="19961364" cy="2451099"/>
            </a:xfrm>
            <a:prstGeom prst="rect">
              <a:avLst/>
            </a:prstGeom>
            <a:noFill/>
            <a:ln>
              <a:noFill/>
            </a:ln>
          </p:spPr>
          <p:txBody>
            <a:bodyPr anchorCtr="0" anchor="b" bIns="0" lIns="0" spcFirstLastPara="1" rIns="0" wrap="square" tIns="0">
              <a:noAutofit/>
            </a:bodyPr>
            <a:lstStyle/>
            <a:p>
              <a:pPr indent="0" lvl="0" marL="0" marR="0" rtl="0" algn="l">
                <a:lnSpc>
                  <a:spcPct val="162000"/>
                </a:lnSpc>
                <a:spcBef>
                  <a:spcPts val="0"/>
                </a:spcBef>
                <a:spcAft>
                  <a:spcPts val="0"/>
                </a:spcAft>
                <a:buClr>
                  <a:srgbClr val="000000"/>
                </a:buClr>
                <a:buSzPts val="4200"/>
                <a:buFont typeface="Arial"/>
                <a:buNone/>
              </a:pPr>
              <a:r>
                <a:rPr b="0" i="0" lang="en-US" sz="4200" u="none" cap="none" strike="noStrike">
                  <a:solidFill>
                    <a:srgbClr val="514843"/>
                  </a:solidFill>
                  <a:latin typeface="Times New Roman"/>
                  <a:ea typeface="Times New Roman"/>
                  <a:cs typeface="Times New Roman"/>
                  <a:sym typeface="Times New Roman"/>
                </a:rPr>
                <a:t>Methodology</a:t>
              </a:r>
              <a:endParaRPr b="0" i="0" sz="1400" u="none" cap="none" strike="noStrike">
                <a:solidFill>
                  <a:srgbClr val="000000"/>
                </a:solidFill>
                <a:latin typeface="Arial"/>
                <a:ea typeface="Arial"/>
                <a:cs typeface="Arial"/>
                <a:sym typeface="Arial"/>
              </a:endParaRPr>
            </a:p>
          </p:txBody>
        </p:sp>
      </p:grpSp>
      <p:sp>
        <p:nvSpPr>
          <p:cNvPr id="248" name="Google Shape;248;p11"/>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p11"/>
          <p:cNvSpPr/>
          <p:nvPr/>
        </p:nvSpPr>
        <p:spPr>
          <a:xfrm>
            <a:off x="1645607" y="3283788"/>
            <a:ext cx="14733703" cy="6001643"/>
          </a:xfrm>
          <a:prstGeom prst="rect">
            <a:avLst/>
          </a:prstGeom>
          <a:noFill/>
          <a:ln>
            <a:noFill/>
          </a:ln>
        </p:spPr>
        <p:txBody>
          <a:bodyPr anchorCtr="0" anchor="ctr"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Times"/>
                <a:ea typeface="Times"/>
                <a:cs typeface="Times"/>
                <a:sym typeface="Times"/>
              </a:rPr>
              <a:t>Rule-Based Filtering</a:t>
            </a:r>
            <a:br>
              <a:rPr b="0" i="0" lang="en-US" sz="3200" u="none" cap="none" strike="noStrike">
                <a:solidFill>
                  <a:schemeClr val="dk1"/>
                </a:solidFill>
                <a:latin typeface="Times"/>
                <a:ea typeface="Times"/>
                <a:cs typeface="Times"/>
                <a:sym typeface="Times"/>
              </a:rPr>
            </a:br>
            <a:r>
              <a:rPr b="0" i="0" lang="en-US" sz="3200" u="none" cap="none" strike="noStrike">
                <a:solidFill>
                  <a:schemeClr val="dk1"/>
                </a:solidFill>
                <a:latin typeface="Times"/>
                <a:ea typeface="Times"/>
                <a:cs typeface="Times"/>
                <a:sym typeface="Times"/>
              </a:rPr>
              <a:t>Filters food options based on user constraints like allergies, religious preferences, and                                                    existing diseases.</a:t>
            </a:r>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Times"/>
              <a:ea typeface="Times"/>
              <a:cs typeface="Times"/>
              <a:sym typeface="Times"/>
            </a:endParaRPr>
          </a:p>
          <a:p>
            <a:pPr indent="-203200" lvl="0" marL="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Times"/>
                <a:ea typeface="Times"/>
                <a:cs typeface="Times"/>
                <a:sym typeface="Times"/>
              </a:rPr>
              <a:t>Fuzzy + TOPSIS/AHP</a:t>
            </a:r>
            <a:br>
              <a:rPr b="0" i="0" lang="en-US" sz="3200" u="none" cap="none" strike="noStrike">
                <a:solidFill>
                  <a:schemeClr val="dk1"/>
                </a:solidFill>
                <a:latin typeface="Times"/>
                <a:ea typeface="Times"/>
                <a:cs typeface="Times"/>
                <a:sym typeface="Times"/>
              </a:rPr>
            </a:br>
            <a:r>
              <a:rPr b="0" i="0" lang="en-US" sz="3200" u="none" cap="none" strike="noStrike">
                <a:solidFill>
                  <a:schemeClr val="dk1"/>
                </a:solidFill>
                <a:latin typeface="Times"/>
                <a:ea typeface="Times"/>
                <a:cs typeface="Times"/>
                <a:sym typeface="Times"/>
              </a:rPr>
              <a:t>Predict daily calorie and nutrient requirements.</a:t>
            </a:r>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Times"/>
              <a:ea typeface="Times"/>
              <a:cs typeface="Times"/>
              <a:sym typeface="Times"/>
            </a:endParaRPr>
          </a:p>
          <a:p>
            <a:pPr indent="-203200" lvl="0" marL="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Times"/>
                <a:ea typeface="Times"/>
                <a:cs typeface="Times"/>
                <a:sym typeface="Times"/>
              </a:rPr>
              <a:t>Ontology &amp; FoodKG (Knowledge Graph)</a:t>
            </a:r>
            <a:br>
              <a:rPr b="0" i="0" lang="en-US" sz="3200" u="none" cap="none" strike="noStrike">
                <a:solidFill>
                  <a:schemeClr val="dk1"/>
                </a:solidFill>
                <a:latin typeface="Times"/>
                <a:ea typeface="Times"/>
                <a:cs typeface="Times"/>
                <a:sym typeface="Times"/>
              </a:rPr>
            </a:br>
            <a:r>
              <a:rPr b="0" i="0" lang="en-US" sz="3200" u="none" cap="none" strike="noStrike">
                <a:solidFill>
                  <a:schemeClr val="dk1"/>
                </a:solidFill>
                <a:latin typeface="Times"/>
                <a:ea typeface="Times"/>
                <a:cs typeface="Times"/>
                <a:sym typeface="Times"/>
              </a:rPr>
              <a:t>Understand relationships between food items, nutrients, and diseases.</a:t>
            </a:r>
            <a:endParaRPr/>
          </a:p>
          <a:p>
            <a:pPr indent="0" lvl="0" marL="0" marR="0" rtl="0" algn="l">
              <a:lnSpc>
                <a:spcPct val="100000"/>
              </a:lnSpc>
              <a:spcBef>
                <a:spcPts val="0"/>
              </a:spcBef>
              <a:spcAft>
                <a:spcPts val="0"/>
              </a:spcAft>
              <a:buNone/>
            </a:pPr>
            <a:r>
              <a:t/>
            </a:r>
            <a:endParaRPr b="0" i="0" sz="3200" u="none" cap="none" strike="noStrike">
              <a:solidFill>
                <a:schemeClr val="dk1"/>
              </a:solidFill>
              <a:latin typeface="Times"/>
              <a:ea typeface="Times"/>
              <a:cs typeface="Times"/>
              <a:sym typeface="Times"/>
            </a:endParaRPr>
          </a:p>
          <a:p>
            <a:pPr indent="-203200" lvl="0" marL="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Times"/>
                <a:ea typeface="Times"/>
                <a:cs typeface="Times"/>
                <a:sym typeface="Times"/>
              </a:rPr>
              <a:t>GRU / LSTM (Time Series Models)</a:t>
            </a:r>
            <a:br>
              <a:rPr b="0" i="0" lang="en-US" sz="3200" u="none" cap="none" strike="noStrike">
                <a:solidFill>
                  <a:schemeClr val="dk1"/>
                </a:solidFill>
                <a:latin typeface="Times"/>
                <a:ea typeface="Times"/>
                <a:cs typeface="Times"/>
                <a:sym typeface="Times"/>
              </a:rPr>
            </a:br>
            <a:r>
              <a:rPr b="0" i="0" lang="en-US" sz="3200" u="none" cap="none" strike="noStrike">
                <a:solidFill>
                  <a:schemeClr val="dk1"/>
                </a:solidFill>
                <a:latin typeface="Times"/>
                <a:ea typeface="Times"/>
                <a:cs typeface="Times"/>
                <a:sym typeface="Times"/>
              </a:rPr>
              <a:t>Monitor user progress over time and assess impact of diet on health.</a:t>
            </a:r>
            <a:endParaRPr/>
          </a:p>
        </p:txBody>
      </p:sp>
      <p:sp>
        <p:nvSpPr>
          <p:cNvPr id="250" name="Google Shape;250;p11"/>
          <p:cNvSpPr txBox="1"/>
          <p:nvPr/>
        </p:nvSpPr>
        <p:spPr>
          <a:xfrm>
            <a:off x="1626697" y="2053329"/>
            <a:ext cx="48501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000000"/>
                </a:solidFill>
                <a:latin typeface="Times"/>
                <a:ea typeface="Times"/>
                <a:cs typeface="Times"/>
                <a:sym typeface="Times"/>
              </a:rPr>
              <a:t>Technologies</a:t>
            </a:r>
            <a:r>
              <a:rPr b="0" i="0" lang="en-US" sz="1400" u="none" cap="none" strike="noStrike">
                <a:solidFill>
                  <a:srgbClr val="000000"/>
                </a:solidFill>
                <a:latin typeface="Times"/>
                <a:ea typeface="Times"/>
                <a:cs typeface="Times"/>
                <a:sym typeface="Times"/>
              </a:rPr>
              <a:t>  </a:t>
            </a:r>
            <a:r>
              <a:rPr b="1" i="0" lang="en-US" sz="3600" u="none" cap="none" strike="noStrike">
                <a:solidFill>
                  <a:srgbClr val="000000"/>
                </a:solidFill>
                <a:latin typeface="Times"/>
                <a:ea typeface="Times"/>
                <a:cs typeface="Times"/>
                <a:sym typeface="Times"/>
              </a:rPr>
              <a:t>:</a:t>
            </a:r>
            <a:endParaRPr b="0" i="0" sz="1400" u="none" cap="none" strike="noStrike">
              <a:solidFill>
                <a:srgbClr val="000000"/>
              </a:solidFill>
              <a:latin typeface="Times"/>
              <a:ea typeface="Times"/>
              <a:cs typeface="Times"/>
              <a:sym typeface="Times"/>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254" name="Shape 254"/>
        <p:cNvGrpSpPr/>
        <p:nvPr/>
      </p:nvGrpSpPr>
      <p:grpSpPr>
        <a:xfrm>
          <a:off x="0" y="0"/>
          <a:ext cx="0" cy="0"/>
          <a:chOff x="0" y="0"/>
          <a:chExt cx="0" cy="0"/>
        </a:xfrm>
      </p:grpSpPr>
      <p:cxnSp>
        <p:nvCxnSpPr>
          <p:cNvPr id="255" name="Google Shape;255;p12"/>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256" name="Google Shape;256;p12"/>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grpSp>
        <p:nvGrpSpPr>
          <p:cNvPr id="257" name="Google Shape;257;p12"/>
          <p:cNvGrpSpPr/>
          <p:nvPr/>
        </p:nvGrpSpPr>
        <p:grpSpPr>
          <a:xfrm>
            <a:off x="1657350" y="-78581"/>
            <a:ext cx="14971024" cy="1838324"/>
            <a:chOff x="0" y="-257175"/>
            <a:chExt cx="19961365" cy="2451099"/>
          </a:xfrm>
        </p:grpSpPr>
        <p:sp>
          <p:nvSpPr>
            <p:cNvPr id="258" name="Google Shape;258;p12"/>
            <p:cNvSpPr/>
            <p:nvPr/>
          </p:nvSpPr>
          <p:spPr>
            <a:xfrm>
              <a:off x="0" y="0"/>
              <a:ext cx="19961365"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9" name="Google Shape;259;p12"/>
            <p:cNvSpPr txBox="1"/>
            <p:nvPr/>
          </p:nvSpPr>
          <p:spPr>
            <a:xfrm>
              <a:off x="0" y="-257175"/>
              <a:ext cx="19961364" cy="2451099"/>
            </a:xfrm>
            <a:prstGeom prst="rect">
              <a:avLst/>
            </a:prstGeom>
            <a:noFill/>
            <a:ln>
              <a:noFill/>
            </a:ln>
          </p:spPr>
          <p:txBody>
            <a:bodyPr anchorCtr="0" anchor="b" bIns="0" lIns="0" spcFirstLastPara="1" rIns="0" wrap="square" tIns="0">
              <a:noAutofit/>
            </a:bodyPr>
            <a:lstStyle/>
            <a:p>
              <a:pPr indent="0" lvl="0" marL="0" marR="0" rtl="0" algn="l">
                <a:lnSpc>
                  <a:spcPct val="162000"/>
                </a:lnSpc>
                <a:spcBef>
                  <a:spcPts val="0"/>
                </a:spcBef>
                <a:spcAft>
                  <a:spcPts val="0"/>
                </a:spcAft>
                <a:buClr>
                  <a:srgbClr val="000000"/>
                </a:buClr>
                <a:buSzPts val="4200"/>
                <a:buFont typeface="Arial"/>
                <a:buNone/>
              </a:pPr>
              <a:r>
                <a:rPr b="0" i="0" lang="en-US" sz="4200" u="none" cap="none" strike="noStrike">
                  <a:solidFill>
                    <a:srgbClr val="514843"/>
                  </a:solidFill>
                  <a:latin typeface="Times New Roman"/>
                  <a:ea typeface="Times New Roman"/>
                  <a:cs typeface="Times New Roman"/>
                  <a:sym typeface="Times New Roman"/>
                </a:rPr>
                <a:t>Methodology</a:t>
              </a:r>
              <a:endParaRPr b="0" i="0" sz="1400" u="none" cap="none" strike="noStrike">
                <a:solidFill>
                  <a:srgbClr val="000000"/>
                </a:solidFill>
                <a:latin typeface="Arial"/>
                <a:ea typeface="Arial"/>
                <a:cs typeface="Arial"/>
                <a:sym typeface="Arial"/>
              </a:endParaRPr>
            </a:p>
          </p:txBody>
        </p:sp>
      </p:grpSp>
      <p:sp>
        <p:nvSpPr>
          <p:cNvPr id="260" name="Google Shape;260;p12"/>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1" name="Google Shape;261;p12"/>
          <p:cNvSpPr/>
          <p:nvPr/>
        </p:nvSpPr>
        <p:spPr>
          <a:xfrm>
            <a:off x="1626697" y="3240450"/>
            <a:ext cx="14733703" cy="5509200"/>
          </a:xfrm>
          <a:prstGeom prst="rect">
            <a:avLst/>
          </a:prstGeom>
          <a:noFill/>
          <a:ln>
            <a:noFill/>
          </a:ln>
        </p:spPr>
        <p:txBody>
          <a:bodyPr anchorCtr="0" anchor="ctr" bIns="45700" lIns="91425" spcFirstLastPara="1" rIns="91425" wrap="square" tIns="45700">
            <a:spAutoFit/>
          </a:bodyPr>
          <a:lstStyle/>
          <a:p>
            <a:pPr indent="-203200" lvl="0" marL="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Times"/>
                <a:ea typeface="Times"/>
                <a:cs typeface="Times"/>
                <a:sym typeface="Times"/>
              </a:rPr>
              <a:t>CNN + LSTM + XGBoost (Hybrid Health Tracker)</a:t>
            </a:r>
            <a:br>
              <a:rPr b="0" i="0" lang="en-US" sz="3200" u="none" cap="none" strike="noStrike">
                <a:solidFill>
                  <a:schemeClr val="dk1"/>
                </a:solidFill>
                <a:latin typeface="Times"/>
                <a:ea typeface="Times"/>
                <a:cs typeface="Times"/>
                <a:sym typeface="Times"/>
              </a:rPr>
            </a:br>
            <a:r>
              <a:rPr b="0" i="0" lang="en-US" sz="3200" u="none" cap="none" strike="noStrike">
                <a:solidFill>
                  <a:schemeClr val="dk1"/>
                </a:solidFill>
                <a:latin typeface="Times"/>
                <a:ea typeface="Times"/>
                <a:cs typeface="Times"/>
                <a:sym typeface="Times"/>
              </a:rPr>
              <a:t>Detect symptom patterns and predict possible health issues.</a:t>
            </a:r>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203200" lvl="0" marL="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Times"/>
                <a:ea typeface="Times"/>
                <a:cs typeface="Times"/>
                <a:sym typeface="Times"/>
              </a:rPr>
              <a:t>Rule-Based Expert System (for Home Remedies)</a:t>
            </a:r>
            <a:br>
              <a:rPr b="0" i="0" lang="en-US" sz="3200" u="none" cap="none" strike="noStrike">
                <a:solidFill>
                  <a:schemeClr val="dk1"/>
                </a:solidFill>
                <a:latin typeface="Times"/>
                <a:ea typeface="Times"/>
                <a:cs typeface="Times"/>
                <a:sym typeface="Times"/>
              </a:rPr>
            </a:br>
            <a:r>
              <a:rPr b="0" i="0" lang="en-US" sz="3200" u="none" cap="none" strike="noStrike">
                <a:solidFill>
                  <a:schemeClr val="dk1"/>
                </a:solidFill>
                <a:latin typeface="Times"/>
                <a:ea typeface="Times"/>
                <a:cs typeface="Times"/>
                <a:sym typeface="Times"/>
              </a:rPr>
              <a:t>Suggest natural remedies for common symptoms like cold, headache, etc.</a:t>
            </a:r>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203200" lvl="0" marL="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Times"/>
                <a:ea typeface="Times"/>
                <a:cs typeface="Times"/>
                <a:sym typeface="Times"/>
              </a:rPr>
              <a:t>Reinforcement Learning (RL)</a:t>
            </a:r>
            <a:br>
              <a:rPr b="0" i="0" lang="en-US" sz="3200" u="none" cap="none" strike="noStrike">
                <a:solidFill>
                  <a:schemeClr val="dk1"/>
                </a:solidFill>
                <a:latin typeface="Times"/>
                <a:ea typeface="Times"/>
                <a:cs typeface="Times"/>
                <a:sym typeface="Times"/>
              </a:rPr>
            </a:br>
            <a:r>
              <a:rPr b="0" i="0" lang="en-US" sz="3200" u="none" cap="none" strike="noStrike">
                <a:solidFill>
                  <a:schemeClr val="dk1"/>
                </a:solidFill>
                <a:latin typeface="Times"/>
                <a:ea typeface="Times"/>
                <a:cs typeface="Times"/>
                <a:sym typeface="Times"/>
              </a:rPr>
              <a:t>Improve meal plan recommendations over time.</a:t>
            </a:r>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a:ea typeface="Times"/>
              <a:cs typeface="Times"/>
              <a:sym typeface="Times"/>
            </a:endParaRPr>
          </a:p>
          <a:p>
            <a:pPr indent="-203200" lvl="0" marL="0" marR="0" rtl="0" algn="l">
              <a:lnSpc>
                <a:spcPct val="100000"/>
              </a:lnSpc>
              <a:spcBef>
                <a:spcPts val="0"/>
              </a:spcBef>
              <a:spcAft>
                <a:spcPts val="0"/>
              </a:spcAft>
              <a:buClr>
                <a:schemeClr val="dk1"/>
              </a:buClr>
              <a:buSzPts val="3200"/>
              <a:buFont typeface="Arial"/>
              <a:buChar char="•"/>
            </a:pPr>
            <a:r>
              <a:rPr b="1" i="0" lang="en-US" sz="3200" u="none" cap="none" strike="noStrike">
                <a:solidFill>
                  <a:schemeClr val="dk1"/>
                </a:solidFill>
                <a:latin typeface="Times"/>
                <a:ea typeface="Times"/>
                <a:cs typeface="Times"/>
                <a:sym typeface="Times"/>
              </a:rPr>
              <a:t>Threshold-Based Alert System</a:t>
            </a:r>
            <a:br>
              <a:rPr b="0" i="0" lang="en-US" sz="3200" u="none" cap="none" strike="noStrike">
                <a:solidFill>
                  <a:schemeClr val="dk1"/>
                </a:solidFill>
                <a:latin typeface="Times"/>
                <a:ea typeface="Times"/>
                <a:cs typeface="Times"/>
                <a:sym typeface="Times"/>
              </a:rPr>
            </a:br>
            <a:r>
              <a:rPr b="0" i="0" lang="en-US" sz="3200" u="none" cap="none" strike="noStrike">
                <a:solidFill>
                  <a:schemeClr val="dk1"/>
                </a:solidFill>
                <a:latin typeface="Times"/>
                <a:ea typeface="Times"/>
                <a:cs typeface="Times"/>
                <a:sym typeface="Times"/>
              </a:rPr>
              <a:t>Alert user to seek medical attention if symptoms are severe.</a:t>
            </a:r>
            <a:endParaRPr/>
          </a:p>
        </p:txBody>
      </p:sp>
      <p:sp>
        <p:nvSpPr>
          <p:cNvPr id="262" name="Google Shape;262;p12"/>
          <p:cNvSpPr txBox="1"/>
          <p:nvPr/>
        </p:nvSpPr>
        <p:spPr>
          <a:xfrm>
            <a:off x="1626697" y="2053329"/>
            <a:ext cx="485013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3600" u="none" cap="none" strike="noStrike">
                <a:solidFill>
                  <a:srgbClr val="000000"/>
                </a:solidFill>
                <a:latin typeface="Times"/>
                <a:ea typeface="Times"/>
                <a:cs typeface="Times"/>
                <a:sym typeface="Times"/>
              </a:rPr>
              <a:t>Technologies</a:t>
            </a:r>
            <a:r>
              <a:rPr b="0" i="0" lang="en-US" sz="1400" u="none" cap="none" strike="noStrike">
                <a:solidFill>
                  <a:srgbClr val="000000"/>
                </a:solidFill>
                <a:latin typeface="Times"/>
                <a:ea typeface="Times"/>
                <a:cs typeface="Times"/>
                <a:sym typeface="Times"/>
              </a:rPr>
              <a:t>  </a:t>
            </a:r>
            <a:r>
              <a:rPr b="1" i="0" lang="en-US" sz="3600" u="none" cap="none" strike="noStrike">
                <a:solidFill>
                  <a:srgbClr val="000000"/>
                </a:solidFill>
                <a:latin typeface="Times"/>
                <a:ea typeface="Times"/>
                <a:cs typeface="Times"/>
                <a:sym typeface="Times"/>
              </a:rPr>
              <a:t>:</a:t>
            </a:r>
            <a:endParaRPr b="0" i="0" sz="1400" u="none" cap="none" strike="noStrike">
              <a:solidFill>
                <a:srgbClr val="000000"/>
              </a:solidFill>
              <a:latin typeface="Times"/>
              <a:ea typeface="Times"/>
              <a:cs typeface="Times"/>
              <a:sym typeface="Times"/>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266" name="Shape 266"/>
        <p:cNvGrpSpPr/>
        <p:nvPr/>
      </p:nvGrpSpPr>
      <p:grpSpPr>
        <a:xfrm>
          <a:off x="0" y="0"/>
          <a:ext cx="0" cy="0"/>
          <a:chOff x="0" y="0"/>
          <a:chExt cx="0" cy="0"/>
        </a:xfrm>
      </p:grpSpPr>
      <p:cxnSp>
        <p:nvCxnSpPr>
          <p:cNvPr id="267" name="Google Shape;267;p13"/>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268" name="Google Shape;268;p13"/>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grpSp>
        <p:nvGrpSpPr>
          <p:cNvPr id="269" name="Google Shape;269;p13"/>
          <p:cNvGrpSpPr/>
          <p:nvPr/>
        </p:nvGrpSpPr>
        <p:grpSpPr>
          <a:xfrm>
            <a:off x="1532818" y="226125"/>
            <a:ext cx="15095555" cy="2224907"/>
            <a:chOff x="-166043" y="-38100"/>
            <a:chExt cx="20127407" cy="3203944"/>
          </a:xfrm>
        </p:grpSpPr>
        <p:sp>
          <p:nvSpPr>
            <p:cNvPr id="270" name="Google Shape;270;p13"/>
            <p:cNvSpPr/>
            <p:nvPr/>
          </p:nvSpPr>
          <p:spPr>
            <a:xfrm>
              <a:off x="-166043" y="971920"/>
              <a:ext cx="19961367"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chemeClr val="dk1"/>
                  </a:solidFill>
                  <a:latin typeface="Times New Roman"/>
                  <a:ea typeface="Times New Roman"/>
                  <a:cs typeface="Times New Roman"/>
                  <a:sym typeface="Times New Roman"/>
                </a:rPr>
                <a:t>Requirement Specifications</a:t>
              </a:r>
              <a:endParaRPr b="0" i="0" sz="1400" u="none" cap="none" strike="noStrike">
                <a:solidFill>
                  <a:srgbClr val="000000"/>
                </a:solidFill>
                <a:latin typeface="Arial"/>
                <a:ea typeface="Arial"/>
                <a:cs typeface="Arial"/>
                <a:sym typeface="Arial"/>
              </a:endParaRPr>
            </a:p>
          </p:txBody>
        </p:sp>
        <p:sp>
          <p:nvSpPr>
            <p:cNvPr id="271" name="Google Shape;271;p13"/>
            <p:cNvSpPr txBox="1"/>
            <p:nvPr/>
          </p:nvSpPr>
          <p:spPr>
            <a:xfrm>
              <a:off x="0" y="-38100"/>
              <a:ext cx="19961364" cy="2232024"/>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t/>
              </a:r>
              <a:endParaRPr b="0" i="0" sz="4200" u="none" cap="none" strike="noStrike">
                <a:solidFill>
                  <a:srgbClr val="514843"/>
                </a:solidFill>
                <a:latin typeface="Arial"/>
                <a:ea typeface="Arial"/>
                <a:cs typeface="Arial"/>
                <a:sym typeface="Arial"/>
              </a:endParaRPr>
            </a:p>
          </p:txBody>
        </p:sp>
      </p:grpSp>
      <p:sp>
        <p:nvSpPr>
          <p:cNvPr id="272" name="Google Shape;272;p13"/>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3" name="Google Shape;273;p13"/>
          <p:cNvSpPr/>
          <p:nvPr/>
        </p:nvSpPr>
        <p:spPr>
          <a:xfrm>
            <a:off x="1626697" y="2140005"/>
            <a:ext cx="15034500" cy="6678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Tools and Languages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Frontend</a:t>
            </a:r>
            <a:r>
              <a:rPr b="0" i="0" lang="en-US" sz="3200" u="none" cap="none" strike="noStrike">
                <a:solidFill>
                  <a:schemeClr val="dk1"/>
                </a:solidFill>
                <a:latin typeface="Times New Roman"/>
                <a:ea typeface="Times New Roman"/>
                <a:cs typeface="Times New Roman"/>
                <a:sym typeface="Times New Roman"/>
              </a:rPr>
              <a:t>: </a:t>
            </a:r>
            <a:r>
              <a:rPr lang="en-US" sz="3200">
                <a:solidFill>
                  <a:schemeClr val="dk1"/>
                </a:solidFill>
                <a:latin typeface="Times New Roman"/>
                <a:ea typeface="Times New Roman"/>
                <a:cs typeface="Times New Roman"/>
                <a:sym typeface="Times New Roman"/>
              </a:rPr>
              <a:t>React.js</a:t>
            </a:r>
            <a:r>
              <a:rPr b="0" i="0" lang="en-US" sz="3200" u="none" cap="none" strike="noStrike">
                <a:solidFill>
                  <a:schemeClr val="dk1"/>
                </a:solidFill>
                <a:latin typeface="Times New Roman"/>
                <a:ea typeface="Times New Roman"/>
                <a:cs typeface="Times New Roman"/>
                <a:sym typeface="Times New Roman"/>
              </a:rPr>
              <a:t> + Tailwin</a:t>
            </a:r>
            <a:r>
              <a:rPr lang="en-US" sz="3200">
                <a:solidFill>
                  <a:schemeClr val="dk1"/>
                </a:solidFill>
                <a:latin typeface="Times New Roman"/>
                <a:ea typeface="Times New Roman"/>
                <a:cs typeface="Times New Roman"/>
                <a:sym typeface="Times New Roman"/>
              </a:rPr>
              <a:t>d CSS</a:t>
            </a:r>
            <a:r>
              <a:rPr b="0" i="0" lang="en-US" sz="3200" u="none" cap="none" strike="noStrike">
                <a:solidFill>
                  <a:schemeClr val="dk1"/>
                </a:solidFill>
                <a:latin typeface="Times New Roman"/>
                <a:ea typeface="Times New Roman"/>
                <a:cs typeface="Times New Roman"/>
                <a:sym typeface="Times New Roman"/>
              </a:rPr>
              <a:t>(for responsiveness)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Backend</a:t>
            </a:r>
            <a:r>
              <a:rPr b="0" i="0" lang="en-US" sz="3200" u="none" cap="none" strike="noStrike">
                <a:solidFill>
                  <a:schemeClr val="dk1"/>
                </a:solidFill>
                <a:latin typeface="Times New Roman"/>
                <a:ea typeface="Times New Roman"/>
                <a:cs typeface="Times New Roman"/>
                <a:sym typeface="Times New Roman"/>
              </a:rPr>
              <a:t>: Python (Flask or Django)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Database</a:t>
            </a:r>
            <a:r>
              <a:rPr b="0" i="0" lang="en-US" sz="3200" u="none" cap="none" strike="noStrike">
                <a:solidFill>
                  <a:schemeClr val="dk1"/>
                </a:solidFill>
                <a:latin typeface="Times New Roman"/>
                <a:ea typeface="Times New Roman"/>
                <a:cs typeface="Times New Roman"/>
                <a:sym typeface="Times New Roman"/>
              </a:rPr>
              <a:t>: MongoDB or MySQL</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AI Models</a:t>
            </a:r>
            <a:r>
              <a:rPr b="0" i="0" lang="en-US" sz="3200" u="none" cap="none" strike="noStrike">
                <a:solidFill>
                  <a:schemeClr val="dk1"/>
                </a:solidFill>
                <a:latin typeface="Times New Roman"/>
                <a:ea typeface="Times New Roman"/>
                <a:cs typeface="Times New Roman"/>
                <a:sym typeface="Times New Roman"/>
              </a:rPr>
              <a:t>: Trained in Python (Scikit-learn, TensorFlow, or PyTorch)</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APIs</a:t>
            </a:r>
            <a:r>
              <a:rPr b="0" i="0" lang="en-US" sz="3200" u="none" cap="none" strike="noStrike">
                <a:solidFill>
                  <a:schemeClr val="dk1"/>
                </a:solidFill>
                <a:latin typeface="Times New Roman"/>
                <a:ea typeface="Times New Roman"/>
                <a:cs typeface="Times New Roman"/>
                <a:sym typeface="Times New Roman"/>
              </a:rPr>
              <a:t>: RESTful APIs for interaction between frontend and backend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3200"/>
              <a:buFont typeface="Arial"/>
              <a:buNone/>
            </a:pPr>
            <a:r>
              <a:rPr b="1" i="0" lang="en-US" sz="3200" u="none" cap="none" strike="noStrike">
                <a:solidFill>
                  <a:schemeClr val="dk1"/>
                </a:solidFill>
                <a:latin typeface="Times New Roman"/>
                <a:ea typeface="Times New Roman"/>
                <a:cs typeface="Times New Roman"/>
                <a:sym typeface="Times New Roman"/>
              </a:rPr>
              <a:t>Authentication</a:t>
            </a:r>
            <a:r>
              <a:rPr b="0" i="0" lang="en-US" sz="3200" u="none" cap="none" strike="noStrike">
                <a:solidFill>
                  <a:schemeClr val="dk1"/>
                </a:solidFill>
                <a:latin typeface="Times New Roman"/>
                <a:ea typeface="Times New Roman"/>
                <a:cs typeface="Times New Roman"/>
                <a:sym typeface="Times New Roman"/>
              </a:rPr>
              <a:t>: JWT or session-based login</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277" name="Shape 277"/>
        <p:cNvGrpSpPr/>
        <p:nvPr/>
      </p:nvGrpSpPr>
      <p:grpSpPr>
        <a:xfrm>
          <a:off x="0" y="0"/>
          <a:ext cx="0" cy="0"/>
          <a:chOff x="0" y="0"/>
          <a:chExt cx="0" cy="0"/>
        </a:xfrm>
      </p:grpSpPr>
      <p:cxnSp>
        <p:nvCxnSpPr>
          <p:cNvPr id="278" name="Google Shape;278;p14"/>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279" name="Google Shape;279;p14"/>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grpSp>
        <p:nvGrpSpPr>
          <p:cNvPr id="280" name="Google Shape;280;p14"/>
          <p:cNvGrpSpPr/>
          <p:nvPr/>
        </p:nvGrpSpPr>
        <p:grpSpPr>
          <a:xfrm>
            <a:off x="-1524000" y="85725"/>
            <a:ext cx="18152373" cy="1674020"/>
            <a:chOff x="-4241800" y="-38100"/>
            <a:chExt cx="24203164" cy="2232024"/>
          </a:xfrm>
        </p:grpSpPr>
        <p:sp>
          <p:nvSpPr>
            <p:cNvPr id="281" name="Google Shape;281;p14"/>
            <p:cNvSpPr/>
            <p:nvPr/>
          </p:nvSpPr>
          <p:spPr>
            <a:xfrm>
              <a:off x="-4241800" y="1016284"/>
              <a:ext cx="12192000" cy="406117"/>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1"/>
                  </a:solidFill>
                  <a:latin typeface="Times New Roman"/>
                  <a:ea typeface="Times New Roman"/>
                  <a:cs typeface="Times New Roman"/>
                  <a:sym typeface="Times New Roman"/>
                </a:rPr>
                <a:t>                           </a:t>
              </a:r>
              <a:r>
                <a:rPr b="0" i="0" lang="en-US" sz="4200" u="none" cap="none" strike="noStrike">
                  <a:solidFill>
                    <a:schemeClr val="dk1"/>
                  </a:solidFill>
                  <a:latin typeface="Times New Roman"/>
                  <a:ea typeface="Times New Roman"/>
                  <a:cs typeface="Times New Roman"/>
                  <a:sym typeface="Times New Roman"/>
                </a:rPr>
                <a:t>Expected Outcomes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2" name="Google Shape;282;p14"/>
            <p:cNvSpPr txBox="1"/>
            <p:nvPr/>
          </p:nvSpPr>
          <p:spPr>
            <a:xfrm>
              <a:off x="0" y="-38100"/>
              <a:ext cx="19961364" cy="2232024"/>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t/>
              </a:r>
              <a:endParaRPr b="0" i="0" sz="4200" u="none" cap="none" strike="noStrike">
                <a:solidFill>
                  <a:srgbClr val="514843"/>
                </a:solidFill>
                <a:latin typeface="Arial"/>
                <a:ea typeface="Arial"/>
                <a:cs typeface="Arial"/>
                <a:sym typeface="Arial"/>
              </a:endParaRPr>
            </a:p>
          </p:txBody>
        </p:sp>
      </p:grpSp>
      <p:sp>
        <p:nvSpPr>
          <p:cNvPr id="283" name="Google Shape;283;p14"/>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84" name="Google Shape;284;p14"/>
          <p:cNvGrpSpPr/>
          <p:nvPr/>
        </p:nvGrpSpPr>
        <p:grpSpPr>
          <a:xfrm>
            <a:off x="1677670" y="2091607"/>
            <a:ext cx="15256773" cy="7172196"/>
            <a:chOff x="-734906" y="-743286"/>
            <a:chExt cx="20342364" cy="9562928"/>
          </a:xfrm>
        </p:grpSpPr>
        <p:sp>
          <p:nvSpPr>
            <p:cNvPr id="285" name="Google Shape;285;p14"/>
            <p:cNvSpPr/>
            <p:nvPr/>
          </p:nvSpPr>
          <p:spPr>
            <a:xfrm>
              <a:off x="0" y="0"/>
              <a:ext cx="18500272" cy="8819642"/>
            </a:xfrm>
            <a:custGeom>
              <a:rect b="b" l="l" r="r" t="t"/>
              <a:pathLst>
                <a:path extrusionOk="0" h="8819642" w="18500272">
                  <a:moveTo>
                    <a:pt x="0" y="0"/>
                  </a:moveTo>
                  <a:lnTo>
                    <a:pt x="18500272" y="0"/>
                  </a:lnTo>
                  <a:lnTo>
                    <a:pt x="18500272" y="8819642"/>
                  </a:lnTo>
                  <a:lnTo>
                    <a:pt x="0" y="8819642"/>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6" name="Google Shape;286;p14"/>
            <p:cNvSpPr txBox="1"/>
            <p:nvPr/>
          </p:nvSpPr>
          <p:spPr>
            <a:xfrm>
              <a:off x="-734906" y="-743286"/>
              <a:ext cx="20342364" cy="9029193"/>
            </a:xfrm>
            <a:prstGeom prst="rect">
              <a:avLst/>
            </a:prstGeom>
            <a:noFill/>
            <a:ln>
              <a:noFill/>
            </a:ln>
          </p:spPr>
          <p:txBody>
            <a:bodyPr anchorCtr="0" anchor="t" bIns="0" lIns="0" spcFirstLastPara="1" rIns="0" wrap="square" tIns="0">
              <a:noAutofit/>
            </a:bodyPr>
            <a:lstStyle/>
            <a:p>
              <a:pPr indent="-431800" lvl="0" marL="457200" marR="0" rtl="0" algn="l">
                <a:lnSpc>
                  <a:spcPct val="80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Personalized and Adaptive Diet Plans</a:t>
              </a:r>
              <a:r>
                <a:rPr b="0" i="0" lang="en-US" sz="3200" u="none" cap="none" strike="noStrike">
                  <a:solidFill>
                    <a:schemeClr val="dk1"/>
                  </a:solidFill>
                  <a:latin typeface="Times New Roman"/>
                  <a:ea typeface="Times New Roman"/>
                  <a:cs typeface="Times New Roman"/>
                  <a:sym typeface="Times New Roman"/>
                </a:rPr>
                <a:t>: The system delivers tailored nutritional guidance based on user-specific data such as age, BMI, and medical conditions, dynamically adjusting recommendations using AI and symptom tracking.</a:t>
              </a:r>
              <a:br>
                <a:rPr b="0" i="0" lang="en-US" sz="3200" u="none" cap="none" strike="noStrike">
                  <a:solidFill>
                    <a:schemeClr val="dk1"/>
                  </a:solidFill>
                  <a:latin typeface="Times New Roman"/>
                  <a:ea typeface="Times New Roman"/>
                  <a:cs typeface="Times New Roman"/>
                  <a:sym typeface="Times New Roman"/>
                </a:rPr>
              </a:b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80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AI-Powered Symptom Monitoring and Consultation</a:t>
              </a:r>
              <a:r>
                <a:rPr b="0" i="0" lang="en-US" sz="3200" u="none" cap="none" strike="noStrike">
                  <a:solidFill>
                    <a:schemeClr val="dk1"/>
                  </a:solidFill>
                  <a:latin typeface="Times New Roman"/>
                  <a:ea typeface="Times New Roman"/>
                  <a:cs typeface="Times New Roman"/>
                  <a:sym typeface="Times New Roman"/>
                </a:rPr>
                <a:t>: Through machine learning models (LSTM, CNN) and a built-in chatbot, users receive real-time symptom analysis, health advice, and home remedy suggestions for minor ailments.</a:t>
              </a:r>
              <a:br>
                <a:rPr b="0" i="0" lang="en-US" sz="3200" u="none" cap="none" strike="noStrike">
                  <a:solidFill>
                    <a:schemeClr val="dk1"/>
                  </a:solidFill>
                  <a:latin typeface="Times New Roman"/>
                  <a:ea typeface="Times New Roman"/>
                  <a:cs typeface="Times New Roman"/>
                  <a:sym typeface="Times New Roman"/>
                </a:rPr>
              </a:b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80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Health Progress Tracking and Recovery Support</a:t>
              </a:r>
              <a:r>
                <a:rPr b="0" i="0" lang="en-US" sz="3200" u="none" cap="none" strike="noStrike">
                  <a:solidFill>
                    <a:schemeClr val="dk1"/>
                  </a:solidFill>
                  <a:latin typeface="Times New Roman"/>
                  <a:ea typeface="Times New Roman"/>
                  <a:cs typeface="Times New Roman"/>
                  <a:sym typeface="Times New Roman"/>
                </a:rPr>
                <a:t>: The app continuously monitors recovery using time series models and provides users with visual feedback on their health improvements over time.</a:t>
              </a:r>
              <a:br>
                <a:rPr b="0" i="0" lang="en-US" sz="3200" u="none" cap="none" strike="noStrike">
                  <a:solidFill>
                    <a:schemeClr val="dk1"/>
                  </a:solidFill>
                  <a:latin typeface="Times New Roman"/>
                  <a:ea typeface="Times New Roman"/>
                  <a:cs typeface="Times New Roman"/>
                  <a:sym typeface="Times New Roman"/>
                </a:rPr>
              </a:b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80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Proactive Health Alerts and Medical Guidance</a:t>
              </a:r>
              <a:r>
                <a:rPr b="0" i="0" lang="en-US" sz="3200" u="none" cap="none" strike="noStrike">
                  <a:solidFill>
                    <a:schemeClr val="dk1"/>
                  </a:solidFill>
                  <a:latin typeface="Times New Roman"/>
                  <a:ea typeface="Times New Roman"/>
                  <a:cs typeface="Times New Roman"/>
                  <a:sym typeface="Times New Roman"/>
                </a:rPr>
                <a:t>: HealthSync identifies critical symptoms and sends timely alerts to encourage professional medical consultation, bridging the gap between self-care and clinical attention.</a:t>
              </a:r>
              <a:br>
                <a:rPr b="0" i="0" lang="en-US" sz="3200" u="none" cap="none" strike="noStrike">
                  <a:solidFill>
                    <a:schemeClr val="dk1"/>
                  </a:solidFill>
                  <a:latin typeface="Times New Roman"/>
                  <a:ea typeface="Times New Roman"/>
                  <a:cs typeface="Times New Roman"/>
                  <a:sym typeface="Times New Roman"/>
                </a:rPr>
              </a:br>
              <a:endParaRPr b="0" i="0" sz="3200" u="none" cap="none" strike="noStrike">
                <a:solidFill>
                  <a:schemeClr val="dk1"/>
                </a:solidFill>
                <a:latin typeface="Times New Roman"/>
                <a:ea typeface="Times New Roman"/>
                <a:cs typeface="Times New Roman"/>
                <a:sym typeface="Times New Roman"/>
              </a:endParaRPr>
            </a:p>
            <a:p>
              <a:pPr indent="-431800" lvl="0" marL="457200" marR="0" rtl="0" algn="l">
                <a:lnSpc>
                  <a:spcPct val="80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Secure, User-Friendly, and Self-Learning Platform</a:t>
              </a:r>
              <a:r>
                <a:rPr b="0" i="0" lang="en-US" sz="3200" u="none" cap="none" strike="noStrike">
                  <a:solidFill>
                    <a:schemeClr val="dk1"/>
                  </a:solidFill>
                  <a:latin typeface="Times New Roman"/>
                  <a:ea typeface="Times New Roman"/>
                  <a:cs typeface="Times New Roman"/>
                  <a:sym typeface="Times New Roman"/>
                </a:rPr>
                <a:t>: With a responsive interface, secure login (JWT/session), and reinforcement learning capabilities, the system enhances user engagement while continuously improving its accuracy and relevance.</a:t>
              </a:r>
              <a:endParaRPr b="0" i="0" sz="3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i="0" sz="3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gr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290" name="Shape 290"/>
        <p:cNvGrpSpPr/>
        <p:nvPr/>
      </p:nvGrpSpPr>
      <p:grpSpPr>
        <a:xfrm>
          <a:off x="0" y="0"/>
          <a:ext cx="0" cy="0"/>
          <a:chOff x="0" y="0"/>
          <a:chExt cx="0" cy="0"/>
        </a:xfrm>
      </p:grpSpPr>
      <p:cxnSp>
        <p:nvCxnSpPr>
          <p:cNvPr id="291" name="Google Shape;291;p15"/>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292" name="Google Shape;292;p15"/>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grpSp>
        <p:nvGrpSpPr>
          <p:cNvPr id="293" name="Google Shape;293;p15"/>
          <p:cNvGrpSpPr/>
          <p:nvPr/>
        </p:nvGrpSpPr>
        <p:grpSpPr>
          <a:xfrm>
            <a:off x="-2514600" y="85725"/>
            <a:ext cx="19142973" cy="1733480"/>
            <a:chOff x="-4241800" y="-38100"/>
            <a:chExt cx="24203164" cy="2232024"/>
          </a:xfrm>
        </p:grpSpPr>
        <p:sp>
          <p:nvSpPr>
            <p:cNvPr id="294" name="Google Shape;294;p15"/>
            <p:cNvSpPr/>
            <p:nvPr/>
          </p:nvSpPr>
          <p:spPr>
            <a:xfrm>
              <a:off x="-4241800" y="1016284"/>
              <a:ext cx="12192000" cy="406117"/>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353695" lvl="2" marL="1061085" marR="0" rtl="0" algn="just">
                <a:lnSpc>
                  <a:spcPct val="128571"/>
                </a:lnSpc>
                <a:spcBef>
                  <a:spcPts val="0"/>
                </a:spcBef>
                <a:spcAft>
                  <a:spcPts val="0"/>
                </a:spcAft>
                <a:buClr>
                  <a:schemeClr val="dk1"/>
                </a:buClr>
                <a:buSzPts val="3600"/>
                <a:buFont typeface="Arial"/>
                <a:buChar char="⚬"/>
              </a:pPr>
              <a:r>
                <a:rPr b="0" i="0" lang="en-US" sz="3600" u="none" cap="none" strike="noStrike">
                  <a:solidFill>
                    <a:schemeClr val="dk1"/>
                  </a:solidFill>
                  <a:latin typeface="Times New Roman"/>
                  <a:ea typeface="Times New Roman"/>
                  <a:cs typeface="Times New Roman"/>
                  <a:sym typeface="Times New Roman"/>
                </a:rPr>
                <a:t>                          </a:t>
              </a:r>
              <a:r>
                <a:rPr b="0" i="0" lang="en-US" sz="4000" u="none" cap="none" strike="noStrike">
                  <a:solidFill>
                    <a:schemeClr val="dk1"/>
                  </a:solidFill>
                  <a:latin typeface="Times New Roman"/>
                  <a:ea typeface="Times New Roman"/>
                  <a:cs typeface="Times New Roman"/>
                  <a:sym typeface="Times New Roman"/>
                </a:rPr>
                <a:t> </a:t>
              </a:r>
              <a:r>
                <a:rPr b="0" i="0" lang="en-US" sz="4200" u="none" cap="none" strike="noStrike">
                  <a:solidFill>
                    <a:schemeClr val="dk1"/>
                  </a:solidFill>
                  <a:latin typeface="Times New Roman"/>
                  <a:ea typeface="Times New Roman"/>
                  <a:cs typeface="Times New Roman"/>
                  <a:sym typeface="Times New Roman"/>
                </a:rPr>
                <a:t>Summary</a:t>
              </a:r>
              <a:r>
                <a:rPr b="0" i="0" lang="en-US" sz="4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15"/>
            <p:cNvSpPr txBox="1"/>
            <p:nvPr/>
          </p:nvSpPr>
          <p:spPr>
            <a:xfrm>
              <a:off x="0" y="-38100"/>
              <a:ext cx="19961364" cy="2232024"/>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t/>
              </a:r>
              <a:endParaRPr b="0" i="0" sz="4200" u="none" cap="none" strike="noStrike">
                <a:solidFill>
                  <a:srgbClr val="514843"/>
                </a:solidFill>
                <a:latin typeface="Arial"/>
                <a:ea typeface="Arial"/>
                <a:cs typeface="Arial"/>
                <a:sym typeface="Arial"/>
              </a:endParaRPr>
            </a:p>
          </p:txBody>
        </p:sp>
      </p:grpSp>
      <p:sp>
        <p:nvSpPr>
          <p:cNvPr id="296" name="Google Shape;296;p15"/>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97" name="Google Shape;297;p15"/>
          <p:cNvGrpSpPr/>
          <p:nvPr/>
        </p:nvGrpSpPr>
        <p:grpSpPr>
          <a:xfrm>
            <a:off x="1677670" y="2091607"/>
            <a:ext cx="15256773" cy="7172196"/>
            <a:chOff x="-734906" y="-743286"/>
            <a:chExt cx="20342364" cy="9562928"/>
          </a:xfrm>
        </p:grpSpPr>
        <p:sp>
          <p:nvSpPr>
            <p:cNvPr id="298" name="Google Shape;298;p15"/>
            <p:cNvSpPr/>
            <p:nvPr/>
          </p:nvSpPr>
          <p:spPr>
            <a:xfrm>
              <a:off x="0" y="0"/>
              <a:ext cx="18500272" cy="8819642"/>
            </a:xfrm>
            <a:custGeom>
              <a:rect b="b" l="l" r="r" t="t"/>
              <a:pathLst>
                <a:path extrusionOk="0" h="8819642" w="18500272">
                  <a:moveTo>
                    <a:pt x="0" y="0"/>
                  </a:moveTo>
                  <a:lnTo>
                    <a:pt x="18500272" y="0"/>
                  </a:lnTo>
                  <a:lnTo>
                    <a:pt x="18500272" y="8819642"/>
                  </a:lnTo>
                  <a:lnTo>
                    <a:pt x="0" y="8819642"/>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9" name="Google Shape;299;p15"/>
            <p:cNvSpPr txBox="1"/>
            <p:nvPr/>
          </p:nvSpPr>
          <p:spPr>
            <a:xfrm>
              <a:off x="-734906" y="-743286"/>
              <a:ext cx="20342364" cy="9029193"/>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200"/>
                <a:buFont typeface="Arial"/>
                <a:buNone/>
              </a:pPr>
              <a:r>
                <a:rPr b="0" i="1" lang="en-US" sz="3200" u="none" cap="none" strike="noStrike">
                  <a:solidFill>
                    <a:schemeClr val="dk1"/>
                  </a:solidFill>
                  <a:latin typeface="Times New Roman"/>
                  <a:ea typeface="Times New Roman"/>
                  <a:cs typeface="Times New Roman"/>
                  <a:sym typeface="Times New Roman"/>
                </a:rPr>
                <a:t>HealthSync: SmartCare Companion</a:t>
              </a:r>
              <a:r>
                <a:rPr b="0" i="0" lang="en-US" sz="3200" u="none" cap="none" strike="noStrike">
                  <a:solidFill>
                    <a:schemeClr val="dk1"/>
                  </a:solidFill>
                  <a:latin typeface="Times New Roman"/>
                  <a:ea typeface="Times New Roman"/>
                  <a:cs typeface="Times New Roman"/>
                  <a:sym typeface="Times New Roman"/>
                </a:rPr>
                <a:t> is an AI-powered health and nutrition management system designed to provide personalized diet plans, real-time symptom tracking, and intelligent health consultations. By collecting user data such as age, BMI, and medical conditions, the system filters meals using rule-based logic and a Food Knowledge Graph, and applies decision-making techniques like Fuzzy Logic with TOPSIS or AHP for optimal diet generation. It features an interactive chatbot for personalized health advice, uses ML models like LSTM and CNN for symptom monitoring, and offers home remedies for mild issues. Time series models track recovery progress, while alerts are sent for serious health concerns. The system continuously improves through user feedback using reinforcement learning. Built with HTML5, CSS3, JavaScript, and Bootstrap/Tailwind on the frontend, and Python (Flask or Django) with MongoDB or MySQL on the backend, it uses RESTful APIs for communication and JWT/session-based authentication. HealthSync aims to intelligently bridge the gap between everyday wellness and timely medical attention through an adaptive, user-friendly interface.</a:t>
              </a:r>
              <a:endParaRPr b="0" i="0" sz="4100" u="none" cap="none" strike="noStrike">
                <a:solidFill>
                  <a:schemeClr val="dk1"/>
                </a:solidFill>
                <a:latin typeface="Times New Roman"/>
                <a:ea typeface="Times New Roman"/>
                <a:cs typeface="Times New Roman"/>
                <a:sym typeface="Times New Roman"/>
              </a:endParaRPr>
            </a:p>
          </p:txBody>
        </p:sp>
      </p:gr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303" name="Shape 303"/>
        <p:cNvGrpSpPr/>
        <p:nvPr/>
      </p:nvGrpSpPr>
      <p:grpSpPr>
        <a:xfrm>
          <a:off x="0" y="0"/>
          <a:ext cx="0" cy="0"/>
          <a:chOff x="0" y="0"/>
          <a:chExt cx="0" cy="0"/>
        </a:xfrm>
      </p:grpSpPr>
      <p:cxnSp>
        <p:nvCxnSpPr>
          <p:cNvPr id="304" name="Google Shape;304;p16"/>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305" name="Google Shape;305;p16"/>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sp>
        <p:nvSpPr>
          <p:cNvPr id="306" name="Google Shape;306;p16"/>
          <p:cNvSpPr/>
          <p:nvPr/>
        </p:nvSpPr>
        <p:spPr>
          <a:xfrm rot="17472">
            <a:off x="1605169" y="1797845"/>
            <a:ext cx="15077694" cy="42862"/>
          </a:xfrm>
          <a:custGeom>
            <a:rect b="b" l="l" r="r" t="t"/>
            <a:pathLst>
              <a:path extrusionOk="0" h="57150" w="20103592">
                <a:moveTo>
                  <a:pt x="28575" y="0"/>
                </a:moveTo>
                <a:lnTo>
                  <a:pt x="20075017" y="0"/>
                </a:lnTo>
                <a:cubicBezTo>
                  <a:pt x="20090764" y="0"/>
                  <a:pt x="20103592" y="12827"/>
                  <a:pt x="20103592" y="28575"/>
                </a:cubicBezTo>
                <a:cubicBezTo>
                  <a:pt x="20103592" y="44323"/>
                  <a:pt x="20090764" y="57150"/>
                  <a:pt x="20075017" y="57150"/>
                </a:cubicBezTo>
                <a:lnTo>
                  <a:pt x="28575" y="57150"/>
                </a:lnTo>
                <a:cubicBezTo>
                  <a:pt x="12827" y="57150"/>
                  <a:pt x="0" y="44323"/>
                  <a:pt x="0" y="28575"/>
                </a:cubicBezTo>
                <a:cubicBezTo>
                  <a:pt x="0" y="12827"/>
                  <a:pt x="12827" y="0"/>
                  <a:pt x="28575" y="0"/>
                </a:cubicBezTo>
                <a:close/>
              </a:path>
            </a:pathLst>
          </a:custGeom>
          <a:solidFill>
            <a:srgbClr val="5148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7" name="Google Shape;307;p16"/>
          <p:cNvSpPr/>
          <p:nvPr/>
        </p:nvSpPr>
        <p:spPr>
          <a:xfrm rot="5838">
            <a:off x="1638454" y="1948262"/>
            <a:ext cx="15011114" cy="14288"/>
          </a:xfrm>
          <a:custGeom>
            <a:rect b="b" l="l" r="r" t="t"/>
            <a:pathLst>
              <a:path extrusionOk="0" h="19050" w="20014819">
                <a:moveTo>
                  <a:pt x="9525" y="0"/>
                </a:moveTo>
                <a:lnTo>
                  <a:pt x="20005294" y="0"/>
                </a:lnTo>
                <a:cubicBezTo>
                  <a:pt x="20010501" y="0"/>
                  <a:pt x="20014819" y="4318"/>
                  <a:pt x="20014819" y="9525"/>
                </a:cubicBezTo>
                <a:cubicBezTo>
                  <a:pt x="20014819" y="14732"/>
                  <a:pt x="20010501" y="19050"/>
                  <a:pt x="20005294" y="19050"/>
                </a:cubicBezTo>
                <a:lnTo>
                  <a:pt x="9525" y="19050"/>
                </a:lnTo>
                <a:cubicBezTo>
                  <a:pt x="4318" y="19050"/>
                  <a:pt x="0" y="14732"/>
                  <a:pt x="0" y="9525"/>
                </a:cubicBezTo>
                <a:cubicBezTo>
                  <a:pt x="0" y="4318"/>
                  <a:pt x="4318" y="0"/>
                  <a:pt x="9525" y="0"/>
                </a:cubicBezTo>
                <a:close/>
              </a:path>
            </a:pathLst>
          </a:custGeom>
          <a:solidFill>
            <a:srgbClr val="5148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308" name="Google Shape;308;p16"/>
          <p:cNvGrpSpPr/>
          <p:nvPr/>
        </p:nvGrpSpPr>
        <p:grpSpPr>
          <a:xfrm>
            <a:off x="1657350" y="1107090"/>
            <a:ext cx="14971024" cy="577082"/>
            <a:chOff x="0" y="0"/>
            <a:chExt cx="19961365" cy="769442"/>
          </a:xfrm>
        </p:grpSpPr>
        <p:sp>
          <p:nvSpPr>
            <p:cNvPr id="309" name="Google Shape;309;p16"/>
            <p:cNvSpPr/>
            <p:nvPr/>
          </p:nvSpPr>
          <p:spPr>
            <a:xfrm>
              <a:off x="0" y="0"/>
              <a:ext cx="19961365" cy="769442"/>
            </a:xfrm>
            <a:custGeom>
              <a:rect b="b" l="l" r="r" t="t"/>
              <a:pathLst>
                <a:path extrusionOk="0" h="769442" w="19961365">
                  <a:moveTo>
                    <a:pt x="0" y="0"/>
                  </a:moveTo>
                  <a:lnTo>
                    <a:pt x="19961365" y="0"/>
                  </a:lnTo>
                  <a:lnTo>
                    <a:pt x="19961365" y="769442"/>
                  </a:lnTo>
                  <a:lnTo>
                    <a:pt x="0" y="769442"/>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16"/>
            <p:cNvSpPr txBox="1"/>
            <p:nvPr/>
          </p:nvSpPr>
          <p:spPr>
            <a:xfrm>
              <a:off x="0" y="28575"/>
              <a:ext cx="19961364" cy="740867"/>
            </a:xfrm>
            <a:prstGeom prst="rect">
              <a:avLst/>
            </a:prstGeom>
            <a:noFill/>
            <a:ln>
              <a:noFill/>
            </a:ln>
          </p:spPr>
          <p:txBody>
            <a:bodyPr anchorCtr="0" anchor="t"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rPr b="0" i="0" lang="en-US" sz="4200" u="none" cap="none" strike="noStrike">
                  <a:solidFill>
                    <a:srgbClr val="514843"/>
                  </a:solidFill>
                  <a:latin typeface="Arimo"/>
                  <a:ea typeface="Arimo"/>
                  <a:cs typeface="Arimo"/>
                  <a:sym typeface="Arimo"/>
                </a:rPr>
                <a:t>References </a:t>
              </a:r>
              <a:endParaRPr b="0" i="0" sz="1400" u="none" cap="none" strike="noStrike">
                <a:solidFill>
                  <a:srgbClr val="000000"/>
                </a:solidFill>
                <a:latin typeface="Arial"/>
                <a:ea typeface="Arial"/>
                <a:cs typeface="Arial"/>
                <a:sym typeface="Arial"/>
              </a:endParaRPr>
            </a:p>
          </p:txBody>
        </p:sp>
      </p:grpSp>
      <p:sp>
        <p:nvSpPr>
          <p:cNvPr id="311" name="Google Shape;311;p16"/>
          <p:cNvSpPr txBox="1"/>
          <p:nvPr/>
        </p:nvSpPr>
        <p:spPr>
          <a:xfrm rot="10800000">
            <a:off x="15521223" y="9229114"/>
            <a:ext cx="5662377" cy="853100"/>
          </a:xfrm>
          <a:prstGeom prst="rect">
            <a:avLst/>
          </a:prstGeom>
          <a:noFill/>
          <a:ln>
            <a:noFill/>
          </a:ln>
        </p:spPr>
        <p:txBody>
          <a:bodyPr anchorCtr="0" anchor="t" bIns="0" lIns="0" spcFirstLastPara="1" rIns="0" wrap="square" tIns="0">
            <a:noAutofit/>
          </a:bodyPr>
          <a:lstStyle/>
          <a:p>
            <a:pPr indent="-100965" lvl="1" marL="582930" marR="0" rtl="0" algn="just">
              <a:lnSpc>
                <a:spcPct val="162000"/>
              </a:lnSpc>
              <a:spcBef>
                <a:spcPts val="0"/>
              </a:spcBef>
              <a:spcAft>
                <a:spcPts val="0"/>
              </a:spcAft>
              <a:buClr>
                <a:schemeClr val="dk1"/>
              </a:buClr>
              <a:buSzPts val="3000"/>
              <a:buFont typeface="Arial"/>
              <a:buNone/>
            </a:pPr>
            <a:r>
              <a:t/>
            </a:r>
            <a:endParaRPr b="0" i="0" sz="3000" u="none" cap="none" strike="noStrike">
              <a:solidFill>
                <a:srgbClr val="514843"/>
              </a:solidFill>
              <a:latin typeface="Times New Roman"/>
              <a:ea typeface="Times New Roman"/>
              <a:cs typeface="Times New Roman"/>
              <a:sym typeface="Times New Roman"/>
            </a:endParaRPr>
          </a:p>
        </p:txBody>
      </p:sp>
      <p:sp>
        <p:nvSpPr>
          <p:cNvPr id="312" name="Google Shape;312;p16"/>
          <p:cNvSpPr txBox="1"/>
          <p:nvPr/>
        </p:nvSpPr>
        <p:spPr>
          <a:xfrm>
            <a:off x="1657350" y="2425149"/>
            <a:ext cx="15025500" cy="7480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Times New Roman"/>
                <a:ea typeface="Times New Roman"/>
                <a:cs typeface="Times New Roman"/>
                <a:sym typeface="Times New Roman"/>
              </a:rPr>
              <a:t>1] </a:t>
            </a:r>
            <a:r>
              <a:rPr b="0" i="0" lang="en-US" sz="3200" u="none" cap="none" strike="noStrike">
                <a:solidFill>
                  <a:schemeClr val="dk1"/>
                </a:solidFill>
                <a:latin typeface="Times New Roman"/>
                <a:ea typeface="Times New Roman"/>
                <a:cs typeface="Times New Roman"/>
                <a:sym typeface="Times New Roman"/>
              </a:rPr>
              <a:t>Mrinmoy Roy,  Srabonti Das, Anica Tasnim Protity, “OBESEYE: Interpretable Diet Recommender for Obesity Management using Machine Learning and Explainable AI”, 2023 : </a:t>
            </a:r>
            <a:r>
              <a:rPr b="0" i="0" lang="en-US" sz="3200" u="sng" cap="none" strike="noStrike">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https://arxiv.org/pdf/2308.02796</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Times New Roman"/>
                <a:ea typeface="Times New Roman"/>
                <a:cs typeface="Times New Roman"/>
                <a:sym typeface="Times New Roman"/>
              </a:rPr>
              <a:t>2] </a:t>
            </a:r>
            <a:r>
              <a:rPr b="0" i="0" lang="en-US" sz="3200" u="none" cap="none" strike="noStrike">
                <a:solidFill>
                  <a:schemeClr val="dk1"/>
                </a:solidFill>
                <a:latin typeface="Times New Roman"/>
                <a:ea typeface="Times New Roman"/>
                <a:cs typeface="Times New Roman"/>
                <a:sym typeface="Times New Roman"/>
              </a:rPr>
              <a:t>Reema Golagana ,V. Sravani, T. Mohan Reddy ,CH Kavitha, “Diet Recommendation System using Machine Learning[2] Dogo Rangsang Research Journal”,2023: </a:t>
            </a:r>
            <a:r>
              <a:rPr b="0" i="0" lang="en-US" sz="3200" u="sng" cap="none" strike="noStrike">
                <a:solidFill>
                  <a:schemeClr val="dk1"/>
                </a:solidFill>
                <a:latin typeface="Times New Roman"/>
                <a:ea typeface="Times New Roman"/>
                <a:cs typeface="Times New Roman"/>
                <a:sym typeface="Times New Roman"/>
                <a:hlinkClick r:id="rId4">
                  <a:extLst>
                    <a:ext uri="{A12FA001-AC4F-418D-AE19-62706E023703}">
                      <ahyp:hlinkClr val="tx"/>
                    </a:ext>
                  </a:extLst>
                </a:hlinkClick>
              </a:rPr>
              <a:t>https://www.journal-dogorangsang.in/no_1_Online_23/20_apr.pdf</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3] Maryam Amiri ,Juan Li, Wordh Hasan, “Personalized Flexible Meal</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US" sz="3200" u="none" cap="none" strike="noStrike">
                <a:solidFill>
                  <a:schemeClr val="dk1"/>
                </a:solidFill>
                <a:latin typeface="Times New Roman"/>
                <a:ea typeface="Times New Roman"/>
                <a:cs typeface="Times New Roman"/>
                <a:sym typeface="Times New Roman"/>
              </a:rPr>
              <a:t>Planning for Individuals With Diet-Related Health Concerns: System Design and</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1100"/>
              <a:buFont typeface="Arial"/>
              <a:buNone/>
            </a:pPr>
            <a:r>
              <a:rPr b="0" i="0" lang="en-US" sz="3200" u="none" cap="none" strike="noStrike">
                <a:solidFill>
                  <a:schemeClr val="dk1"/>
                </a:solidFill>
                <a:latin typeface="Times New Roman"/>
                <a:ea typeface="Times New Roman"/>
                <a:cs typeface="Times New Roman"/>
                <a:sym typeface="Times New Roman"/>
              </a:rPr>
              <a:t>Feasibility Validation Study”, 2023 : </a:t>
            </a:r>
            <a:r>
              <a:rPr b="0" i="0" lang="en-US" sz="3200" u="sng" cap="none" strike="noStrike">
                <a:solidFill>
                  <a:schemeClr val="dk1"/>
                </a:solidFill>
                <a:latin typeface="Times New Roman"/>
                <a:ea typeface="Times New Roman"/>
                <a:cs typeface="Times New Roman"/>
                <a:sym typeface="Times New Roman"/>
                <a:hlinkClick r:id="rId5">
                  <a:extLst>
                    <a:ext uri="{A12FA001-AC4F-418D-AE19-62706E023703}">
                      <ahyp:hlinkClr val="tx"/>
                    </a:ext>
                  </a:extLst>
                </a:hlinkClick>
              </a:rPr>
              <a:t>https://formative.jmir.org/2023/1/e46434/PDF</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rPr b="0" i="0" lang="en-US" sz="3200" u="none" cap="none" strike="noStrike">
                <a:solidFill>
                  <a:schemeClr val="dk1"/>
                </a:solidFill>
                <a:latin typeface="Times New Roman"/>
                <a:ea typeface="Times New Roman"/>
                <a:cs typeface="Times New Roman"/>
                <a:sym typeface="Times New Roman"/>
              </a:rPr>
              <a:t>4] Mehrdad Rostami, Vahid Farrahi, Sajad Ahmadian, Seyed Mohammad Jafar Jalali, Mourad Oussalah, “A novel healthy and time-aware food recommender system using attributed community detection”,2023 : </a:t>
            </a:r>
            <a:r>
              <a:rPr b="0" i="0" lang="en-US" sz="3200" u="sng" cap="none" strike="noStrike">
                <a:solidFill>
                  <a:schemeClr val="dk1"/>
                </a:solidFill>
                <a:latin typeface="Times New Roman"/>
                <a:ea typeface="Times New Roman"/>
                <a:cs typeface="Times New Roman"/>
                <a:sym typeface="Times New Roman"/>
                <a:hlinkClick r:id="rId6">
                  <a:extLst>
                    <a:ext uri="{A12FA001-AC4F-418D-AE19-62706E023703}">
                      <ahyp:hlinkClr val="tx"/>
                    </a:ext>
                  </a:extLst>
                </a:hlinkClick>
              </a:rPr>
              <a:t>https://doi.org/10.1016/j.eswa.2023.119719</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316" name="Shape 316"/>
        <p:cNvGrpSpPr/>
        <p:nvPr/>
      </p:nvGrpSpPr>
      <p:grpSpPr>
        <a:xfrm>
          <a:off x="0" y="0"/>
          <a:ext cx="0" cy="0"/>
          <a:chOff x="0" y="0"/>
          <a:chExt cx="0" cy="0"/>
        </a:xfrm>
      </p:grpSpPr>
      <p:cxnSp>
        <p:nvCxnSpPr>
          <p:cNvPr id="317" name="Google Shape;317;p17"/>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318" name="Google Shape;318;p17"/>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sp>
        <p:nvSpPr>
          <p:cNvPr id="319" name="Google Shape;319;p17"/>
          <p:cNvSpPr/>
          <p:nvPr/>
        </p:nvSpPr>
        <p:spPr>
          <a:xfrm>
            <a:off x="0" y="0"/>
            <a:ext cx="18288000" cy="1619822"/>
          </a:xfrm>
          <a:custGeom>
            <a:rect b="b" l="l" r="r" t="t"/>
            <a:pathLst>
              <a:path extrusionOk="0" h="2159762" w="24384000">
                <a:moveTo>
                  <a:pt x="0" y="0"/>
                </a:moveTo>
                <a:lnTo>
                  <a:pt x="24384000" y="0"/>
                </a:lnTo>
                <a:lnTo>
                  <a:pt x="24384000" y="2159762"/>
                </a:lnTo>
                <a:lnTo>
                  <a:pt x="0" y="2159762"/>
                </a:lnTo>
                <a:close/>
              </a:path>
            </a:pathLst>
          </a:custGeom>
          <a:solidFill>
            <a:srgbClr val="5148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0" name="Google Shape;320;p17"/>
          <p:cNvSpPr/>
          <p:nvPr/>
        </p:nvSpPr>
        <p:spPr>
          <a:xfrm>
            <a:off x="1986668" y="0"/>
            <a:ext cx="2621286" cy="3438141"/>
          </a:xfrm>
          <a:custGeom>
            <a:rect b="b" l="l" r="r" t="t"/>
            <a:pathLst>
              <a:path extrusionOk="0" h="3438141" w="2621286">
                <a:moveTo>
                  <a:pt x="0" y="0"/>
                </a:moveTo>
                <a:lnTo>
                  <a:pt x="2621286" y="0"/>
                </a:lnTo>
                <a:lnTo>
                  <a:pt x="2621286" y="3438141"/>
                </a:lnTo>
                <a:lnTo>
                  <a:pt x="0" y="3438141"/>
                </a:lnTo>
                <a:lnTo>
                  <a:pt x="0" y="0"/>
                </a:lnTo>
                <a:close/>
              </a:path>
            </a:pathLst>
          </a:custGeom>
          <a:blipFill rotWithShape="1">
            <a:blip r:embed="rId3">
              <a:alphaModFix/>
            </a:blip>
            <a:stretch>
              <a:fillRect b="-73046"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1" name="Google Shape;321;p17"/>
          <p:cNvSpPr/>
          <p:nvPr/>
        </p:nvSpPr>
        <p:spPr>
          <a:xfrm>
            <a:off x="0" y="8667186"/>
            <a:ext cx="18288000" cy="1619821"/>
          </a:xfrm>
          <a:custGeom>
            <a:rect b="b" l="l" r="r" t="t"/>
            <a:pathLst>
              <a:path extrusionOk="0" h="2159762" w="24384000">
                <a:moveTo>
                  <a:pt x="0" y="0"/>
                </a:moveTo>
                <a:lnTo>
                  <a:pt x="24384000" y="0"/>
                </a:lnTo>
                <a:lnTo>
                  <a:pt x="24384000" y="2159762"/>
                </a:lnTo>
                <a:lnTo>
                  <a:pt x="0" y="2159762"/>
                </a:lnTo>
                <a:close/>
              </a:path>
            </a:pathLst>
          </a:custGeom>
          <a:solidFill>
            <a:srgbClr val="5148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22" name="Google Shape;322;p17"/>
          <p:cNvSpPr txBox="1"/>
          <p:nvPr/>
        </p:nvSpPr>
        <p:spPr>
          <a:xfrm>
            <a:off x="1079395" y="3667182"/>
            <a:ext cx="15144750" cy="3300962"/>
          </a:xfrm>
          <a:prstGeom prst="rect">
            <a:avLst/>
          </a:prstGeom>
          <a:noFill/>
          <a:ln>
            <a:noFill/>
          </a:ln>
        </p:spPr>
        <p:txBody>
          <a:bodyPr anchorCtr="0" anchor="ctr" bIns="0" lIns="0" spcFirstLastPara="1" rIns="0" wrap="square" tIns="0">
            <a:noAutofit/>
          </a:bodyPr>
          <a:lstStyle/>
          <a:p>
            <a:pPr indent="0" lvl="0" marL="0" marR="0" rtl="0" algn="ctr">
              <a:lnSpc>
                <a:spcPct val="108000"/>
              </a:lnSpc>
              <a:spcBef>
                <a:spcPts val="0"/>
              </a:spcBef>
              <a:spcAft>
                <a:spcPts val="0"/>
              </a:spcAft>
              <a:buClr>
                <a:srgbClr val="000000"/>
              </a:buClr>
              <a:buSzPts val="6600"/>
              <a:buFont typeface="Arial"/>
              <a:buNone/>
            </a:pPr>
            <a:r>
              <a:rPr b="0" i="0" lang="en-US" sz="6600" u="none" cap="none" strike="noStrike">
                <a:solidFill>
                  <a:srgbClr val="514843"/>
                </a:solidFill>
                <a:latin typeface="Arimo"/>
                <a:ea typeface="Arimo"/>
                <a:cs typeface="Arimo"/>
                <a:sym typeface="Arimo"/>
              </a:rPr>
              <a:t>Thank You !!</a:t>
            </a:r>
            <a:endParaRPr b="0" i="0" sz="1400" u="none" cap="none" strike="noStrike">
              <a:solidFill>
                <a:srgbClr val="000000"/>
              </a:solidFill>
              <a:latin typeface="Arial"/>
              <a:ea typeface="Arial"/>
              <a:cs typeface="Arial"/>
              <a:sym typeface="Arial"/>
            </a:endParaRPr>
          </a:p>
        </p:txBody>
      </p:sp>
      <p:sp>
        <p:nvSpPr>
          <p:cNvPr id="323" name="Google Shape;323;p17"/>
          <p:cNvSpPr/>
          <p:nvPr/>
        </p:nvSpPr>
        <p:spPr>
          <a:xfrm>
            <a:off x="14537446" y="2028799"/>
            <a:ext cx="3342918" cy="2791395"/>
          </a:xfrm>
          <a:custGeom>
            <a:rect b="b" l="l" r="r" t="t"/>
            <a:pathLst>
              <a:path extrusionOk="0" h="2791395" w="3342918">
                <a:moveTo>
                  <a:pt x="0" y="0"/>
                </a:moveTo>
                <a:lnTo>
                  <a:pt x="3342918" y="0"/>
                </a:lnTo>
                <a:lnTo>
                  <a:pt x="3342918" y="2791395"/>
                </a:lnTo>
                <a:lnTo>
                  <a:pt x="0" y="2791395"/>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111" name="Shape 111"/>
        <p:cNvGrpSpPr/>
        <p:nvPr/>
      </p:nvGrpSpPr>
      <p:grpSpPr>
        <a:xfrm>
          <a:off x="0" y="0"/>
          <a:ext cx="0" cy="0"/>
          <a:chOff x="0" y="0"/>
          <a:chExt cx="0" cy="0"/>
        </a:xfrm>
      </p:grpSpPr>
      <p:cxnSp>
        <p:nvCxnSpPr>
          <p:cNvPr id="112" name="Google Shape;112;p2"/>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113" name="Google Shape;113;p2"/>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sp>
        <p:nvSpPr>
          <p:cNvPr id="114" name="Google Shape;114;p2"/>
          <p:cNvSpPr/>
          <p:nvPr/>
        </p:nvSpPr>
        <p:spPr>
          <a:xfrm>
            <a:off x="0" y="0"/>
            <a:ext cx="18288000" cy="1619822"/>
          </a:xfrm>
          <a:custGeom>
            <a:rect b="b" l="l" r="r" t="t"/>
            <a:pathLst>
              <a:path extrusionOk="0" h="2159762" w="24384000">
                <a:moveTo>
                  <a:pt x="0" y="0"/>
                </a:moveTo>
                <a:lnTo>
                  <a:pt x="24384000" y="0"/>
                </a:lnTo>
                <a:lnTo>
                  <a:pt x="24384000" y="2159762"/>
                </a:lnTo>
                <a:lnTo>
                  <a:pt x="0" y="2159762"/>
                </a:lnTo>
                <a:close/>
              </a:path>
            </a:pathLst>
          </a:custGeom>
          <a:solidFill>
            <a:srgbClr val="5148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15" name="Google Shape;115;p2"/>
          <p:cNvCxnSpPr/>
          <p:nvPr/>
        </p:nvCxnSpPr>
        <p:spPr>
          <a:xfrm rot="10692">
            <a:off x="-42902" y="1799663"/>
            <a:ext cx="18373803" cy="0"/>
          </a:xfrm>
          <a:prstGeom prst="straightConnector1">
            <a:avLst/>
          </a:prstGeom>
          <a:noFill/>
          <a:ln cap="rnd" cmpd="sng" w="28575">
            <a:solidFill>
              <a:srgbClr val="514843"/>
            </a:solidFill>
            <a:prstDash val="solid"/>
            <a:round/>
            <a:headEnd len="sm" w="sm" type="none"/>
            <a:tailEnd len="sm" w="sm" type="none"/>
          </a:ln>
        </p:spPr>
      </p:cxnSp>
      <p:cxnSp>
        <p:nvCxnSpPr>
          <p:cNvPr id="116" name="Google Shape;116;p2"/>
          <p:cNvCxnSpPr/>
          <p:nvPr/>
        </p:nvCxnSpPr>
        <p:spPr>
          <a:xfrm rot="3575">
            <a:off x="-14291" y="1714500"/>
            <a:ext cx="18316581" cy="0"/>
          </a:xfrm>
          <a:prstGeom prst="straightConnector1">
            <a:avLst/>
          </a:prstGeom>
          <a:noFill/>
          <a:ln cap="rnd" cmpd="sng" w="9525">
            <a:solidFill>
              <a:srgbClr val="514843"/>
            </a:solidFill>
            <a:prstDash val="solid"/>
            <a:round/>
            <a:headEnd len="sm" w="sm" type="none"/>
            <a:tailEnd len="sm" w="sm" type="none"/>
          </a:ln>
        </p:spPr>
      </p:cxnSp>
      <p:sp>
        <p:nvSpPr>
          <p:cNvPr id="117" name="Google Shape;117;p2"/>
          <p:cNvSpPr/>
          <p:nvPr/>
        </p:nvSpPr>
        <p:spPr>
          <a:xfrm>
            <a:off x="1988820" y="0"/>
            <a:ext cx="2621286" cy="3438141"/>
          </a:xfrm>
          <a:custGeom>
            <a:rect b="b" l="l" r="r" t="t"/>
            <a:pathLst>
              <a:path extrusionOk="0" h="3438141" w="2621286">
                <a:moveTo>
                  <a:pt x="0" y="0"/>
                </a:moveTo>
                <a:lnTo>
                  <a:pt x="2621286" y="0"/>
                </a:lnTo>
                <a:lnTo>
                  <a:pt x="2621286" y="3438141"/>
                </a:lnTo>
                <a:lnTo>
                  <a:pt x="0" y="3438141"/>
                </a:lnTo>
                <a:lnTo>
                  <a:pt x="0" y="0"/>
                </a:lnTo>
                <a:close/>
              </a:path>
            </a:pathLst>
          </a:custGeom>
          <a:blipFill rotWithShape="1">
            <a:blip r:embed="rId3">
              <a:alphaModFix/>
            </a:blip>
            <a:stretch>
              <a:fillRect b="-73046"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18" name="Google Shape;118;p2"/>
          <p:cNvCxnSpPr/>
          <p:nvPr/>
        </p:nvCxnSpPr>
        <p:spPr>
          <a:xfrm rot="10692">
            <a:off x="-42902" y="8458740"/>
            <a:ext cx="18373803" cy="0"/>
          </a:xfrm>
          <a:prstGeom prst="straightConnector1">
            <a:avLst/>
          </a:prstGeom>
          <a:noFill/>
          <a:ln cap="rnd" cmpd="sng" w="28575">
            <a:solidFill>
              <a:srgbClr val="514843"/>
            </a:solidFill>
            <a:prstDash val="solid"/>
            <a:round/>
            <a:headEnd len="sm" w="sm" type="none"/>
            <a:tailEnd len="sm" w="sm" type="none"/>
          </a:ln>
        </p:spPr>
      </p:cxnSp>
      <p:cxnSp>
        <p:nvCxnSpPr>
          <p:cNvPr id="119" name="Google Shape;119;p2"/>
          <p:cNvCxnSpPr/>
          <p:nvPr/>
        </p:nvCxnSpPr>
        <p:spPr>
          <a:xfrm rot="3575">
            <a:off x="-14291" y="8562952"/>
            <a:ext cx="18316581" cy="0"/>
          </a:xfrm>
          <a:prstGeom prst="straightConnector1">
            <a:avLst/>
          </a:prstGeom>
          <a:noFill/>
          <a:ln cap="rnd" cmpd="sng" w="9525">
            <a:solidFill>
              <a:srgbClr val="514843"/>
            </a:solidFill>
            <a:prstDash val="solid"/>
            <a:round/>
            <a:headEnd len="sm" w="sm" type="none"/>
            <a:tailEnd len="sm" w="sm" type="none"/>
          </a:ln>
        </p:spPr>
      </p:cxnSp>
      <p:sp>
        <p:nvSpPr>
          <p:cNvPr id="120" name="Google Shape;120;p2"/>
          <p:cNvSpPr/>
          <p:nvPr/>
        </p:nvSpPr>
        <p:spPr>
          <a:xfrm>
            <a:off x="0" y="8667186"/>
            <a:ext cx="18288000" cy="1619821"/>
          </a:xfrm>
          <a:custGeom>
            <a:rect b="b" l="l" r="r" t="t"/>
            <a:pathLst>
              <a:path extrusionOk="0" h="2159762" w="24384000">
                <a:moveTo>
                  <a:pt x="0" y="0"/>
                </a:moveTo>
                <a:lnTo>
                  <a:pt x="24384000" y="0"/>
                </a:lnTo>
                <a:lnTo>
                  <a:pt x="24384000" y="2159762"/>
                </a:lnTo>
                <a:lnTo>
                  <a:pt x="0" y="2159762"/>
                </a:lnTo>
                <a:close/>
              </a:path>
            </a:pathLst>
          </a:custGeom>
          <a:solidFill>
            <a:srgbClr val="51484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21" name="Google Shape;121;p2"/>
          <p:cNvGrpSpPr/>
          <p:nvPr/>
        </p:nvGrpSpPr>
        <p:grpSpPr>
          <a:xfrm>
            <a:off x="4843462" y="2129457"/>
            <a:ext cx="8601075" cy="865411"/>
            <a:chOff x="0" y="0"/>
            <a:chExt cx="11468100" cy="1153882"/>
          </a:xfrm>
        </p:grpSpPr>
        <p:sp>
          <p:nvSpPr>
            <p:cNvPr id="122" name="Google Shape;122;p2"/>
            <p:cNvSpPr/>
            <p:nvPr/>
          </p:nvSpPr>
          <p:spPr>
            <a:xfrm>
              <a:off x="0" y="0"/>
              <a:ext cx="11468100" cy="1153882"/>
            </a:xfrm>
            <a:custGeom>
              <a:rect b="b" l="l" r="r" t="t"/>
              <a:pathLst>
                <a:path extrusionOk="0" h="1153882" w="11468100">
                  <a:moveTo>
                    <a:pt x="0" y="0"/>
                  </a:moveTo>
                  <a:lnTo>
                    <a:pt x="11468100" y="0"/>
                  </a:lnTo>
                  <a:lnTo>
                    <a:pt x="11468100" y="1153882"/>
                  </a:lnTo>
                  <a:lnTo>
                    <a:pt x="0" y="1153882"/>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2"/>
            <p:cNvSpPr txBox="1"/>
            <p:nvPr/>
          </p:nvSpPr>
          <p:spPr>
            <a:xfrm>
              <a:off x="0" y="28575"/>
              <a:ext cx="11468100" cy="1125307"/>
            </a:xfrm>
            <a:prstGeom prst="rect">
              <a:avLst/>
            </a:prstGeom>
            <a:noFill/>
            <a:ln>
              <a:noFill/>
            </a:ln>
          </p:spPr>
          <p:txBody>
            <a:bodyPr anchorCtr="0" anchor="ctr" bIns="0" lIns="0" spcFirstLastPara="1" rIns="0" wrap="square" tIns="0">
              <a:noAutofit/>
            </a:bodyPr>
            <a:lstStyle/>
            <a:p>
              <a:pPr indent="0" lvl="0" marL="0" marR="0" rtl="0" algn="ctr">
                <a:lnSpc>
                  <a:spcPct val="107996"/>
                </a:lnSpc>
                <a:spcBef>
                  <a:spcPts val="0"/>
                </a:spcBef>
                <a:spcAft>
                  <a:spcPts val="0"/>
                </a:spcAft>
                <a:buClr>
                  <a:srgbClr val="000000"/>
                </a:buClr>
                <a:buSzPts val="5940"/>
                <a:buFont typeface="Arial"/>
                <a:buNone/>
              </a:pPr>
              <a:r>
                <a:rPr b="0" i="0" lang="en-US" sz="5940" u="none" cap="none" strike="noStrike">
                  <a:solidFill>
                    <a:srgbClr val="514843"/>
                  </a:solidFill>
                  <a:latin typeface="Arimo"/>
                  <a:ea typeface="Arimo"/>
                  <a:cs typeface="Arimo"/>
                  <a:sym typeface="Arimo"/>
                </a:rPr>
                <a:t>Team members</a:t>
              </a:r>
              <a:endParaRPr b="0" i="0" sz="1400" u="none" cap="none" strike="noStrike">
                <a:solidFill>
                  <a:srgbClr val="000000"/>
                </a:solidFill>
                <a:latin typeface="Arial"/>
                <a:ea typeface="Arial"/>
                <a:cs typeface="Arial"/>
                <a:sym typeface="Arial"/>
              </a:endParaRPr>
            </a:p>
          </p:txBody>
        </p:sp>
      </p:grpSp>
      <p:graphicFrame>
        <p:nvGraphicFramePr>
          <p:cNvPr id="124" name="Google Shape;124;p2"/>
          <p:cNvGraphicFramePr/>
          <p:nvPr/>
        </p:nvGraphicFramePr>
        <p:xfrm>
          <a:off x="942392" y="3489141"/>
          <a:ext cx="3000000" cy="3000000"/>
        </p:xfrm>
        <a:graphic>
          <a:graphicData uri="http://schemas.openxmlformats.org/drawingml/2006/table">
            <a:tbl>
              <a:tblPr>
                <a:noFill/>
                <a:tableStyleId>{F1349C9B-D33B-43AE-B5FC-DC33827B005B}</a:tableStyleId>
              </a:tblPr>
              <a:tblGrid>
                <a:gridCol w="2788675"/>
                <a:gridCol w="4204225"/>
                <a:gridCol w="5888750"/>
                <a:gridCol w="3482300"/>
              </a:tblGrid>
              <a:tr h="861725">
                <a:tc>
                  <a:txBody>
                    <a:bodyPr/>
                    <a:lstStyle/>
                    <a:p>
                      <a:pPr indent="0" lvl="0" marL="0" marR="0" rtl="0" algn="ctr">
                        <a:lnSpc>
                          <a:spcPct val="138000"/>
                        </a:lnSpc>
                        <a:spcBef>
                          <a:spcPts val="0"/>
                        </a:spcBef>
                        <a:spcAft>
                          <a:spcPts val="0"/>
                        </a:spcAft>
                        <a:buClr>
                          <a:srgbClr val="000000"/>
                        </a:buClr>
                        <a:buSzPts val="2700"/>
                        <a:buFont typeface="Arial"/>
                        <a:buNone/>
                      </a:pPr>
                      <a:r>
                        <a:rPr lang="en-US" sz="2700" u="none" cap="none" strike="noStrike">
                          <a:solidFill>
                            <a:srgbClr val="FFFFFF"/>
                          </a:solidFill>
                          <a:latin typeface="Arial"/>
                          <a:ea typeface="Arial"/>
                          <a:cs typeface="Arial"/>
                          <a:sym typeface="Arial"/>
                        </a:rPr>
                        <a:t>Division./           Roll No.</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l">
                        <a:lnSpc>
                          <a:spcPct val="138000"/>
                        </a:lnSpc>
                        <a:spcBef>
                          <a:spcPts val="0"/>
                        </a:spcBef>
                        <a:spcAft>
                          <a:spcPts val="0"/>
                        </a:spcAft>
                        <a:buClr>
                          <a:srgbClr val="000000"/>
                        </a:buClr>
                        <a:buSzPts val="2700"/>
                        <a:buFont typeface="Arial"/>
                        <a:buNone/>
                      </a:pPr>
                      <a:r>
                        <a:rPr lang="en-US" sz="2700" u="none" cap="none" strike="noStrike">
                          <a:solidFill>
                            <a:srgbClr val="FFFFFF"/>
                          </a:solidFill>
                          <a:latin typeface="Arial"/>
                          <a:ea typeface="Arial"/>
                          <a:cs typeface="Arial"/>
                          <a:sym typeface="Arial"/>
                        </a:rPr>
                        <a:t>Name of the student</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l">
                        <a:lnSpc>
                          <a:spcPct val="138000"/>
                        </a:lnSpc>
                        <a:spcBef>
                          <a:spcPts val="0"/>
                        </a:spcBef>
                        <a:spcAft>
                          <a:spcPts val="0"/>
                        </a:spcAft>
                        <a:buClr>
                          <a:srgbClr val="000000"/>
                        </a:buClr>
                        <a:buSzPts val="2700"/>
                        <a:buFont typeface="Arial"/>
                        <a:buNone/>
                      </a:pPr>
                      <a:r>
                        <a:rPr lang="en-US" sz="2700" u="none" cap="none" strike="noStrike">
                          <a:solidFill>
                            <a:srgbClr val="FFFFFF"/>
                          </a:solidFill>
                          <a:latin typeface="Arial"/>
                          <a:ea typeface="Arial"/>
                          <a:cs typeface="Arial"/>
                          <a:sym typeface="Arial"/>
                        </a:rPr>
                        <a:t>Email ID</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just">
                        <a:lnSpc>
                          <a:spcPct val="138000"/>
                        </a:lnSpc>
                        <a:spcBef>
                          <a:spcPts val="0"/>
                        </a:spcBef>
                        <a:spcAft>
                          <a:spcPts val="0"/>
                        </a:spcAft>
                        <a:buClr>
                          <a:srgbClr val="000000"/>
                        </a:buClr>
                        <a:buSzPts val="2700"/>
                        <a:buFont typeface="Arial"/>
                        <a:buNone/>
                      </a:pPr>
                      <a:r>
                        <a:rPr lang="en-US" sz="2700" u="none" cap="none" strike="noStrike">
                          <a:solidFill>
                            <a:srgbClr val="FFFFFF"/>
                          </a:solidFill>
                          <a:latin typeface="Arial"/>
                          <a:ea typeface="Arial"/>
                          <a:cs typeface="Arial"/>
                          <a:sym typeface="Arial"/>
                        </a:rPr>
                        <a:t>Contact Number</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r>
              <a:tr h="673075">
                <a:tc>
                  <a:txBody>
                    <a:bodyPr/>
                    <a:lstStyle/>
                    <a:p>
                      <a:pPr indent="0" lvl="0" marL="0" marR="0" rtl="0" algn="l">
                        <a:lnSpc>
                          <a:spcPct val="137944"/>
                        </a:lnSpc>
                        <a:spcBef>
                          <a:spcPts val="0"/>
                        </a:spcBef>
                        <a:spcAft>
                          <a:spcPts val="0"/>
                        </a:spcAft>
                        <a:buClr>
                          <a:srgbClr val="000000"/>
                        </a:buClr>
                        <a:buSzPts val="1800"/>
                        <a:buFont typeface="Arial"/>
                        <a:buNone/>
                      </a:pPr>
                      <a:r>
                        <a:rPr b="1" lang="en-US" sz="1800" u="none" cap="none" strike="noStrike">
                          <a:solidFill>
                            <a:srgbClr val="FFFFFF"/>
                          </a:solidFill>
                          <a:latin typeface="Arimo"/>
                          <a:ea typeface="Arimo"/>
                          <a:cs typeface="Arimo"/>
                          <a:sym typeface="Arimo"/>
                        </a:rPr>
                        <a:t> A/53</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l">
                        <a:lnSpc>
                          <a:spcPct val="137958"/>
                        </a:lnSpc>
                        <a:spcBef>
                          <a:spcPts val="0"/>
                        </a:spcBef>
                        <a:spcAft>
                          <a:spcPts val="0"/>
                        </a:spcAft>
                        <a:buClr>
                          <a:srgbClr val="000000"/>
                        </a:buClr>
                        <a:buSzPts val="2400"/>
                        <a:buFont typeface="Arial"/>
                        <a:buNone/>
                      </a:pPr>
                      <a:r>
                        <a:rPr lang="en-US" sz="2400" u="none" cap="none" strike="noStrike">
                          <a:solidFill>
                            <a:srgbClr val="514843"/>
                          </a:solidFill>
                          <a:latin typeface="Arial"/>
                          <a:ea typeface="Arial"/>
                          <a:cs typeface="Arial"/>
                          <a:sym typeface="Arial"/>
                        </a:rPr>
                        <a:t>Radhika A. Ware</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l">
                        <a:lnSpc>
                          <a:spcPct val="137958"/>
                        </a:lnSpc>
                        <a:spcBef>
                          <a:spcPts val="0"/>
                        </a:spcBef>
                        <a:spcAft>
                          <a:spcPts val="0"/>
                        </a:spcAft>
                        <a:buClr>
                          <a:srgbClr val="000000"/>
                        </a:buClr>
                        <a:buSzPts val="2400"/>
                        <a:buFont typeface="Arial"/>
                        <a:buNone/>
                      </a:pPr>
                      <a:r>
                        <a:rPr lang="en-US" sz="2400" u="none" cap="none" strike="noStrike">
                          <a:solidFill>
                            <a:srgbClr val="514843"/>
                          </a:solidFill>
                          <a:latin typeface="Arimo"/>
                          <a:ea typeface="Arimo"/>
                          <a:cs typeface="Arimo"/>
                          <a:sym typeface="Arimo"/>
                        </a:rPr>
                        <a:t>raware371322@kkwagh.edu.in.</a:t>
                      </a:r>
                      <a:endParaRPr sz="1100" u="none" cap="none" strike="noStrike"/>
                    </a:p>
                    <a:p>
                      <a:pPr indent="0" lvl="0" marL="0" marR="0" rtl="0" algn="l">
                        <a:lnSpc>
                          <a:spcPct val="137944"/>
                        </a:lnSpc>
                        <a:spcBef>
                          <a:spcPts val="0"/>
                        </a:spcBef>
                        <a:spcAft>
                          <a:spcPts val="0"/>
                        </a:spcAft>
                        <a:buClr>
                          <a:srgbClr val="000000"/>
                        </a:buClr>
                        <a:buSzPts val="1800"/>
                        <a:buFont typeface="Arial"/>
                        <a:buNone/>
                      </a:pPr>
                      <a:r>
                        <a:rPr lang="en-US" sz="1800" u="none" cap="none" strike="noStrike">
                          <a:solidFill>
                            <a:srgbClr val="514843"/>
                          </a:solidFill>
                          <a:latin typeface="Arimo"/>
                          <a:ea typeface="Arimo"/>
                          <a:cs typeface="Arimo"/>
                          <a:sym typeface="Arimo"/>
                        </a:rPr>
                        <a:t> </a:t>
                      </a:r>
                      <a:endParaRPr sz="14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l">
                        <a:lnSpc>
                          <a:spcPct val="138000"/>
                        </a:lnSpc>
                        <a:spcBef>
                          <a:spcPts val="0"/>
                        </a:spcBef>
                        <a:spcAft>
                          <a:spcPts val="0"/>
                        </a:spcAft>
                        <a:buClr>
                          <a:srgbClr val="000000"/>
                        </a:buClr>
                        <a:buSzPts val="2700"/>
                        <a:buFont typeface="Arial"/>
                        <a:buNone/>
                      </a:pPr>
                      <a:r>
                        <a:rPr lang="en-US" sz="2700" u="none" cap="none" strike="noStrike">
                          <a:solidFill>
                            <a:srgbClr val="514843"/>
                          </a:solidFill>
                          <a:latin typeface="Arial"/>
                          <a:ea typeface="Arial"/>
                          <a:cs typeface="Arial"/>
                          <a:sym typeface="Arial"/>
                        </a:rPr>
                        <a:t>8482866073</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r>
              <a:tr h="814575">
                <a:tc>
                  <a:txBody>
                    <a:bodyPr/>
                    <a:lstStyle/>
                    <a:p>
                      <a:pPr indent="0" lvl="0" marL="0" marR="0" rtl="0" algn="l">
                        <a:lnSpc>
                          <a:spcPct val="137944"/>
                        </a:lnSpc>
                        <a:spcBef>
                          <a:spcPts val="0"/>
                        </a:spcBef>
                        <a:spcAft>
                          <a:spcPts val="0"/>
                        </a:spcAft>
                        <a:buClr>
                          <a:srgbClr val="000000"/>
                        </a:buClr>
                        <a:buSzPts val="1800"/>
                        <a:buFont typeface="Arial"/>
                        <a:buNone/>
                      </a:pPr>
                      <a:r>
                        <a:rPr b="1" lang="en-US" sz="1800" u="none" cap="none" strike="noStrike">
                          <a:solidFill>
                            <a:srgbClr val="FFFFFF"/>
                          </a:solidFill>
                          <a:latin typeface="Arimo"/>
                          <a:ea typeface="Arimo"/>
                          <a:cs typeface="Arimo"/>
                          <a:sym typeface="Arimo"/>
                        </a:rPr>
                        <a:t> A/54</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l">
                        <a:lnSpc>
                          <a:spcPct val="137958"/>
                        </a:lnSpc>
                        <a:spcBef>
                          <a:spcPts val="0"/>
                        </a:spcBef>
                        <a:spcAft>
                          <a:spcPts val="0"/>
                        </a:spcAft>
                        <a:buClr>
                          <a:srgbClr val="000000"/>
                        </a:buClr>
                        <a:buSzPts val="2400"/>
                        <a:buFont typeface="Arial"/>
                        <a:buNone/>
                      </a:pPr>
                      <a:r>
                        <a:rPr lang="en-US" sz="2400" u="none" cap="none" strike="noStrike">
                          <a:solidFill>
                            <a:srgbClr val="514843"/>
                          </a:solidFill>
                          <a:latin typeface="Arimo"/>
                          <a:ea typeface="Arimo"/>
                          <a:cs typeface="Arimo"/>
                          <a:sym typeface="Arimo"/>
                        </a:rPr>
                        <a:t>Krishna S. Wable</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l">
                        <a:lnSpc>
                          <a:spcPct val="137958"/>
                        </a:lnSpc>
                        <a:spcBef>
                          <a:spcPts val="0"/>
                        </a:spcBef>
                        <a:spcAft>
                          <a:spcPts val="0"/>
                        </a:spcAft>
                        <a:buClr>
                          <a:srgbClr val="000000"/>
                        </a:buClr>
                        <a:buSzPts val="2400"/>
                        <a:buFont typeface="Arial"/>
                        <a:buNone/>
                      </a:pPr>
                      <a:r>
                        <a:rPr lang="en-US" sz="2400" u="none" cap="none" strike="noStrike">
                          <a:solidFill>
                            <a:srgbClr val="514843"/>
                          </a:solidFill>
                          <a:latin typeface="Arial"/>
                          <a:ea typeface="Arial"/>
                          <a:cs typeface="Arial"/>
                          <a:sym typeface="Arial"/>
                        </a:rPr>
                        <a:t>kswable371322@kkwagh.edu.in</a:t>
                      </a:r>
                      <a:endParaRPr sz="1100" u="none" cap="none" strike="noStrike"/>
                    </a:p>
                    <a:p>
                      <a:pPr indent="0" lvl="0" marL="0" marR="0" rtl="0" algn="l">
                        <a:lnSpc>
                          <a:spcPct val="301000"/>
                        </a:lnSpc>
                        <a:spcBef>
                          <a:spcPts val="0"/>
                        </a:spcBef>
                        <a:spcAft>
                          <a:spcPts val="0"/>
                        </a:spcAft>
                        <a:buClr>
                          <a:srgbClr val="000000"/>
                        </a:buClr>
                        <a:buSzPts val="1100"/>
                        <a:buFont typeface="Arial"/>
                        <a:buNone/>
                      </a:pPr>
                      <a:r>
                        <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l">
                        <a:lnSpc>
                          <a:spcPct val="138000"/>
                        </a:lnSpc>
                        <a:spcBef>
                          <a:spcPts val="0"/>
                        </a:spcBef>
                        <a:spcAft>
                          <a:spcPts val="0"/>
                        </a:spcAft>
                        <a:buClr>
                          <a:srgbClr val="000000"/>
                        </a:buClr>
                        <a:buSzPts val="2700"/>
                        <a:buFont typeface="Arial"/>
                        <a:buNone/>
                      </a:pPr>
                      <a:r>
                        <a:rPr lang="en-US" sz="2700" u="none" cap="none" strike="noStrike">
                          <a:solidFill>
                            <a:srgbClr val="514843"/>
                          </a:solidFill>
                          <a:latin typeface="Arial"/>
                          <a:ea typeface="Arial"/>
                          <a:cs typeface="Arial"/>
                          <a:sym typeface="Arial"/>
                        </a:rPr>
                        <a:t>9623082674</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r>
              <a:tr h="767400">
                <a:tc>
                  <a:txBody>
                    <a:bodyPr/>
                    <a:lstStyle/>
                    <a:p>
                      <a:pPr indent="0" lvl="0" marL="0" marR="0" rtl="0" algn="l">
                        <a:lnSpc>
                          <a:spcPct val="137944"/>
                        </a:lnSpc>
                        <a:spcBef>
                          <a:spcPts val="0"/>
                        </a:spcBef>
                        <a:spcAft>
                          <a:spcPts val="0"/>
                        </a:spcAft>
                        <a:buClr>
                          <a:srgbClr val="000000"/>
                        </a:buClr>
                        <a:buSzPts val="1800"/>
                        <a:buFont typeface="Arial"/>
                        <a:buNone/>
                      </a:pPr>
                      <a:r>
                        <a:rPr b="1" lang="en-US" sz="1800" u="none" cap="none" strike="noStrike">
                          <a:solidFill>
                            <a:srgbClr val="FFFFFF"/>
                          </a:solidFill>
                          <a:latin typeface="Arimo"/>
                          <a:ea typeface="Arimo"/>
                          <a:cs typeface="Arimo"/>
                          <a:sym typeface="Arimo"/>
                        </a:rPr>
                        <a:t> A/55</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l">
                        <a:lnSpc>
                          <a:spcPct val="137958"/>
                        </a:lnSpc>
                        <a:spcBef>
                          <a:spcPts val="0"/>
                        </a:spcBef>
                        <a:spcAft>
                          <a:spcPts val="0"/>
                        </a:spcAft>
                        <a:buClr>
                          <a:srgbClr val="000000"/>
                        </a:buClr>
                        <a:buSzPts val="2400"/>
                        <a:buFont typeface="Arial"/>
                        <a:buNone/>
                      </a:pPr>
                      <a:r>
                        <a:rPr lang="en-US" sz="2400" u="none" cap="none" strike="noStrike">
                          <a:solidFill>
                            <a:srgbClr val="514843"/>
                          </a:solidFill>
                          <a:latin typeface="Arimo"/>
                          <a:ea typeface="Arimo"/>
                          <a:cs typeface="Arimo"/>
                          <a:sym typeface="Arimo"/>
                        </a:rPr>
                        <a:t>Bhumika R. Raut</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l">
                        <a:lnSpc>
                          <a:spcPct val="137958"/>
                        </a:lnSpc>
                        <a:spcBef>
                          <a:spcPts val="0"/>
                        </a:spcBef>
                        <a:spcAft>
                          <a:spcPts val="0"/>
                        </a:spcAft>
                        <a:buClr>
                          <a:srgbClr val="000000"/>
                        </a:buClr>
                        <a:buSzPts val="2400"/>
                        <a:buFont typeface="Arial"/>
                        <a:buNone/>
                      </a:pPr>
                      <a:r>
                        <a:rPr lang="en-US" sz="2400" u="none" cap="none" strike="noStrike">
                          <a:solidFill>
                            <a:srgbClr val="514843"/>
                          </a:solidFill>
                          <a:latin typeface="Arimo"/>
                          <a:ea typeface="Arimo"/>
                          <a:cs typeface="Arimo"/>
                          <a:sym typeface="Arimo"/>
                        </a:rPr>
                        <a:t> brraut371322@kkwagh.edu.in</a:t>
                      </a:r>
                      <a:endParaRPr sz="1100" u="none" cap="none" strike="noStrike"/>
                    </a:p>
                    <a:p>
                      <a:pPr indent="0" lvl="0" marL="0" marR="0" rtl="0" algn="l">
                        <a:lnSpc>
                          <a:spcPct val="301000"/>
                        </a:lnSpc>
                        <a:spcBef>
                          <a:spcPts val="0"/>
                        </a:spcBef>
                        <a:spcAft>
                          <a:spcPts val="0"/>
                        </a:spcAft>
                        <a:buClr>
                          <a:srgbClr val="000000"/>
                        </a:buClr>
                        <a:buSzPts val="1100"/>
                        <a:buFont typeface="Arial"/>
                        <a:buNone/>
                      </a:pPr>
                      <a:r>
                        <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l">
                        <a:lnSpc>
                          <a:spcPct val="138000"/>
                        </a:lnSpc>
                        <a:spcBef>
                          <a:spcPts val="0"/>
                        </a:spcBef>
                        <a:spcAft>
                          <a:spcPts val="0"/>
                        </a:spcAft>
                        <a:buClr>
                          <a:srgbClr val="000000"/>
                        </a:buClr>
                        <a:buSzPts val="2700"/>
                        <a:buFont typeface="Arial"/>
                        <a:buNone/>
                      </a:pPr>
                      <a:r>
                        <a:rPr lang="en-US" sz="2700" u="none" cap="none" strike="noStrike">
                          <a:solidFill>
                            <a:srgbClr val="514843"/>
                          </a:solidFill>
                          <a:latin typeface="Arial"/>
                          <a:ea typeface="Arial"/>
                          <a:cs typeface="Arial"/>
                          <a:sym typeface="Arial"/>
                        </a:rPr>
                        <a:t>7498717259</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r>
              <a:tr h="1169475">
                <a:tc>
                  <a:txBody>
                    <a:bodyPr/>
                    <a:lstStyle/>
                    <a:p>
                      <a:pPr indent="0" lvl="0" marL="0" marR="0" rtl="0" algn="l">
                        <a:lnSpc>
                          <a:spcPct val="137944"/>
                        </a:lnSpc>
                        <a:spcBef>
                          <a:spcPts val="0"/>
                        </a:spcBef>
                        <a:spcAft>
                          <a:spcPts val="0"/>
                        </a:spcAft>
                        <a:buClr>
                          <a:srgbClr val="000000"/>
                        </a:buClr>
                        <a:buSzPts val="1800"/>
                        <a:buFont typeface="Arial"/>
                        <a:buNone/>
                      </a:pPr>
                      <a:r>
                        <a:rPr b="1" lang="en-US" sz="1800" u="none" cap="none" strike="noStrike">
                          <a:solidFill>
                            <a:srgbClr val="FFFFFF"/>
                          </a:solidFill>
                          <a:latin typeface="Arimo"/>
                          <a:ea typeface="Arimo"/>
                          <a:cs typeface="Arimo"/>
                          <a:sym typeface="Arimo"/>
                        </a:rPr>
                        <a:t> A/56</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l">
                        <a:lnSpc>
                          <a:spcPct val="137958"/>
                        </a:lnSpc>
                        <a:spcBef>
                          <a:spcPts val="0"/>
                        </a:spcBef>
                        <a:spcAft>
                          <a:spcPts val="0"/>
                        </a:spcAft>
                        <a:buClr>
                          <a:srgbClr val="000000"/>
                        </a:buClr>
                        <a:buSzPts val="2400"/>
                        <a:buFont typeface="Arial"/>
                        <a:buNone/>
                      </a:pPr>
                      <a:r>
                        <a:rPr lang="en-US" sz="2400" u="none" cap="none" strike="noStrike">
                          <a:solidFill>
                            <a:srgbClr val="514843"/>
                          </a:solidFill>
                          <a:latin typeface="Arimo"/>
                          <a:ea typeface="Arimo"/>
                          <a:cs typeface="Arimo"/>
                          <a:sym typeface="Arimo"/>
                        </a:rPr>
                        <a:t>Achal P. Patil</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l">
                        <a:lnSpc>
                          <a:spcPct val="137958"/>
                        </a:lnSpc>
                        <a:spcBef>
                          <a:spcPts val="0"/>
                        </a:spcBef>
                        <a:spcAft>
                          <a:spcPts val="0"/>
                        </a:spcAft>
                        <a:buClr>
                          <a:srgbClr val="000000"/>
                        </a:buClr>
                        <a:buSzPts val="2400"/>
                        <a:buFont typeface="Arial"/>
                        <a:buNone/>
                      </a:pPr>
                      <a:r>
                        <a:rPr lang="en-US" sz="2400" u="none" cap="none" strike="noStrike">
                          <a:solidFill>
                            <a:srgbClr val="514843"/>
                          </a:solidFill>
                          <a:latin typeface="Arimo"/>
                          <a:ea typeface="Arimo"/>
                          <a:cs typeface="Arimo"/>
                          <a:sym typeface="Arimo"/>
                        </a:rPr>
                        <a:t>appatil011221@kkwagh.edu.in </a:t>
                      </a:r>
                      <a:endParaRPr sz="1100" u="none" cap="none" strike="noStrike"/>
                    </a:p>
                    <a:p>
                      <a:pPr indent="0" lvl="0" marL="0" marR="0" rtl="0" algn="l">
                        <a:lnSpc>
                          <a:spcPct val="301000"/>
                        </a:lnSpc>
                        <a:spcBef>
                          <a:spcPts val="0"/>
                        </a:spcBef>
                        <a:spcAft>
                          <a:spcPts val="0"/>
                        </a:spcAft>
                        <a:buClr>
                          <a:srgbClr val="000000"/>
                        </a:buClr>
                        <a:buSzPts val="1100"/>
                        <a:buFont typeface="Arial"/>
                        <a:buNone/>
                      </a:pPr>
                      <a:r>
                        <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l">
                        <a:lnSpc>
                          <a:spcPct val="138000"/>
                        </a:lnSpc>
                        <a:spcBef>
                          <a:spcPts val="0"/>
                        </a:spcBef>
                        <a:spcAft>
                          <a:spcPts val="0"/>
                        </a:spcAft>
                        <a:buClr>
                          <a:srgbClr val="000000"/>
                        </a:buClr>
                        <a:buSzPts val="2700"/>
                        <a:buFont typeface="Arial"/>
                        <a:buNone/>
                      </a:pPr>
                      <a:r>
                        <a:rPr lang="en-US" sz="2700" u="none" cap="none" strike="noStrike">
                          <a:solidFill>
                            <a:srgbClr val="514843"/>
                          </a:solidFill>
                          <a:latin typeface="Arial"/>
                          <a:ea typeface="Arial"/>
                          <a:cs typeface="Arial"/>
                          <a:sym typeface="Arial"/>
                        </a:rPr>
                        <a:t>9834591172</a:t>
                      </a:r>
                      <a:endParaRPr sz="1100" u="none" cap="none" strike="noStrike"/>
                    </a:p>
                  </a:txBody>
                  <a:tcPr marT="68575" marB="68575" marR="68575" marL="6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129" name="Shape 129"/>
        <p:cNvGrpSpPr/>
        <p:nvPr/>
      </p:nvGrpSpPr>
      <p:grpSpPr>
        <a:xfrm>
          <a:off x="0" y="0"/>
          <a:ext cx="0" cy="0"/>
          <a:chOff x="0" y="0"/>
          <a:chExt cx="0" cy="0"/>
        </a:xfrm>
      </p:grpSpPr>
      <p:cxnSp>
        <p:nvCxnSpPr>
          <p:cNvPr id="130" name="Google Shape;130;p3"/>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131" name="Google Shape;131;p3"/>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grpSp>
        <p:nvGrpSpPr>
          <p:cNvPr id="132" name="Google Shape;132;p3"/>
          <p:cNvGrpSpPr/>
          <p:nvPr/>
        </p:nvGrpSpPr>
        <p:grpSpPr>
          <a:xfrm>
            <a:off x="1657350" y="114300"/>
            <a:ext cx="14971024" cy="1645443"/>
            <a:chOff x="0" y="0"/>
            <a:chExt cx="19961365" cy="2193924"/>
          </a:xfrm>
        </p:grpSpPr>
        <p:sp>
          <p:nvSpPr>
            <p:cNvPr id="133" name="Google Shape;133;p3"/>
            <p:cNvSpPr/>
            <p:nvPr/>
          </p:nvSpPr>
          <p:spPr>
            <a:xfrm>
              <a:off x="0" y="0"/>
              <a:ext cx="19961365"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3"/>
            <p:cNvSpPr txBox="1"/>
            <p:nvPr/>
          </p:nvSpPr>
          <p:spPr>
            <a:xfrm>
              <a:off x="0" y="28575"/>
              <a:ext cx="19961364" cy="2165349"/>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rPr b="0" i="0" lang="en-US" sz="4200" u="none" cap="none" strike="noStrike">
                  <a:solidFill>
                    <a:srgbClr val="514843"/>
                  </a:solidFill>
                  <a:latin typeface="Arimo"/>
                  <a:ea typeface="Arimo"/>
                  <a:cs typeface="Arimo"/>
                  <a:sym typeface="Arimo"/>
                </a:rPr>
                <a:t>Index</a:t>
              </a:r>
              <a:endParaRPr b="0" i="0" sz="1400" u="none" cap="none" strike="noStrike">
                <a:solidFill>
                  <a:srgbClr val="000000"/>
                </a:solidFill>
                <a:latin typeface="Arial"/>
                <a:ea typeface="Arial"/>
                <a:cs typeface="Arial"/>
                <a:sym typeface="Arial"/>
              </a:endParaRPr>
            </a:p>
          </p:txBody>
        </p:sp>
      </p:grpSp>
      <p:grpSp>
        <p:nvGrpSpPr>
          <p:cNvPr id="135" name="Google Shape;135;p3"/>
          <p:cNvGrpSpPr/>
          <p:nvPr/>
        </p:nvGrpSpPr>
        <p:grpSpPr>
          <a:xfrm>
            <a:off x="1178520" y="2137526"/>
            <a:ext cx="15449853" cy="7923348"/>
            <a:chOff x="0" y="-266578"/>
            <a:chExt cx="20599804" cy="10564464"/>
          </a:xfrm>
        </p:grpSpPr>
        <p:sp>
          <p:nvSpPr>
            <p:cNvPr id="136" name="Google Shape;136;p3"/>
            <p:cNvSpPr/>
            <p:nvPr/>
          </p:nvSpPr>
          <p:spPr>
            <a:xfrm>
              <a:off x="160249" y="-266578"/>
              <a:ext cx="20439555" cy="10297886"/>
            </a:xfrm>
            <a:custGeom>
              <a:rect b="b" l="l" r="r" t="t"/>
              <a:pathLst>
                <a:path extrusionOk="0" h="10297886" w="20439555">
                  <a:moveTo>
                    <a:pt x="0" y="0"/>
                  </a:moveTo>
                  <a:lnTo>
                    <a:pt x="20439555" y="0"/>
                  </a:lnTo>
                  <a:lnTo>
                    <a:pt x="20439555" y="10297886"/>
                  </a:lnTo>
                  <a:lnTo>
                    <a:pt x="0" y="10297886"/>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3"/>
            <p:cNvSpPr txBox="1"/>
            <p:nvPr/>
          </p:nvSpPr>
          <p:spPr>
            <a:xfrm>
              <a:off x="0" y="-238125"/>
              <a:ext cx="20439556" cy="10536011"/>
            </a:xfrm>
            <a:prstGeom prst="rect">
              <a:avLst/>
            </a:prstGeom>
            <a:noFill/>
            <a:ln>
              <a:noFill/>
            </a:ln>
          </p:spPr>
          <p:txBody>
            <a:bodyPr anchorCtr="0" anchor="t" bIns="0" lIns="0" spcFirstLastPara="1" rIns="0" wrap="square" tIns="0">
              <a:noAutofit/>
            </a:bodyPr>
            <a:lstStyle/>
            <a:p>
              <a:pPr indent="-353695" lvl="2" marL="1061085" marR="0" rtl="0" algn="just">
                <a:lnSpc>
                  <a:spcPct val="16875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Introduction</a:t>
              </a:r>
              <a:endParaRPr b="1" i="0" sz="3200" u="none" cap="none" strike="noStrike">
                <a:solidFill>
                  <a:schemeClr val="dk1"/>
                </a:solidFill>
                <a:latin typeface="Times New Roman"/>
                <a:ea typeface="Times New Roman"/>
                <a:cs typeface="Times New Roman"/>
                <a:sym typeface="Times New Roman"/>
              </a:endParaRPr>
            </a:p>
            <a:p>
              <a:pPr indent="-353695" lvl="2" marL="1061085" marR="0" rtl="0" algn="just">
                <a:lnSpc>
                  <a:spcPct val="16875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Problem Definition</a:t>
              </a:r>
              <a:endParaRPr b="0" i="0" sz="1400" u="none" cap="none" strike="noStrike">
                <a:solidFill>
                  <a:srgbClr val="000000"/>
                </a:solidFill>
                <a:latin typeface="Arial"/>
                <a:ea typeface="Arial"/>
                <a:cs typeface="Arial"/>
                <a:sym typeface="Arial"/>
              </a:endParaRPr>
            </a:p>
            <a:p>
              <a:pPr indent="-353695" lvl="2" marL="1061085" marR="0" rtl="0" algn="just">
                <a:lnSpc>
                  <a:spcPct val="16875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Objective</a:t>
              </a:r>
              <a:endParaRPr b="0" i="0" sz="1400" u="none" cap="none" strike="noStrike">
                <a:solidFill>
                  <a:srgbClr val="000000"/>
                </a:solidFill>
                <a:latin typeface="Arial"/>
                <a:ea typeface="Arial"/>
                <a:cs typeface="Arial"/>
                <a:sym typeface="Arial"/>
              </a:endParaRPr>
            </a:p>
            <a:p>
              <a:pPr indent="-353695" lvl="2" marL="1061085" marR="0" rtl="0" algn="just">
                <a:lnSpc>
                  <a:spcPct val="16875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Literature Review </a:t>
              </a:r>
              <a:endParaRPr b="0" i="0" sz="1400" u="none" cap="none" strike="noStrike">
                <a:solidFill>
                  <a:srgbClr val="000000"/>
                </a:solidFill>
                <a:latin typeface="Arial"/>
                <a:ea typeface="Arial"/>
                <a:cs typeface="Arial"/>
                <a:sym typeface="Arial"/>
              </a:endParaRPr>
            </a:p>
            <a:p>
              <a:pPr indent="-353695" lvl="2" marL="1061085" marR="0" rtl="0" algn="just">
                <a:lnSpc>
                  <a:spcPct val="16875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Methodology (Block diagram,Proposed approach,Techniques,tools, Detailed Design)</a:t>
              </a:r>
              <a:endParaRPr b="0" i="0" sz="1400" u="none" cap="none" strike="noStrike">
                <a:solidFill>
                  <a:srgbClr val="000000"/>
                </a:solidFill>
                <a:latin typeface="Arial"/>
                <a:ea typeface="Arial"/>
                <a:cs typeface="Arial"/>
                <a:sym typeface="Arial"/>
              </a:endParaRPr>
            </a:p>
            <a:p>
              <a:pPr indent="-353695" lvl="2" marL="1061085" marR="0" rtl="0" algn="just">
                <a:lnSpc>
                  <a:spcPct val="16875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Expected Outcomes </a:t>
              </a:r>
              <a:endParaRPr b="0" i="0" sz="1400" u="none" cap="none" strike="noStrike">
                <a:solidFill>
                  <a:srgbClr val="000000"/>
                </a:solidFill>
                <a:latin typeface="Arial"/>
                <a:ea typeface="Arial"/>
                <a:cs typeface="Arial"/>
                <a:sym typeface="Arial"/>
              </a:endParaRPr>
            </a:p>
            <a:p>
              <a:pPr indent="-353695" lvl="2" marL="1061085" marR="0" rtl="0" algn="just">
                <a:lnSpc>
                  <a:spcPct val="16875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Summary </a:t>
              </a:r>
              <a:endParaRPr b="0" i="0" sz="1400" u="none" cap="none" strike="noStrike">
                <a:solidFill>
                  <a:srgbClr val="000000"/>
                </a:solidFill>
                <a:latin typeface="Arial"/>
                <a:ea typeface="Arial"/>
                <a:cs typeface="Arial"/>
                <a:sym typeface="Arial"/>
              </a:endParaRPr>
            </a:p>
            <a:p>
              <a:pPr indent="-353695" lvl="2" marL="1061085" marR="0" rtl="0" algn="just">
                <a:lnSpc>
                  <a:spcPct val="168750"/>
                </a:lnSpc>
                <a:spcBef>
                  <a:spcPts val="0"/>
                </a:spcBef>
                <a:spcAft>
                  <a:spcPts val="0"/>
                </a:spcAft>
                <a:buClr>
                  <a:schemeClr val="dk1"/>
                </a:buClr>
                <a:buSzPts val="3200"/>
                <a:buFont typeface="Arial"/>
                <a:buChar char="⚬"/>
              </a:pPr>
              <a:r>
                <a:rPr b="0" i="0" lang="en-US" sz="3200" u="none" cap="none" strike="noStrike">
                  <a:solidFill>
                    <a:schemeClr val="dk1"/>
                  </a:solidFill>
                  <a:latin typeface="Times New Roman"/>
                  <a:ea typeface="Times New Roman"/>
                  <a:cs typeface="Times New Roman"/>
                  <a:sym typeface="Times New Roman"/>
                </a:rPr>
                <a:t>References</a:t>
              </a:r>
              <a:endParaRPr b="0" i="0" sz="3200" u="none" cap="none" strike="noStrike">
                <a:solidFill>
                  <a:schemeClr val="dk1"/>
                </a:solidFill>
                <a:latin typeface="Times New Roman"/>
                <a:ea typeface="Times New Roman"/>
                <a:cs typeface="Times New Roman"/>
                <a:sym typeface="Times New Roman"/>
              </a:endParaRPr>
            </a:p>
            <a:p>
              <a:pPr indent="-150495" lvl="2" marL="1061085" marR="0" rtl="0" algn="just">
                <a:lnSpc>
                  <a:spcPct val="168750"/>
                </a:lnSpc>
                <a:spcBef>
                  <a:spcPts val="0"/>
                </a:spcBef>
                <a:spcAft>
                  <a:spcPts val="0"/>
                </a:spcAft>
                <a:buClr>
                  <a:schemeClr val="dk1"/>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2" marL="707390" marR="0" rtl="0" algn="just">
                <a:lnSpc>
                  <a:spcPct val="3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    </a:t>
              </a:r>
              <a:endParaRPr b="0" i="0" sz="3200" u="none" cap="none" strike="noStrike">
                <a:solidFill>
                  <a:schemeClr val="dk1"/>
                </a:solidFill>
                <a:latin typeface="Times New Roman"/>
                <a:ea typeface="Times New Roman"/>
                <a:cs typeface="Times New Roman"/>
                <a:sym typeface="Times New Roman"/>
              </a:endParaRPr>
            </a:p>
          </p:txBody>
        </p:sp>
      </p:grpSp>
      <p:sp>
        <p:nvSpPr>
          <p:cNvPr id="138" name="Google Shape;138;p3"/>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9" name="Google Shape;139;p3"/>
          <p:cNvGrpSpPr/>
          <p:nvPr/>
        </p:nvGrpSpPr>
        <p:grpSpPr>
          <a:xfrm>
            <a:off x="13885173" y="9520238"/>
            <a:ext cx="2743200" cy="561976"/>
            <a:chOff x="0" y="-19050"/>
            <a:chExt cx="3657600" cy="749300"/>
          </a:xfrm>
        </p:grpSpPr>
        <p:sp>
          <p:nvSpPr>
            <p:cNvPr id="140" name="Google Shape;140;p3"/>
            <p:cNvSpPr/>
            <p:nvPr/>
          </p:nvSpPr>
          <p:spPr>
            <a:xfrm>
              <a:off x="0" y="0"/>
              <a:ext cx="3657600" cy="730250"/>
            </a:xfrm>
            <a:custGeom>
              <a:rect b="b" l="l" r="r" t="t"/>
              <a:pathLst>
                <a:path extrusionOk="0" h="730250" w="3657600">
                  <a:moveTo>
                    <a:pt x="0" y="0"/>
                  </a:moveTo>
                  <a:lnTo>
                    <a:pt x="3657600" y="0"/>
                  </a:lnTo>
                  <a:lnTo>
                    <a:pt x="3657600" y="730250"/>
                  </a:lnTo>
                  <a:lnTo>
                    <a:pt x="0" y="73025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3"/>
            <p:cNvSpPr txBox="1"/>
            <p:nvPr/>
          </p:nvSpPr>
          <p:spPr>
            <a:xfrm>
              <a:off x="0" y="-19050"/>
              <a:ext cx="3657600" cy="749300"/>
            </a:xfrm>
            <a:prstGeom prst="rect">
              <a:avLst/>
            </a:prstGeom>
            <a:noFill/>
            <a:ln>
              <a:noFill/>
            </a:ln>
          </p:spPr>
          <p:txBody>
            <a:bodyPr anchorCtr="0" anchor="ctr" bIns="0" lIns="0" spcFirstLastPara="1" rIns="0" wrap="square" tIns="0">
              <a:noAutofit/>
            </a:bodyPr>
            <a:lstStyle/>
            <a:p>
              <a:pPr indent="0" lvl="0" marL="0" marR="0" rtl="0" algn="r">
                <a:lnSpc>
                  <a:spcPct val="120000"/>
                </a:lnSpc>
                <a:spcBef>
                  <a:spcPts val="0"/>
                </a:spcBef>
                <a:spcAft>
                  <a:spcPts val="0"/>
                </a:spcAft>
                <a:buClr>
                  <a:srgbClr val="000000"/>
                </a:buClr>
                <a:buSzPts val="1800"/>
                <a:buFont typeface="Arial"/>
                <a:buNone/>
              </a:pPr>
              <a:r>
                <a:rPr b="0" i="0" lang="en-US" sz="1800" u="none" cap="none" strike="noStrike">
                  <a:solidFill>
                    <a:srgbClr val="3D3632"/>
                  </a:solidFill>
                  <a:latin typeface="Arimo"/>
                  <a:ea typeface="Arimo"/>
                  <a:cs typeface="Arimo"/>
                  <a:sym typeface="Arimo"/>
                </a:rPr>
                <a:t>3</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145" name="Shape 145"/>
        <p:cNvGrpSpPr/>
        <p:nvPr/>
      </p:nvGrpSpPr>
      <p:grpSpPr>
        <a:xfrm>
          <a:off x="0" y="0"/>
          <a:ext cx="0" cy="0"/>
          <a:chOff x="0" y="0"/>
          <a:chExt cx="0" cy="0"/>
        </a:xfrm>
      </p:grpSpPr>
      <p:cxnSp>
        <p:nvCxnSpPr>
          <p:cNvPr id="146" name="Google Shape;146;p4"/>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147" name="Google Shape;147;p4"/>
          <p:cNvCxnSpPr/>
          <p:nvPr/>
        </p:nvCxnSpPr>
        <p:spPr>
          <a:xfrm rot="5838">
            <a:off x="1611446" y="1959487"/>
            <a:ext cx="14996805" cy="0"/>
          </a:xfrm>
          <a:prstGeom prst="straightConnector1">
            <a:avLst/>
          </a:prstGeom>
          <a:noFill/>
          <a:ln cap="rnd" cmpd="sng" w="9525">
            <a:solidFill>
              <a:srgbClr val="514843"/>
            </a:solidFill>
            <a:prstDash val="solid"/>
            <a:round/>
            <a:headEnd len="sm" w="sm" type="none"/>
            <a:tailEnd len="sm" w="sm" type="none"/>
          </a:ln>
        </p:spPr>
      </p:cxnSp>
      <p:grpSp>
        <p:nvGrpSpPr>
          <p:cNvPr id="148" name="Google Shape;148;p4"/>
          <p:cNvGrpSpPr/>
          <p:nvPr/>
        </p:nvGrpSpPr>
        <p:grpSpPr>
          <a:xfrm>
            <a:off x="1657350" y="114300"/>
            <a:ext cx="14971024" cy="1645443"/>
            <a:chOff x="0" y="0"/>
            <a:chExt cx="19961365" cy="2193924"/>
          </a:xfrm>
        </p:grpSpPr>
        <p:sp>
          <p:nvSpPr>
            <p:cNvPr id="149" name="Google Shape;149;p4"/>
            <p:cNvSpPr/>
            <p:nvPr/>
          </p:nvSpPr>
          <p:spPr>
            <a:xfrm>
              <a:off x="0" y="0"/>
              <a:ext cx="19961365"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4"/>
            <p:cNvSpPr txBox="1"/>
            <p:nvPr/>
          </p:nvSpPr>
          <p:spPr>
            <a:xfrm>
              <a:off x="0" y="28575"/>
              <a:ext cx="19961364" cy="2165349"/>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t/>
              </a:r>
              <a:endParaRPr b="0" i="0" sz="4200" u="none" cap="none" strike="noStrike">
                <a:solidFill>
                  <a:srgbClr val="514843"/>
                </a:solidFill>
                <a:latin typeface="Arimo"/>
                <a:ea typeface="Arimo"/>
                <a:cs typeface="Arimo"/>
                <a:sym typeface="Arimo"/>
              </a:endParaRPr>
            </a:p>
          </p:txBody>
        </p:sp>
      </p:grpSp>
      <p:sp>
        <p:nvSpPr>
          <p:cNvPr id="151" name="Google Shape;151;p4"/>
          <p:cNvSpPr txBox="1"/>
          <p:nvPr/>
        </p:nvSpPr>
        <p:spPr>
          <a:xfrm>
            <a:off x="1601297" y="1946753"/>
            <a:ext cx="15543703" cy="7902008"/>
          </a:xfrm>
          <a:prstGeom prst="rect">
            <a:avLst/>
          </a:prstGeom>
          <a:noFill/>
          <a:ln>
            <a:noFill/>
          </a:ln>
        </p:spPr>
        <p:txBody>
          <a:bodyPr anchorCtr="0" anchor="t" bIns="0" lIns="0" spcFirstLastPara="1" rIns="0" wrap="square" tIns="0">
            <a:noAutofit/>
          </a:bodyPr>
          <a:lstStyle/>
          <a:p>
            <a:pPr indent="0" lvl="0" marL="457200" rtl="0" algn="l">
              <a:lnSpc>
                <a:spcPct val="115000"/>
              </a:lnSpc>
              <a:spcBef>
                <a:spcPts val="1200"/>
              </a:spcBef>
              <a:spcAft>
                <a:spcPts val="0"/>
              </a:spcAft>
              <a:buNone/>
            </a:pPr>
            <a:r>
              <a:rPr b="1" lang="en-US" sz="3600">
                <a:solidFill>
                  <a:schemeClr val="dk1"/>
                </a:solidFill>
                <a:latin typeface="Times New Roman"/>
                <a:ea typeface="Times New Roman"/>
                <a:cs typeface="Times New Roman"/>
                <a:sym typeface="Times New Roman"/>
              </a:rPr>
              <a:t>Introduction :</a:t>
            </a:r>
            <a:endParaRPr b="1" sz="3600">
              <a:solidFill>
                <a:schemeClr val="dk1"/>
              </a:solidFill>
              <a:latin typeface="Times New Roman"/>
              <a:ea typeface="Times New Roman"/>
              <a:cs typeface="Times New Roman"/>
              <a:sym typeface="Times New Roman"/>
            </a:endParaRPr>
          </a:p>
          <a:p>
            <a:pPr indent="-431800" lvl="0" marL="457200" rtl="0" algn="l">
              <a:lnSpc>
                <a:spcPct val="115000"/>
              </a:lnSpc>
              <a:spcBef>
                <a:spcPts val="120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HealthSync: SmartCare Companion filters food options based on allergies and diseases, and suggests safe home remedies for mild symptoms through smart rule-based filtering.It predicts daily calorie and nutrient needs using fuzzy logic with TOPSIS/AHP, adapting to changing lifestyles.</a:t>
            </a:r>
            <a:endParaRPr sz="3200">
              <a:solidFill>
                <a:schemeClr val="dk1"/>
              </a:solidFill>
              <a:latin typeface="Times New Roman"/>
              <a:ea typeface="Times New Roman"/>
              <a:cs typeface="Times New Roman"/>
              <a:sym typeface="Times New Roman"/>
            </a:endParaRPr>
          </a:p>
          <a:p>
            <a:pPr indent="-431800" lvl="0" marL="457200" rtl="0" algn="l">
              <a:lnSpc>
                <a:spcPct val="115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An ontology-powered food knowledge graph maps links between food, nutrients, and diseases for better meal suggestions.</a:t>
            </a:r>
            <a:endParaRPr sz="3200">
              <a:solidFill>
                <a:schemeClr val="dk1"/>
              </a:solidFill>
              <a:latin typeface="Times New Roman"/>
              <a:ea typeface="Times New Roman"/>
              <a:cs typeface="Times New Roman"/>
              <a:sym typeface="Times New Roman"/>
            </a:endParaRPr>
          </a:p>
          <a:p>
            <a:pPr indent="-431800" lvl="0" marL="457200" rtl="0" algn="l">
              <a:lnSpc>
                <a:spcPct val="115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Progress is tracked over time with time-series models, showing how diet and habits impact health.It is hybrid system detects symptom patterns, predicts issues, and triggers threshold-based alerts.</a:t>
            </a:r>
            <a:endParaRPr sz="3200">
              <a:solidFill>
                <a:schemeClr val="dk1"/>
              </a:solidFill>
              <a:latin typeface="Times New Roman"/>
              <a:ea typeface="Times New Roman"/>
              <a:cs typeface="Times New Roman"/>
              <a:sym typeface="Times New Roman"/>
            </a:endParaRPr>
          </a:p>
          <a:p>
            <a:pPr indent="-431800" lvl="0" marL="457200" rtl="0" algn="l">
              <a:lnSpc>
                <a:spcPct val="115000"/>
              </a:lnSpc>
              <a:spcBef>
                <a:spcPts val="0"/>
              </a:spcBef>
              <a:spcAft>
                <a:spcPts val="0"/>
              </a:spcAft>
              <a:buClr>
                <a:schemeClr val="dk1"/>
              </a:buClr>
              <a:buSzPts val="3200"/>
              <a:buFont typeface="Times New Roman"/>
              <a:buChar char="●"/>
            </a:pPr>
            <a:r>
              <a:rPr lang="en-US" sz="3200">
                <a:solidFill>
                  <a:schemeClr val="dk1"/>
                </a:solidFill>
                <a:latin typeface="Times New Roman"/>
                <a:ea typeface="Times New Roman"/>
                <a:cs typeface="Times New Roman"/>
                <a:sym typeface="Times New Roman"/>
              </a:rPr>
              <a:t>Meal plans evolve through reinforcement learning, becoming more personalized with use.</a:t>
            </a:r>
            <a:br>
              <a:rPr lang="en-US" sz="3200">
                <a:solidFill>
                  <a:schemeClr val="dk1"/>
                </a:solidFill>
                <a:latin typeface="Times New Roman"/>
                <a:ea typeface="Times New Roman"/>
                <a:cs typeface="Times New Roman"/>
                <a:sym typeface="Times New Roman"/>
              </a:rPr>
            </a:br>
            <a:r>
              <a:rPr lang="en-US" sz="3200">
                <a:solidFill>
                  <a:schemeClr val="dk1"/>
                </a:solidFill>
                <a:latin typeface="Times New Roman"/>
                <a:ea typeface="Times New Roman"/>
                <a:cs typeface="Times New Roman"/>
                <a:sym typeface="Times New Roman"/>
              </a:rPr>
              <a:t>All techniques work together in a user-friendly app, helping individuals manage wellness with intelligent, tailored support.</a:t>
            </a:r>
            <a:endParaRPr sz="3200">
              <a:solidFill>
                <a:schemeClr val="dk1"/>
              </a:solidFill>
              <a:latin typeface="Times New Roman"/>
              <a:ea typeface="Times New Roman"/>
              <a:cs typeface="Times New Roman"/>
              <a:sym typeface="Times New Roman"/>
            </a:endParaRPr>
          </a:p>
        </p:txBody>
      </p:sp>
      <p:sp>
        <p:nvSpPr>
          <p:cNvPr id="152" name="Google Shape;152;p4"/>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53" name="Google Shape;153;p4"/>
          <p:cNvGrpSpPr/>
          <p:nvPr/>
        </p:nvGrpSpPr>
        <p:grpSpPr>
          <a:xfrm>
            <a:off x="13885173" y="9520238"/>
            <a:ext cx="2743200" cy="561976"/>
            <a:chOff x="0" y="-19050"/>
            <a:chExt cx="3657600" cy="749300"/>
          </a:xfrm>
        </p:grpSpPr>
        <p:sp>
          <p:nvSpPr>
            <p:cNvPr id="154" name="Google Shape;154;p4"/>
            <p:cNvSpPr/>
            <p:nvPr/>
          </p:nvSpPr>
          <p:spPr>
            <a:xfrm>
              <a:off x="0" y="0"/>
              <a:ext cx="3657600" cy="730250"/>
            </a:xfrm>
            <a:custGeom>
              <a:rect b="b" l="l" r="r" t="t"/>
              <a:pathLst>
                <a:path extrusionOk="0" h="730250" w="3657600">
                  <a:moveTo>
                    <a:pt x="0" y="0"/>
                  </a:moveTo>
                  <a:lnTo>
                    <a:pt x="3657600" y="0"/>
                  </a:lnTo>
                  <a:lnTo>
                    <a:pt x="3657600" y="730250"/>
                  </a:lnTo>
                  <a:lnTo>
                    <a:pt x="0" y="73025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4"/>
            <p:cNvSpPr txBox="1"/>
            <p:nvPr/>
          </p:nvSpPr>
          <p:spPr>
            <a:xfrm>
              <a:off x="0" y="-19050"/>
              <a:ext cx="3657600" cy="749300"/>
            </a:xfrm>
            <a:prstGeom prst="rect">
              <a:avLst/>
            </a:prstGeom>
            <a:noFill/>
            <a:ln>
              <a:noFill/>
            </a:ln>
          </p:spPr>
          <p:txBody>
            <a:bodyPr anchorCtr="0" anchor="ctr" bIns="0" lIns="0" spcFirstLastPara="1" rIns="0" wrap="square" tIns="0">
              <a:noAutofit/>
            </a:bodyPr>
            <a:lstStyle/>
            <a:p>
              <a:pPr indent="0" lvl="0" marL="0" marR="0" rtl="0" algn="r">
                <a:lnSpc>
                  <a:spcPct val="120000"/>
                </a:lnSpc>
                <a:spcBef>
                  <a:spcPts val="0"/>
                </a:spcBef>
                <a:spcAft>
                  <a:spcPts val="0"/>
                </a:spcAft>
                <a:buClr>
                  <a:srgbClr val="000000"/>
                </a:buClr>
                <a:buSzPts val="1800"/>
                <a:buFont typeface="Arial"/>
                <a:buNone/>
              </a:pPr>
              <a:r>
                <a:rPr b="0" i="0" lang="en-US" sz="1800" u="none" cap="none" strike="noStrike">
                  <a:solidFill>
                    <a:srgbClr val="3D3632"/>
                  </a:solidFill>
                  <a:latin typeface="Arimo"/>
                  <a:ea typeface="Arimo"/>
                  <a:cs typeface="Arimo"/>
                  <a:sym typeface="Arimo"/>
                </a:rPr>
                <a:t>3</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159" name="Shape 159"/>
        <p:cNvGrpSpPr/>
        <p:nvPr/>
      </p:nvGrpSpPr>
      <p:grpSpPr>
        <a:xfrm>
          <a:off x="0" y="0"/>
          <a:ext cx="0" cy="0"/>
          <a:chOff x="0" y="0"/>
          <a:chExt cx="0" cy="0"/>
        </a:xfrm>
      </p:grpSpPr>
      <p:cxnSp>
        <p:nvCxnSpPr>
          <p:cNvPr id="160" name="Google Shape;160;p5"/>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161" name="Google Shape;161;p5"/>
          <p:cNvCxnSpPr/>
          <p:nvPr/>
        </p:nvCxnSpPr>
        <p:spPr>
          <a:xfrm rot="5838">
            <a:off x="1611446" y="1959487"/>
            <a:ext cx="14996805" cy="0"/>
          </a:xfrm>
          <a:prstGeom prst="straightConnector1">
            <a:avLst/>
          </a:prstGeom>
          <a:noFill/>
          <a:ln cap="rnd" cmpd="sng" w="9525">
            <a:solidFill>
              <a:srgbClr val="514843"/>
            </a:solidFill>
            <a:prstDash val="solid"/>
            <a:round/>
            <a:headEnd len="sm" w="sm" type="none"/>
            <a:tailEnd len="sm" w="sm" type="none"/>
          </a:ln>
        </p:spPr>
      </p:cxnSp>
      <p:grpSp>
        <p:nvGrpSpPr>
          <p:cNvPr id="162" name="Google Shape;162;p5"/>
          <p:cNvGrpSpPr/>
          <p:nvPr/>
        </p:nvGrpSpPr>
        <p:grpSpPr>
          <a:xfrm>
            <a:off x="1657350" y="114300"/>
            <a:ext cx="14971024" cy="1645443"/>
            <a:chOff x="0" y="0"/>
            <a:chExt cx="19961365" cy="2193924"/>
          </a:xfrm>
        </p:grpSpPr>
        <p:sp>
          <p:nvSpPr>
            <p:cNvPr id="163" name="Google Shape;163;p5"/>
            <p:cNvSpPr/>
            <p:nvPr/>
          </p:nvSpPr>
          <p:spPr>
            <a:xfrm>
              <a:off x="0" y="0"/>
              <a:ext cx="19961365"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p5"/>
            <p:cNvSpPr txBox="1"/>
            <p:nvPr/>
          </p:nvSpPr>
          <p:spPr>
            <a:xfrm>
              <a:off x="0" y="28575"/>
              <a:ext cx="19961364" cy="2165349"/>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t/>
              </a:r>
              <a:endParaRPr b="0" i="0" sz="4200" u="none" cap="none" strike="noStrike">
                <a:solidFill>
                  <a:srgbClr val="514843"/>
                </a:solidFill>
                <a:latin typeface="Arimo"/>
                <a:ea typeface="Arimo"/>
                <a:cs typeface="Arimo"/>
                <a:sym typeface="Arimo"/>
              </a:endParaRPr>
            </a:p>
          </p:txBody>
        </p:sp>
      </p:grpSp>
      <p:sp>
        <p:nvSpPr>
          <p:cNvPr id="165" name="Google Shape;165;p5"/>
          <p:cNvSpPr txBox="1"/>
          <p:nvPr/>
        </p:nvSpPr>
        <p:spPr>
          <a:xfrm>
            <a:off x="1601297" y="1946753"/>
            <a:ext cx="15543703" cy="790200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Problem Definition: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br>
              <a:rPr b="0" i="0" lang="en-US" sz="3200" u="none" cap="none" strike="noStrike">
                <a:solidFill>
                  <a:schemeClr val="dk1"/>
                </a:solidFill>
                <a:latin typeface="Times New Roman"/>
                <a:ea typeface="Times New Roman"/>
                <a:cs typeface="Times New Roman"/>
                <a:sym typeface="Times New Roman"/>
              </a:rPr>
            </a:br>
            <a:r>
              <a:rPr b="0" i="0" lang="en-US" sz="3200" u="none" cap="none" strike="noStrike">
                <a:solidFill>
                  <a:schemeClr val="dk1"/>
                </a:solidFill>
                <a:latin typeface="Times New Roman"/>
                <a:ea typeface="Times New Roman"/>
                <a:cs typeface="Times New Roman"/>
                <a:sym typeface="Times New Roman"/>
              </a:rPr>
              <a:t>People often struggle with managing diet and health due to generic advice, lack of symptom tracking, and delayed medical intervention. There's a need for a smart, easy-to-use system that offers personalized diet plans, tracks symptoms, monitors recovery, and provides </a:t>
            </a:r>
            <a:r>
              <a:rPr lang="en-US" sz="3200">
                <a:solidFill>
                  <a:schemeClr val="dk1"/>
                </a:solidFill>
                <a:latin typeface="Times New Roman"/>
                <a:ea typeface="Times New Roman"/>
                <a:cs typeface="Times New Roman"/>
                <a:sym typeface="Times New Roman"/>
              </a:rPr>
              <a:t>smart and reliable </a:t>
            </a:r>
            <a:r>
              <a:rPr b="0" i="0" lang="en-US" sz="3200" u="none" cap="none" strike="noStrike">
                <a:solidFill>
                  <a:schemeClr val="dk1"/>
                </a:solidFill>
                <a:latin typeface="Times New Roman"/>
                <a:ea typeface="Times New Roman"/>
                <a:cs typeface="Times New Roman"/>
                <a:sym typeface="Times New Roman"/>
              </a:rPr>
              <a:t>health consultations. Most current apps are either too basic or not health-aware. HealthSync: SmartCare Companion aims to solve this by delivering tailored nutrition advice, symptom monitoring, recovery tracking, and doctor visit alerts—all through a friendly, intelligent interface whi</a:t>
            </a:r>
            <a:r>
              <a:rPr lang="en-US" sz="3200">
                <a:solidFill>
                  <a:schemeClr val="dk1"/>
                </a:solidFill>
                <a:latin typeface="Times New Roman"/>
                <a:ea typeface="Times New Roman"/>
                <a:cs typeface="Times New Roman"/>
                <a:sym typeface="Times New Roman"/>
              </a:rPr>
              <a:t>ch uses techniques like rule based screening, fuzzy logic with TOPSIS/AHP, ontology powered food KG, </a:t>
            </a:r>
            <a:r>
              <a:rPr lang="en-US" sz="3200">
                <a:solidFill>
                  <a:schemeClr val="dk1"/>
                </a:solidFill>
                <a:latin typeface="Times New Roman"/>
                <a:ea typeface="Times New Roman"/>
                <a:cs typeface="Times New Roman"/>
                <a:sym typeface="Times New Roman"/>
              </a:rPr>
              <a:t>threshold</a:t>
            </a:r>
            <a:r>
              <a:rPr lang="en-US" sz="3200">
                <a:solidFill>
                  <a:schemeClr val="dk1"/>
                </a:solidFill>
                <a:latin typeface="Times New Roman"/>
                <a:ea typeface="Times New Roman"/>
                <a:cs typeface="Times New Roman"/>
                <a:sym typeface="Times New Roman"/>
              </a:rPr>
              <a:t> based alerts and reinforcement learning</a:t>
            </a:r>
            <a:r>
              <a:rPr b="0" i="0" lang="en-US" sz="3200" u="none" cap="none" strike="noStrike">
                <a:solidFill>
                  <a:schemeClr val="dk1"/>
                </a:solidFill>
                <a:latin typeface="Times New Roman"/>
                <a:ea typeface="Times New Roman"/>
                <a:cs typeface="Times New Roman"/>
                <a:sym typeface="Times New Roman"/>
              </a:rPr>
              <a:t>.</a:t>
            </a:r>
            <a:endParaRPr b="1"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t/>
            </a:r>
            <a:endParaRPr b="1" i="0" sz="32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166" name="Google Shape;166;p5"/>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67" name="Google Shape;167;p5"/>
          <p:cNvGrpSpPr/>
          <p:nvPr/>
        </p:nvGrpSpPr>
        <p:grpSpPr>
          <a:xfrm>
            <a:off x="13885173" y="9520238"/>
            <a:ext cx="2743200" cy="561976"/>
            <a:chOff x="0" y="-19050"/>
            <a:chExt cx="3657600" cy="749300"/>
          </a:xfrm>
        </p:grpSpPr>
        <p:sp>
          <p:nvSpPr>
            <p:cNvPr id="168" name="Google Shape;168;p5"/>
            <p:cNvSpPr/>
            <p:nvPr/>
          </p:nvSpPr>
          <p:spPr>
            <a:xfrm>
              <a:off x="0" y="0"/>
              <a:ext cx="3657600" cy="730250"/>
            </a:xfrm>
            <a:custGeom>
              <a:rect b="b" l="l" r="r" t="t"/>
              <a:pathLst>
                <a:path extrusionOk="0" h="730250" w="3657600">
                  <a:moveTo>
                    <a:pt x="0" y="0"/>
                  </a:moveTo>
                  <a:lnTo>
                    <a:pt x="3657600" y="0"/>
                  </a:lnTo>
                  <a:lnTo>
                    <a:pt x="3657600" y="730250"/>
                  </a:lnTo>
                  <a:lnTo>
                    <a:pt x="0" y="73025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9" name="Google Shape;169;p5"/>
            <p:cNvSpPr txBox="1"/>
            <p:nvPr/>
          </p:nvSpPr>
          <p:spPr>
            <a:xfrm>
              <a:off x="0" y="-19050"/>
              <a:ext cx="3657600" cy="749300"/>
            </a:xfrm>
            <a:prstGeom prst="rect">
              <a:avLst/>
            </a:prstGeom>
            <a:noFill/>
            <a:ln>
              <a:noFill/>
            </a:ln>
          </p:spPr>
          <p:txBody>
            <a:bodyPr anchorCtr="0" anchor="ctr" bIns="0" lIns="0" spcFirstLastPara="1" rIns="0" wrap="square" tIns="0">
              <a:noAutofit/>
            </a:bodyPr>
            <a:lstStyle/>
            <a:p>
              <a:pPr indent="0" lvl="0" marL="0" marR="0" rtl="0" algn="r">
                <a:lnSpc>
                  <a:spcPct val="120000"/>
                </a:lnSpc>
                <a:spcBef>
                  <a:spcPts val="0"/>
                </a:spcBef>
                <a:spcAft>
                  <a:spcPts val="0"/>
                </a:spcAft>
                <a:buClr>
                  <a:srgbClr val="000000"/>
                </a:buClr>
                <a:buSzPts val="1800"/>
                <a:buFont typeface="Arial"/>
                <a:buNone/>
              </a:pPr>
              <a:r>
                <a:rPr b="0" i="0" lang="en-US" sz="1800" u="none" cap="none" strike="noStrike">
                  <a:solidFill>
                    <a:srgbClr val="3D3632"/>
                  </a:solidFill>
                  <a:latin typeface="Arimo"/>
                  <a:ea typeface="Arimo"/>
                  <a:cs typeface="Arimo"/>
                  <a:sym typeface="Arimo"/>
                </a:rPr>
                <a:t>3</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173" name="Shape 173"/>
        <p:cNvGrpSpPr/>
        <p:nvPr/>
      </p:nvGrpSpPr>
      <p:grpSpPr>
        <a:xfrm>
          <a:off x="0" y="0"/>
          <a:ext cx="0" cy="0"/>
          <a:chOff x="0" y="0"/>
          <a:chExt cx="0" cy="0"/>
        </a:xfrm>
      </p:grpSpPr>
      <p:cxnSp>
        <p:nvCxnSpPr>
          <p:cNvPr id="174" name="Google Shape;174;p6"/>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175" name="Google Shape;175;p6"/>
          <p:cNvCxnSpPr/>
          <p:nvPr/>
        </p:nvCxnSpPr>
        <p:spPr>
          <a:xfrm rot="5838">
            <a:off x="1611446" y="1959487"/>
            <a:ext cx="14996805" cy="0"/>
          </a:xfrm>
          <a:prstGeom prst="straightConnector1">
            <a:avLst/>
          </a:prstGeom>
          <a:noFill/>
          <a:ln cap="rnd" cmpd="sng" w="9525">
            <a:solidFill>
              <a:srgbClr val="514843"/>
            </a:solidFill>
            <a:prstDash val="solid"/>
            <a:round/>
            <a:headEnd len="sm" w="sm" type="none"/>
            <a:tailEnd len="sm" w="sm" type="none"/>
          </a:ln>
        </p:spPr>
      </p:cxnSp>
      <p:grpSp>
        <p:nvGrpSpPr>
          <p:cNvPr id="176" name="Google Shape;176;p6"/>
          <p:cNvGrpSpPr/>
          <p:nvPr/>
        </p:nvGrpSpPr>
        <p:grpSpPr>
          <a:xfrm>
            <a:off x="1657350" y="114300"/>
            <a:ext cx="14971024" cy="1645443"/>
            <a:chOff x="0" y="0"/>
            <a:chExt cx="19961365" cy="2193924"/>
          </a:xfrm>
        </p:grpSpPr>
        <p:sp>
          <p:nvSpPr>
            <p:cNvPr id="177" name="Google Shape;177;p6"/>
            <p:cNvSpPr/>
            <p:nvPr/>
          </p:nvSpPr>
          <p:spPr>
            <a:xfrm>
              <a:off x="0" y="0"/>
              <a:ext cx="19961365"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6"/>
            <p:cNvSpPr txBox="1"/>
            <p:nvPr/>
          </p:nvSpPr>
          <p:spPr>
            <a:xfrm>
              <a:off x="0" y="28575"/>
              <a:ext cx="19961364" cy="2165349"/>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t/>
              </a:r>
              <a:endParaRPr b="0" i="0" sz="4200" u="none" cap="none" strike="noStrike">
                <a:solidFill>
                  <a:srgbClr val="514843"/>
                </a:solidFill>
                <a:latin typeface="Arimo"/>
                <a:ea typeface="Arimo"/>
                <a:cs typeface="Arimo"/>
                <a:sym typeface="Arimo"/>
              </a:endParaRPr>
            </a:p>
          </p:txBody>
        </p:sp>
      </p:grpSp>
      <p:sp>
        <p:nvSpPr>
          <p:cNvPr id="179" name="Google Shape;179;p6"/>
          <p:cNvSpPr txBox="1"/>
          <p:nvPr/>
        </p:nvSpPr>
        <p:spPr>
          <a:xfrm>
            <a:off x="1601297" y="1946753"/>
            <a:ext cx="15543703" cy="790200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Scope and Objectives: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457200" lvl="0" marL="457200" marR="0" rtl="0" algn="l">
              <a:lnSpc>
                <a:spcPct val="150000"/>
              </a:lnSpc>
              <a:spcBef>
                <a:spcPts val="0"/>
              </a:spcBef>
              <a:spcAft>
                <a:spcPts val="0"/>
              </a:spcAft>
              <a:buClr>
                <a:schemeClr val="dk1"/>
              </a:buClr>
              <a:buSzPts val="3200"/>
              <a:buFont typeface="Courier New"/>
              <a:buChar char="o"/>
            </a:pPr>
            <a:r>
              <a:rPr b="1" i="0" lang="en-US" sz="3200" u="none" cap="none" strike="noStrike">
                <a:solidFill>
                  <a:schemeClr val="dk1"/>
                </a:solidFill>
                <a:latin typeface="Times New Roman"/>
                <a:ea typeface="Times New Roman"/>
                <a:cs typeface="Times New Roman"/>
                <a:sym typeface="Times New Roman"/>
              </a:rPr>
              <a:t>Personalized Diet Plans </a:t>
            </a:r>
            <a:r>
              <a:rPr b="0" i="0" lang="en-US" sz="3200" u="none" cap="none" strike="noStrike">
                <a:solidFill>
                  <a:schemeClr val="dk1"/>
                </a:solidFill>
                <a:latin typeface="Times New Roman"/>
                <a:ea typeface="Times New Roman"/>
                <a:cs typeface="Times New Roman"/>
                <a:sym typeface="Times New Roman"/>
              </a:rPr>
              <a:t>: Provide tailored diet recommendations based on health conditions.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Courier New"/>
              <a:buChar char="o"/>
            </a:pPr>
            <a:r>
              <a:rPr b="1" i="0" lang="en-US" sz="3200" u="none" cap="none" strike="noStrike">
                <a:solidFill>
                  <a:schemeClr val="dk1"/>
                </a:solidFill>
                <a:latin typeface="Times New Roman"/>
                <a:ea typeface="Times New Roman"/>
                <a:cs typeface="Times New Roman"/>
                <a:sym typeface="Times New Roman"/>
              </a:rPr>
              <a:t>Symptom Tracking </a:t>
            </a:r>
            <a:r>
              <a:rPr b="0" i="0" lang="en-US" sz="3200" u="none" cap="none" strike="noStrike">
                <a:solidFill>
                  <a:schemeClr val="dk1"/>
                </a:solidFill>
                <a:latin typeface="Times New Roman"/>
                <a:ea typeface="Times New Roman"/>
                <a:cs typeface="Times New Roman"/>
                <a:sym typeface="Times New Roman"/>
              </a:rPr>
              <a:t>: Monitor symptoms and suggest dietary adjustments.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Courier New"/>
              <a:buChar char="o"/>
            </a:pPr>
            <a:r>
              <a:rPr b="1" i="0" lang="en-US" sz="3200" u="none" cap="none" strike="noStrike">
                <a:solidFill>
                  <a:schemeClr val="dk1"/>
                </a:solidFill>
                <a:latin typeface="Times New Roman"/>
                <a:ea typeface="Times New Roman"/>
                <a:cs typeface="Times New Roman"/>
                <a:sym typeface="Times New Roman"/>
              </a:rPr>
              <a:t>Health Progress Monitoring </a:t>
            </a:r>
            <a:r>
              <a:rPr b="0" i="0" lang="en-US" sz="3200" u="none" cap="none" strike="noStrike">
                <a:solidFill>
                  <a:schemeClr val="dk1"/>
                </a:solidFill>
                <a:latin typeface="Times New Roman"/>
                <a:ea typeface="Times New Roman"/>
                <a:cs typeface="Times New Roman"/>
                <a:sym typeface="Times New Roman"/>
              </a:rPr>
              <a:t>: Track recovery and optimize diet accordingly.</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Courier New"/>
              <a:buChar char="o"/>
            </a:pPr>
            <a:r>
              <a:rPr b="1" i="0" lang="en-US" sz="3200" u="none" cap="none" strike="noStrike">
                <a:solidFill>
                  <a:schemeClr val="dk1"/>
                </a:solidFill>
                <a:latin typeface="Times New Roman"/>
                <a:ea typeface="Times New Roman"/>
                <a:cs typeface="Times New Roman"/>
                <a:sym typeface="Times New Roman"/>
              </a:rPr>
              <a:t>AI Health Consultation</a:t>
            </a:r>
            <a:r>
              <a:rPr b="0" i="0" lang="en-US" sz="3200" u="none" cap="none" strike="noStrike">
                <a:solidFill>
                  <a:schemeClr val="dk1"/>
                </a:solidFill>
                <a:latin typeface="Times New Roman"/>
                <a:ea typeface="Times New Roman"/>
                <a:cs typeface="Times New Roman"/>
                <a:sym typeface="Times New Roman"/>
              </a:rPr>
              <a:t> : Offer remedies for mild health issues.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Courier New"/>
              <a:buChar char="o"/>
            </a:pPr>
            <a:r>
              <a:rPr b="1" i="0" lang="en-US" sz="3200" u="none" cap="none" strike="noStrike">
                <a:solidFill>
                  <a:schemeClr val="dk1"/>
                </a:solidFill>
                <a:latin typeface="Times New Roman"/>
                <a:ea typeface="Times New Roman"/>
                <a:cs typeface="Times New Roman"/>
                <a:sym typeface="Times New Roman"/>
              </a:rPr>
              <a:t>Doctor Visit Alerts </a:t>
            </a:r>
            <a:r>
              <a:rPr b="0" i="0" lang="en-US" sz="3200" u="none" cap="none" strike="noStrike">
                <a:solidFill>
                  <a:schemeClr val="dk1"/>
                </a:solidFill>
                <a:latin typeface="Times New Roman"/>
                <a:ea typeface="Times New Roman"/>
                <a:cs typeface="Times New Roman"/>
                <a:sym typeface="Times New Roman"/>
              </a:rPr>
              <a:t>: Recommend medical attention for severe symptoms.</a:t>
            </a:r>
            <a:endParaRPr b="0" i="0" sz="1400" u="none" cap="none" strike="noStrike">
              <a:solidFill>
                <a:srgbClr val="000000"/>
              </a:solidFill>
              <a:latin typeface="Arial"/>
              <a:ea typeface="Arial"/>
              <a:cs typeface="Arial"/>
              <a:sym typeface="Arial"/>
            </a:endParaRPr>
          </a:p>
          <a:p>
            <a:pPr indent="-457200" lvl="0" marL="457200" marR="0" rtl="0" algn="l">
              <a:lnSpc>
                <a:spcPct val="150000"/>
              </a:lnSpc>
              <a:spcBef>
                <a:spcPts val="0"/>
              </a:spcBef>
              <a:spcAft>
                <a:spcPts val="0"/>
              </a:spcAft>
              <a:buClr>
                <a:schemeClr val="dk1"/>
              </a:buClr>
              <a:buSzPts val="3200"/>
              <a:buFont typeface="Courier New"/>
              <a:buChar char="o"/>
            </a:pPr>
            <a:r>
              <a:rPr b="1" i="0" lang="en-US" sz="3200" u="none" cap="none" strike="noStrike">
                <a:solidFill>
                  <a:schemeClr val="dk1"/>
                </a:solidFill>
                <a:latin typeface="Times New Roman"/>
                <a:ea typeface="Times New Roman"/>
                <a:cs typeface="Times New Roman"/>
                <a:sym typeface="Times New Roman"/>
              </a:rPr>
              <a:t>User-Friendly Interface </a:t>
            </a:r>
            <a:r>
              <a:rPr b="0" i="0" lang="en-US" sz="3200" u="none" cap="none" strike="noStrike">
                <a:solidFill>
                  <a:schemeClr val="dk1"/>
                </a:solidFill>
                <a:latin typeface="Times New Roman"/>
                <a:ea typeface="Times New Roman"/>
                <a:cs typeface="Times New Roman"/>
                <a:sym typeface="Times New Roman"/>
              </a:rPr>
              <a:t>: Ensure accessibility for all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180" name="Google Shape;180;p6"/>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81" name="Google Shape;181;p6"/>
          <p:cNvGrpSpPr/>
          <p:nvPr/>
        </p:nvGrpSpPr>
        <p:grpSpPr>
          <a:xfrm>
            <a:off x="13885173" y="9520238"/>
            <a:ext cx="2743200" cy="561976"/>
            <a:chOff x="0" y="-19050"/>
            <a:chExt cx="3657600" cy="749300"/>
          </a:xfrm>
        </p:grpSpPr>
        <p:sp>
          <p:nvSpPr>
            <p:cNvPr id="182" name="Google Shape;182;p6"/>
            <p:cNvSpPr/>
            <p:nvPr/>
          </p:nvSpPr>
          <p:spPr>
            <a:xfrm>
              <a:off x="0" y="0"/>
              <a:ext cx="3657600" cy="730250"/>
            </a:xfrm>
            <a:custGeom>
              <a:rect b="b" l="l" r="r" t="t"/>
              <a:pathLst>
                <a:path extrusionOk="0" h="730250" w="3657600">
                  <a:moveTo>
                    <a:pt x="0" y="0"/>
                  </a:moveTo>
                  <a:lnTo>
                    <a:pt x="3657600" y="0"/>
                  </a:lnTo>
                  <a:lnTo>
                    <a:pt x="3657600" y="730250"/>
                  </a:lnTo>
                  <a:lnTo>
                    <a:pt x="0" y="73025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3" name="Google Shape;183;p6"/>
            <p:cNvSpPr txBox="1"/>
            <p:nvPr/>
          </p:nvSpPr>
          <p:spPr>
            <a:xfrm>
              <a:off x="0" y="-19050"/>
              <a:ext cx="3657600" cy="749300"/>
            </a:xfrm>
            <a:prstGeom prst="rect">
              <a:avLst/>
            </a:prstGeom>
            <a:noFill/>
            <a:ln>
              <a:noFill/>
            </a:ln>
          </p:spPr>
          <p:txBody>
            <a:bodyPr anchorCtr="0" anchor="ctr" bIns="0" lIns="0" spcFirstLastPara="1" rIns="0" wrap="square" tIns="0">
              <a:noAutofit/>
            </a:bodyPr>
            <a:lstStyle/>
            <a:p>
              <a:pPr indent="0" lvl="0" marL="0" marR="0" rtl="0" algn="r">
                <a:lnSpc>
                  <a:spcPct val="120000"/>
                </a:lnSpc>
                <a:spcBef>
                  <a:spcPts val="0"/>
                </a:spcBef>
                <a:spcAft>
                  <a:spcPts val="0"/>
                </a:spcAft>
                <a:buClr>
                  <a:srgbClr val="000000"/>
                </a:buClr>
                <a:buSzPts val="1800"/>
                <a:buFont typeface="Arial"/>
                <a:buNone/>
              </a:pPr>
              <a:r>
                <a:rPr b="0" i="0" lang="en-US" sz="1800" u="none" cap="none" strike="noStrike">
                  <a:solidFill>
                    <a:srgbClr val="3D3632"/>
                  </a:solidFill>
                  <a:latin typeface="Arimo"/>
                  <a:ea typeface="Arimo"/>
                  <a:cs typeface="Arimo"/>
                  <a:sym typeface="Arimo"/>
                </a:rPr>
                <a:t>3</a:t>
              </a:r>
              <a:endParaRPr b="0" i="0" sz="1400" u="none" cap="none" strike="noStrike">
                <a:solidFill>
                  <a:srgbClr val="000000"/>
                </a:solidFill>
                <a:latin typeface="Arial"/>
                <a:ea typeface="Arial"/>
                <a:cs typeface="Arial"/>
                <a:sym typeface="Arial"/>
              </a:endParaRPr>
            </a:p>
          </p:txBody>
        </p:sp>
      </p:gr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188" name="Shape 188"/>
        <p:cNvGrpSpPr/>
        <p:nvPr/>
      </p:nvGrpSpPr>
      <p:grpSpPr>
        <a:xfrm>
          <a:off x="0" y="0"/>
          <a:ext cx="0" cy="0"/>
          <a:chOff x="0" y="0"/>
          <a:chExt cx="0" cy="0"/>
        </a:xfrm>
      </p:grpSpPr>
      <p:cxnSp>
        <p:nvCxnSpPr>
          <p:cNvPr id="189" name="Google Shape;189;p7"/>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190" name="Google Shape;190;p7"/>
          <p:cNvCxnSpPr/>
          <p:nvPr/>
        </p:nvCxnSpPr>
        <p:spPr>
          <a:xfrm rot="5838">
            <a:off x="1645597" y="1955406"/>
            <a:ext cx="14996805" cy="0"/>
          </a:xfrm>
          <a:prstGeom prst="straightConnector1">
            <a:avLst/>
          </a:prstGeom>
          <a:noFill/>
          <a:ln cap="rnd" cmpd="sng" w="9525">
            <a:solidFill>
              <a:srgbClr val="514843"/>
            </a:solidFill>
            <a:prstDash val="solid"/>
            <a:round/>
            <a:headEnd len="sm" w="sm" type="none"/>
            <a:tailEnd len="sm" w="sm" type="none"/>
          </a:ln>
        </p:spPr>
      </p:cxnSp>
      <p:grpSp>
        <p:nvGrpSpPr>
          <p:cNvPr id="191" name="Google Shape;191;p7"/>
          <p:cNvGrpSpPr/>
          <p:nvPr/>
        </p:nvGrpSpPr>
        <p:grpSpPr>
          <a:xfrm>
            <a:off x="1408286" y="85725"/>
            <a:ext cx="15220087" cy="1801617"/>
            <a:chOff x="-332085" y="-38100"/>
            <a:chExt cx="20293449" cy="2402157"/>
          </a:xfrm>
        </p:grpSpPr>
        <p:sp>
          <p:nvSpPr>
            <p:cNvPr id="192" name="Google Shape;192;p7"/>
            <p:cNvSpPr/>
            <p:nvPr/>
          </p:nvSpPr>
          <p:spPr>
            <a:xfrm>
              <a:off x="-332085" y="170133"/>
              <a:ext cx="19961365" cy="2193924"/>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7"/>
            <p:cNvSpPr txBox="1"/>
            <p:nvPr/>
          </p:nvSpPr>
          <p:spPr>
            <a:xfrm>
              <a:off x="0" y="-38100"/>
              <a:ext cx="19961364" cy="2232024"/>
            </a:xfrm>
            <a:prstGeom prst="rect">
              <a:avLst/>
            </a:prstGeom>
            <a:noFill/>
            <a:ln>
              <a:noFill/>
            </a:ln>
          </p:spPr>
          <p:txBody>
            <a:bodyPr anchorCtr="0" anchor="b" bIns="0" lIns="0" spcFirstLastPara="1" rIns="0" wrap="square" tIns="0">
              <a:noAutofit/>
            </a:bodyPr>
            <a:lstStyle/>
            <a:p>
              <a:pPr indent="0" lvl="0" marL="0" marR="0" rtl="0" algn="just">
                <a:lnSpc>
                  <a:spcPct val="108000"/>
                </a:lnSpc>
                <a:spcBef>
                  <a:spcPts val="0"/>
                </a:spcBef>
                <a:spcAft>
                  <a:spcPts val="0"/>
                </a:spcAft>
                <a:buClr>
                  <a:srgbClr val="000000"/>
                </a:buClr>
                <a:buSzPts val="4200"/>
                <a:buFont typeface="Arial"/>
                <a:buNone/>
              </a:pPr>
              <a:r>
                <a:rPr b="0" i="0" lang="en-US" sz="4200" u="none" cap="none" strike="noStrike">
                  <a:solidFill>
                    <a:srgbClr val="514843"/>
                  </a:solidFill>
                  <a:latin typeface="Times New Roman"/>
                  <a:ea typeface="Times New Roman"/>
                  <a:cs typeface="Times New Roman"/>
                  <a:sym typeface="Times New Roman"/>
                </a:rPr>
                <a:t>Literature Review </a:t>
              </a:r>
              <a:endParaRPr b="0" i="0" sz="1400" u="none" cap="none" strike="noStrike">
                <a:solidFill>
                  <a:srgbClr val="000000"/>
                </a:solidFill>
                <a:latin typeface="Arial"/>
                <a:ea typeface="Arial"/>
                <a:cs typeface="Arial"/>
                <a:sym typeface="Arial"/>
              </a:endParaRPr>
            </a:p>
          </p:txBody>
        </p:sp>
      </p:grpSp>
      <p:sp>
        <p:nvSpPr>
          <p:cNvPr id="194" name="Google Shape;194;p7"/>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95" name="Google Shape;195;p7"/>
          <p:cNvGraphicFramePr/>
          <p:nvPr/>
        </p:nvGraphicFramePr>
        <p:xfrm>
          <a:off x="1184223" y="1968140"/>
          <a:ext cx="3000000" cy="3000000"/>
        </p:xfrm>
        <a:graphic>
          <a:graphicData uri="http://schemas.openxmlformats.org/drawingml/2006/table">
            <a:tbl>
              <a:tblPr>
                <a:noFill/>
                <a:tableStyleId>{F1349C9B-D33B-43AE-B5FC-DC33827B005B}</a:tableStyleId>
              </a:tblPr>
              <a:tblGrid>
                <a:gridCol w="659825"/>
                <a:gridCol w="4020325"/>
                <a:gridCol w="3025275"/>
                <a:gridCol w="5702500"/>
                <a:gridCol w="3495975"/>
              </a:tblGrid>
              <a:tr h="1098900">
                <a:tc>
                  <a:txBody>
                    <a:bodyPr/>
                    <a:lstStyle/>
                    <a:p>
                      <a:pPr indent="0" lvl="0" marL="0" marR="0" rtl="0" algn="just">
                        <a:lnSpc>
                          <a:spcPct val="120000"/>
                        </a:lnSpc>
                        <a:spcBef>
                          <a:spcPts val="0"/>
                        </a:spcBef>
                        <a:spcAft>
                          <a:spcPts val="0"/>
                        </a:spcAft>
                        <a:buClr>
                          <a:srgbClr val="000000"/>
                        </a:buClr>
                        <a:buSzPts val="2700"/>
                        <a:buFont typeface="Arial"/>
                        <a:buNone/>
                      </a:pPr>
                      <a:r>
                        <a:rPr b="1" lang="en-US" sz="2700" u="none" cap="none" strike="noStrike">
                          <a:solidFill>
                            <a:srgbClr val="FFFFFF"/>
                          </a:solidFill>
                          <a:latin typeface="Times"/>
                          <a:ea typeface="Times"/>
                          <a:cs typeface="Times"/>
                          <a:sym typeface="Times"/>
                        </a:rPr>
                        <a:t>Sr. No</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just">
                        <a:lnSpc>
                          <a:spcPct val="120000"/>
                        </a:lnSpc>
                        <a:spcBef>
                          <a:spcPts val="0"/>
                        </a:spcBef>
                        <a:spcAft>
                          <a:spcPts val="0"/>
                        </a:spcAft>
                        <a:buClr>
                          <a:srgbClr val="000000"/>
                        </a:buClr>
                        <a:buSzPts val="2700"/>
                        <a:buFont typeface="Arial"/>
                        <a:buNone/>
                      </a:pPr>
                      <a:r>
                        <a:rPr b="1" lang="en-US" sz="2700" u="none" cap="none" strike="noStrike">
                          <a:solidFill>
                            <a:srgbClr val="FFFFFF"/>
                          </a:solidFill>
                          <a:latin typeface="Times"/>
                          <a:ea typeface="Times"/>
                          <a:cs typeface="Times"/>
                          <a:sym typeface="Times"/>
                        </a:rPr>
                        <a:t>Title</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just">
                        <a:lnSpc>
                          <a:spcPct val="120000"/>
                        </a:lnSpc>
                        <a:spcBef>
                          <a:spcPts val="0"/>
                        </a:spcBef>
                        <a:spcAft>
                          <a:spcPts val="0"/>
                        </a:spcAft>
                        <a:buClr>
                          <a:srgbClr val="000000"/>
                        </a:buClr>
                        <a:buSzPts val="2700"/>
                        <a:buFont typeface="Arial"/>
                        <a:buNone/>
                      </a:pPr>
                      <a:r>
                        <a:rPr b="1" lang="en-US" sz="2700" u="none" cap="none" strike="noStrike">
                          <a:solidFill>
                            <a:srgbClr val="FFFFFF"/>
                          </a:solidFill>
                          <a:latin typeface="Times"/>
                          <a:ea typeface="Times"/>
                          <a:cs typeface="Times"/>
                          <a:sym typeface="Times"/>
                        </a:rPr>
                        <a:t>Authors</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just">
                        <a:lnSpc>
                          <a:spcPct val="120000"/>
                        </a:lnSpc>
                        <a:spcBef>
                          <a:spcPts val="0"/>
                        </a:spcBef>
                        <a:spcAft>
                          <a:spcPts val="0"/>
                        </a:spcAft>
                        <a:buClr>
                          <a:srgbClr val="000000"/>
                        </a:buClr>
                        <a:buSzPts val="2700"/>
                        <a:buFont typeface="Arial"/>
                        <a:buNone/>
                      </a:pPr>
                      <a:r>
                        <a:rPr b="1" lang="en-US" sz="2700" u="none" cap="none" strike="noStrike">
                          <a:solidFill>
                            <a:srgbClr val="FFFFFF"/>
                          </a:solidFill>
                          <a:latin typeface="Times"/>
                          <a:ea typeface="Times"/>
                          <a:cs typeface="Times"/>
                          <a:sym typeface="Times"/>
                        </a:rPr>
                        <a:t>Description</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c>
                  <a:txBody>
                    <a:bodyPr/>
                    <a:lstStyle/>
                    <a:p>
                      <a:pPr indent="0" lvl="0" marL="0" marR="0" rtl="0" algn="just">
                        <a:lnSpc>
                          <a:spcPct val="120000"/>
                        </a:lnSpc>
                        <a:spcBef>
                          <a:spcPts val="0"/>
                        </a:spcBef>
                        <a:spcAft>
                          <a:spcPts val="0"/>
                        </a:spcAft>
                        <a:buClr>
                          <a:srgbClr val="000000"/>
                        </a:buClr>
                        <a:buSzPts val="2700"/>
                        <a:buFont typeface="Arial"/>
                        <a:buNone/>
                      </a:pPr>
                      <a:r>
                        <a:rPr b="1" lang="en-US" sz="2700" u="none" cap="none" strike="noStrike">
                          <a:solidFill>
                            <a:schemeClr val="lt1"/>
                          </a:solidFill>
                          <a:latin typeface="Times New Roman"/>
                          <a:ea typeface="Times New Roman"/>
                          <a:cs typeface="Times New Roman"/>
                          <a:sym typeface="Times New Roman"/>
                        </a:rPr>
                        <a:t>Limitations</a:t>
                      </a:r>
                      <a:endParaRPr sz="14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514843"/>
                    </a:solidFill>
                  </a:tcPr>
                </a:tc>
              </a:tr>
              <a:tr h="1481700">
                <a:tc>
                  <a:txBody>
                    <a:bodyPr/>
                    <a:lstStyle/>
                    <a:p>
                      <a:pPr indent="0" lvl="0" marL="0" marR="0" rtl="0" algn="just">
                        <a:lnSpc>
                          <a:spcPct val="120000"/>
                        </a:lnSpc>
                        <a:spcBef>
                          <a:spcPts val="0"/>
                        </a:spcBef>
                        <a:spcAft>
                          <a:spcPts val="0"/>
                        </a:spcAft>
                        <a:buClr>
                          <a:srgbClr val="000000"/>
                        </a:buClr>
                        <a:buSzPts val="2700"/>
                        <a:buFont typeface="Arial"/>
                        <a:buNone/>
                      </a:pPr>
                      <a:r>
                        <a:rPr lang="en-US" sz="2700" u="none" cap="none" strike="noStrike">
                          <a:solidFill>
                            <a:srgbClr val="514843"/>
                          </a:solidFill>
                          <a:latin typeface="Times New Roman"/>
                          <a:ea typeface="Times New Roman"/>
                          <a:cs typeface="Times New Roman"/>
                          <a:sym typeface="Times New Roman"/>
                        </a:rPr>
                        <a:t>1.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just">
                        <a:lnSpc>
                          <a:spcPct val="12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OBESEYE: Interpretable Diet Recommender</a:t>
                      </a:r>
                      <a:r>
                        <a:rPr lang="en-US" sz="2100" u="none" cap="none" strike="noStrike">
                          <a:solidFill>
                            <a:schemeClr val="dk1"/>
                          </a:solidFill>
                          <a:latin typeface="Times New Roman"/>
                          <a:ea typeface="Times New Roman"/>
                          <a:cs typeface="Times New Roman"/>
                          <a:sym typeface="Times New Roman"/>
                        </a:rPr>
                        <a:t>[1]</a:t>
                      </a:r>
                      <a:endParaRPr sz="1100" u="none" cap="none" strike="noStrike">
                        <a:solidFill>
                          <a:schemeClr val="dk1"/>
                        </a:solidFill>
                      </a:endParaRPr>
                    </a:p>
                    <a:p>
                      <a:pPr indent="0" lvl="0" marL="0" marR="0" rtl="0" algn="just">
                        <a:lnSpc>
                          <a:spcPct val="116470"/>
                        </a:lnSpc>
                        <a:spcBef>
                          <a:spcPts val="0"/>
                        </a:spcBef>
                        <a:spcAft>
                          <a:spcPts val="0"/>
                        </a:spcAft>
                        <a:buClr>
                          <a:srgbClr val="000000"/>
                        </a:buClr>
                        <a:buSzPts val="1650"/>
                        <a:buFont typeface="Arial"/>
                        <a:buNone/>
                      </a:pPr>
                      <a:r>
                        <a:rPr b="0" lang="en-US" sz="1650" u="none" cap="none" strike="noStrike">
                          <a:solidFill>
                            <a:schemeClr val="dk1"/>
                          </a:solidFill>
                          <a:latin typeface="Times New Roman"/>
                          <a:ea typeface="Times New Roman"/>
                          <a:cs typeface="Times New Roman"/>
                          <a:sym typeface="Times New Roman"/>
                        </a:rPr>
                        <a:t>(Year: 2023) – </a:t>
                      </a:r>
                      <a:r>
                        <a:rPr b="0" lang="en-US" sz="1700" u="none" cap="none" strike="noStrike">
                          <a:solidFill>
                            <a:schemeClr val="dk1"/>
                          </a:solidFill>
                          <a:latin typeface="Times New Roman"/>
                          <a:ea typeface="Times New Roman"/>
                          <a:cs typeface="Times New Roman"/>
                          <a:sym typeface="Times New Roman"/>
                        </a:rPr>
                        <a:t>IJRAMT</a:t>
                      </a:r>
                      <a:endParaRPr b="0" sz="1700" u="none" cap="none" strike="noStrike">
                        <a:solidFill>
                          <a:schemeClr val="dk1"/>
                        </a:solidFill>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just">
                        <a:lnSpc>
                          <a:spcPct val="10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Mrinmoy Roy ; Srabonti Das ; Anica Tasnim Protity</a:t>
                      </a:r>
                      <a:endParaRPr sz="2100" u="none" cap="none" strike="noStrike">
                        <a:solidFill>
                          <a:schemeClr val="dk1"/>
                        </a:solidFill>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just">
                        <a:lnSpc>
                          <a:spcPct val="120000"/>
                        </a:lnSpc>
                        <a:spcBef>
                          <a:spcPts val="0"/>
                        </a:spcBef>
                        <a:spcAft>
                          <a:spcPts val="0"/>
                        </a:spcAft>
                        <a:buClr>
                          <a:schemeClr val="dk1"/>
                        </a:buClr>
                        <a:buSzPts val="2100"/>
                        <a:buFont typeface="Times New Roman"/>
                        <a:buNone/>
                      </a:pPr>
                      <a:r>
                        <a:rPr b="0" i="0" lang="en-US" sz="2100" u="none" cap="none" strike="noStrike">
                          <a:solidFill>
                            <a:schemeClr val="dk1"/>
                          </a:solidFill>
                          <a:latin typeface="Times New Roman"/>
                          <a:ea typeface="Times New Roman"/>
                          <a:cs typeface="Times New Roman"/>
                          <a:sym typeface="Times New Roman"/>
                        </a:rPr>
                        <a:t>Obesity management and nutrient prediction for NCD patients. Predicts individual fluid, fat, protein, and carb intake using health data.</a:t>
                      </a:r>
                      <a:endParaRPr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just">
                        <a:lnSpc>
                          <a:spcPct val="120000"/>
                        </a:lnSpc>
                        <a:spcBef>
                          <a:spcPts val="0"/>
                        </a:spcBef>
                        <a:spcAft>
                          <a:spcPts val="0"/>
                        </a:spcAft>
                        <a:buClr>
                          <a:schemeClr val="dk1"/>
                        </a:buClr>
                        <a:buSzPts val="2100"/>
                        <a:buFont typeface="Times New Roman"/>
                        <a:buNone/>
                      </a:pPr>
                      <a:r>
                        <a:rPr b="0" i="0" lang="en-US" sz="2100" u="none" cap="none" strike="noStrike">
                          <a:latin typeface="Times New Roman"/>
                          <a:ea typeface="Times New Roman"/>
                          <a:cs typeface="Times New Roman"/>
                          <a:sym typeface="Times New Roman"/>
                        </a:rPr>
                        <a:t>Small dataset; scope for more nutrition factors</a:t>
                      </a:r>
                      <a:endParaRPr b="0" sz="18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r>
              <a:tr h="1848575">
                <a:tc>
                  <a:txBody>
                    <a:bodyPr/>
                    <a:lstStyle/>
                    <a:p>
                      <a:pPr indent="0" lvl="0" marL="0" marR="0" rtl="0" algn="just">
                        <a:lnSpc>
                          <a:spcPct val="120000"/>
                        </a:lnSpc>
                        <a:spcBef>
                          <a:spcPts val="0"/>
                        </a:spcBef>
                        <a:spcAft>
                          <a:spcPts val="0"/>
                        </a:spcAft>
                        <a:buClr>
                          <a:srgbClr val="000000"/>
                        </a:buClr>
                        <a:buSzPts val="2700"/>
                        <a:buFont typeface="Arial"/>
                        <a:buNone/>
                      </a:pPr>
                      <a:r>
                        <a:rPr lang="en-US" sz="2700" u="none" cap="none" strike="noStrike">
                          <a:solidFill>
                            <a:srgbClr val="514843"/>
                          </a:solidFill>
                          <a:latin typeface="Times New Roman"/>
                          <a:ea typeface="Times New Roman"/>
                          <a:cs typeface="Times New Roman"/>
                          <a:sym typeface="Times New Roman"/>
                        </a:rPr>
                        <a:t>2. </a:t>
                      </a:r>
                      <a:endParaRPr sz="1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just">
                        <a:lnSpc>
                          <a:spcPct val="120000"/>
                        </a:lnSpc>
                        <a:spcBef>
                          <a:spcPts val="0"/>
                        </a:spcBef>
                        <a:spcAft>
                          <a:spcPts val="0"/>
                        </a:spcAft>
                        <a:buClr>
                          <a:srgbClr val="000000"/>
                        </a:buClr>
                        <a:buSzPts val="1700"/>
                        <a:buFont typeface="Arial"/>
                        <a:buNone/>
                      </a:pPr>
                      <a:r>
                        <a:rPr lang="en-US" sz="1700" u="none" cap="none" strike="noStrike">
                          <a:solidFill>
                            <a:schemeClr val="dk1"/>
                          </a:solidFill>
                          <a:latin typeface="Times New Roman"/>
                          <a:ea typeface="Times New Roman"/>
                          <a:cs typeface="Times New Roman"/>
                          <a:sym typeface="Times New Roman"/>
                        </a:rPr>
                        <a:t>DIET RECOMMENDATION SYSTEM USING MACHINE LEARNING</a:t>
                      </a:r>
                      <a:r>
                        <a:rPr lang="en-US" sz="2100" u="none" cap="none" strike="noStrike">
                          <a:solidFill>
                            <a:schemeClr val="dk1"/>
                          </a:solidFill>
                          <a:latin typeface="Times New Roman"/>
                          <a:ea typeface="Times New Roman"/>
                          <a:cs typeface="Times New Roman"/>
                          <a:sym typeface="Times New Roman"/>
                        </a:rPr>
                        <a:t>[2]</a:t>
                      </a:r>
                      <a:endParaRPr sz="1400" u="none" cap="none" strike="noStrike"/>
                    </a:p>
                    <a:p>
                      <a:pPr indent="0" lvl="0" marL="0" marR="0" rtl="0" algn="just">
                        <a:lnSpc>
                          <a:spcPct val="148235"/>
                        </a:lnSpc>
                        <a:spcBef>
                          <a:spcPts val="0"/>
                        </a:spcBef>
                        <a:spcAft>
                          <a:spcPts val="0"/>
                        </a:spcAft>
                        <a:buClr>
                          <a:schemeClr val="dk1"/>
                        </a:buClr>
                        <a:buSzPts val="1700"/>
                        <a:buFont typeface="Times New Roman"/>
                        <a:buNone/>
                      </a:pPr>
                      <a:r>
                        <a:rPr b="0" lang="en-US" sz="1700" u="none" cap="none" strike="noStrike">
                          <a:solidFill>
                            <a:schemeClr val="dk1"/>
                          </a:solidFill>
                          <a:latin typeface="Times New Roman"/>
                          <a:ea typeface="Times New Roman"/>
                          <a:cs typeface="Times New Roman"/>
                          <a:sym typeface="Times New Roman"/>
                        </a:rPr>
                        <a:t>(Year: 2023) – Dogo Rangsang Research Journal</a:t>
                      </a:r>
                      <a:endParaRPr sz="1700" u="none" cap="none" strike="noStrike">
                        <a:solidFill>
                          <a:schemeClr val="dk1"/>
                        </a:solidFill>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just">
                        <a:lnSpc>
                          <a:spcPct val="120000"/>
                        </a:lnSpc>
                        <a:spcBef>
                          <a:spcPts val="0"/>
                        </a:spcBef>
                        <a:spcAft>
                          <a:spcPts val="0"/>
                        </a:spcAft>
                        <a:buClr>
                          <a:srgbClr val="000000"/>
                        </a:buClr>
                        <a:buSzPts val="2100"/>
                        <a:buFont typeface="Arial"/>
                        <a:buNone/>
                      </a:pPr>
                      <a:r>
                        <a:rPr lang="en-US" sz="2100" u="none" cap="none" strike="noStrike">
                          <a:latin typeface="Times New Roman"/>
                          <a:ea typeface="Times New Roman"/>
                          <a:cs typeface="Times New Roman"/>
                          <a:sym typeface="Times New Roman"/>
                        </a:rPr>
                        <a:t>Reema Golagana ;</a:t>
                      </a:r>
                      <a:r>
                        <a:rPr lang="en-US" sz="1400" u="none" cap="none" strike="noStrike">
                          <a:latin typeface="Arial"/>
                          <a:ea typeface="Arial"/>
                          <a:cs typeface="Arial"/>
                          <a:sym typeface="Arial"/>
                        </a:rPr>
                        <a:t> </a:t>
                      </a:r>
                      <a:r>
                        <a:rPr lang="en-US" sz="2100" u="none" cap="none" strike="noStrike">
                          <a:latin typeface="Times New Roman"/>
                          <a:ea typeface="Times New Roman"/>
                          <a:cs typeface="Times New Roman"/>
                          <a:sym typeface="Times New Roman"/>
                        </a:rPr>
                        <a:t>V.  Sravani ; T. Mohan Reddy ; CH Kavitha</a:t>
                      </a:r>
                      <a:endParaRPr sz="14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just">
                        <a:lnSpc>
                          <a:spcPct val="12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Limited personalization and static data usage problem. Does pattern prediction using preprocessed USDA &amp; real user data.</a:t>
                      </a:r>
                      <a:endParaRPr b="1"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just">
                        <a:lnSpc>
                          <a:spcPct val="12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Not real-time, lacks dynamic feedback and explainability</a:t>
                      </a:r>
                      <a:endParaRPr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r>
              <a:tr h="1631525">
                <a:tc>
                  <a:txBody>
                    <a:bodyPr/>
                    <a:lstStyle/>
                    <a:p>
                      <a:pPr indent="0" lvl="0" marL="0" marR="0" rtl="0" algn="just">
                        <a:lnSpc>
                          <a:spcPct val="120000"/>
                        </a:lnSpc>
                        <a:spcBef>
                          <a:spcPts val="0"/>
                        </a:spcBef>
                        <a:spcAft>
                          <a:spcPts val="0"/>
                        </a:spcAft>
                        <a:buClr>
                          <a:srgbClr val="000000"/>
                        </a:buClr>
                        <a:buSzPts val="2700"/>
                        <a:buFont typeface="Arial"/>
                        <a:buNone/>
                      </a:pPr>
                      <a:r>
                        <a:rPr lang="en-US" sz="2700" u="none" cap="none" strike="noStrike">
                          <a:solidFill>
                            <a:srgbClr val="514843"/>
                          </a:solidFill>
                          <a:latin typeface="Times New Roman"/>
                          <a:ea typeface="Times New Roman"/>
                          <a:cs typeface="Times New Roman"/>
                          <a:sym typeface="Times New Roman"/>
                        </a:rPr>
                        <a:t>3.</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l">
                        <a:lnSpc>
                          <a:spcPct val="120000"/>
                        </a:lnSpc>
                        <a:spcBef>
                          <a:spcPts val="0"/>
                        </a:spcBef>
                        <a:spcAft>
                          <a:spcPts val="0"/>
                        </a:spcAft>
                        <a:buClr>
                          <a:srgbClr val="000000"/>
                        </a:buClr>
                        <a:buSzPts val="2100"/>
                        <a:buFont typeface="Arial"/>
                        <a:buNone/>
                      </a:pPr>
                      <a:r>
                        <a:rPr lang="en-US" sz="2100" u="none" cap="none" strike="noStrike">
                          <a:solidFill>
                            <a:schemeClr val="dk1"/>
                          </a:solidFill>
                          <a:latin typeface="Times New Roman"/>
                          <a:ea typeface="Times New Roman"/>
                          <a:cs typeface="Times New Roman"/>
                          <a:sym typeface="Times New Roman"/>
                        </a:rPr>
                        <a:t>Personalized Flexible Meal Planning for Individuals With Diet-Related Health Concerns [3]</a:t>
                      </a:r>
                      <a:endParaRPr sz="1400" u="none" cap="none" strike="noStrike"/>
                    </a:p>
                    <a:p>
                      <a:pPr indent="0" lvl="0" marL="0" marR="0" rtl="0" algn="just">
                        <a:lnSpc>
                          <a:spcPct val="148235"/>
                        </a:lnSpc>
                        <a:spcBef>
                          <a:spcPts val="0"/>
                        </a:spcBef>
                        <a:spcAft>
                          <a:spcPts val="0"/>
                        </a:spcAft>
                        <a:buClr>
                          <a:srgbClr val="000000"/>
                        </a:buClr>
                        <a:buSzPts val="1650"/>
                        <a:buFont typeface="Arial"/>
                        <a:buNone/>
                      </a:pPr>
                      <a:r>
                        <a:rPr lang="en-US" sz="1650" u="none" cap="none" strike="noStrike">
                          <a:solidFill>
                            <a:schemeClr val="dk1"/>
                          </a:solidFill>
                          <a:latin typeface="Times New Roman"/>
                          <a:ea typeface="Times New Roman"/>
                          <a:cs typeface="Times New Roman"/>
                          <a:sym typeface="Times New Roman"/>
                        </a:rPr>
                        <a:t>(Year: 2023) – </a:t>
                      </a:r>
                      <a:r>
                        <a:rPr lang="en-US" sz="1700" u="none" cap="none" strike="noStrike">
                          <a:solidFill>
                            <a:schemeClr val="dk1"/>
                          </a:solidFill>
                          <a:latin typeface="Times New Roman"/>
                          <a:ea typeface="Times New Roman"/>
                          <a:cs typeface="Times New Roman"/>
                          <a:sym typeface="Times New Roman"/>
                        </a:rPr>
                        <a:t>JMIR Formative Research</a:t>
                      </a:r>
                      <a:endParaRPr sz="1700" u="none" cap="none" strike="noStrike">
                        <a:solidFill>
                          <a:schemeClr val="dk1"/>
                        </a:solidFill>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just">
                        <a:lnSpc>
                          <a:spcPct val="120000"/>
                        </a:lnSpc>
                        <a:spcBef>
                          <a:spcPts val="0"/>
                        </a:spcBef>
                        <a:spcAft>
                          <a:spcPts val="0"/>
                        </a:spcAft>
                        <a:buClr>
                          <a:srgbClr val="000000"/>
                        </a:buClr>
                        <a:buSzPts val="2100"/>
                        <a:buFont typeface="Arial"/>
                        <a:buNone/>
                      </a:pPr>
                      <a:r>
                        <a:rPr lang="en-US" sz="2100" u="none" cap="none" strike="noStrike">
                          <a:latin typeface="Times New Roman"/>
                          <a:ea typeface="Times New Roman"/>
                          <a:cs typeface="Times New Roman"/>
                          <a:sym typeface="Times New Roman"/>
                        </a:rPr>
                        <a:t>Maryam Amiri, MSc ; Juan Li, PhD ; Wordh Hasan, MSc</a:t>
                      </a:r>
                      <a:endParaRPr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just">
                        <a:lnSpc>
                          <a:spcPct val="12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Personalization for diabetes, hypertension, etc. Flexible meal planning using semantic and fuzzy reasoning.</a:t>
                      </a:r>
                      <a:endParaRPr b="0"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c>
                  <a:txBody>
                    <a:bodyPr/>
                    <a:lstStyle/>
                    <a:p>
                      <a:pPr indent="0" lvl="0" marL="0" marR="0" rtl="0" algn="just">
                        <a:lnSpc>
                          <a:spcPct val="120000"/>
                        </a:lnSpc>
                        <a:spcBef>
                          <a:spcPts val="0"/>
                        </a:spcBef>
                        <a:spcAft>
                          <a:spcPts val="0"/>
                        </a:spcAft>
                        <a:buClr>
                          <a:schemeClr val="dk1"/>
                        </a:buClr>
                        <a:buSzPts val="2100"/>
                        <a:buFont typeface="Times New Roman"/>
                        <a:buNone/>
                      </a:pPr>
                      <a:r>
                        <a:rPr b="0" i="0" lang="en-US" sz="2100" u="none" cap="none" strike="noStrike">
                          <a:latin typeface="Times New Roman"/>
                          <a:ea typeface="Times New Roman"/>
                          <a:cs typeface="Times New Roman"/>
                          <a:sym typeface="Times New Roman"/>
                        </a:rPr>
                        <a:t>Needs dynamic, real-time adjustments and cultural/personal factors</a:t>
                      </a:r>
                      <a:endParaRPr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CFCF"/>
                    </a:solidFill>
                  </a:tcPr>
                </a:tc>
              </a:tr>
              <a:tr h="1952750">
                <a:tc>
                  <a:txBody>
                    <a:bodyPr/>
                    <a:lstStyle/>
                    <a:p>
                      <a:pPr indent="0" lvl="0" marL="0" marR="0" rtl="0" algn="just">
                        <a:lnSpc>
                          <a:spcPct val="120000"/>
                        </a:lnSpc>
                        <a:spcBef>
                          <a:spcPts val="0"/>
                        </a:spcBef>
                        <a:spcAft>
                          <a:spcPts val="0"/>
                        </a:spcAft>
                        <a:buClr>
                          <a:srgbClr val="000000"/>
                        </a:buClr>
                        <a:buSzPts val="2700"/>
                        <a:buFont typeface="Arial"/>
                        <a:buNone/>
                      </a:pPr>
                      <a:r>
                        <a:rPr lang="en-US" sz="2700" u="none" cap="none" strike="noStrike">
                          <a:solidFill>
                            <a:srgbClr val="514843"/>
                          </a:solidFill>
                          <a:latin typeface="Times New Roman"/>
                          <a:ea typeface="Times New Roman"/>
                          <a:cs typeface="Times New Roman"/>
                          <a:sym typeface="Times New Roman"/>
                        </a:rPr>
                        <a:t>4. </a:t>
                      </a:r>
                      <a:endParaRPr sz="11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just">
                        <a:lnSpc>
                          <a:spcPct val="120000"/>
                        </a:lnSpc>
                        <a:spcBef>
                          <a:spcPts val="0"/>
                        </a:spcBef>
                        <a:spcAft>
                          <a:spcPts val="0"/>
                        </a:spcAft>
                        <a:buClr>
                          <a:srgbClr val="000000"/>
                        </a:buClr>
                        <a:buSzPts val="2100"/>
                        <a:buFont typeface="Arial"/>
                        <a:buNone/>
                      </a:pPr>
                      <a:r>
                        <a:rPr lang="en-US" sz="2100" u="none" cap="none" strike="noStrike">
                          <a:latin typeface="Times New Roman"/>
                          <a:ea typeface="Times New Roman"/>
                          <a:cs typeface="Times New Roman"/>
                          <a:sym typeface="Times New Roman"/>
                        </a:rPr>
                        <a:t>Healthy and time-aware food recommender system using attributed community detection</a:t>
                      </a:r>
                      <a:r>
                        <a:rPr lang="en-US" sz="2100" u="none" cap="none" strike="noStrike">
                          <a:solidFill>
                            <a:srgbClr val="514843"/>
                          </a:solidFill>
                          <a:latin typeface="Times New Roman"/>
                          <a:ea typeface="Times New Roman"/>
                          <a:cs typeface="Times New Roman"/>
                          <a:sym typeface="Times New Roman"/>
                        </a:rPr>
                        <a:t>[4]</a:t>
                      </a:r>
                      <a:endParaRPr sz="1100" u="none" cap="none" strike="noStrike"/>
                    </a:p>
                    <a:p>
                      <a:pPr indent="0" lvl="0" marL="0" marR="0" rtl="0" algn="just">
                        <a:lnSpc>
                          <a:spcPct val="120000"/>
                        </a:lnSpc>
                        <a:spcBef>
                          <a:spcPts val="0"/>
                        </a:spcBef>
                        <a:spcAft>
                          <a:spcPts val="0"/>
                        </a:spcAft>
                        <a:buClr>
                          <a:srgbClr val="000000"/>
                        </a:buClr>
                        <a:buSzPts val="1650"/>
                        <a:buFont typeface="Arial"/>
                        <a:buNone/>
                      </a:pPr>
                      <a:r>
                        <a:rPr lang="en-US" sz="1650" u="none" cap="none" strike="noStrike">
                          <a:solidFill>
                            <a:srgbClr val="514843"/>
                          </a:solidFill>
                          <a:latin typeface="Times New Roman"/>
                          <a:ea typeface="Times New Roman"/>
                          <a:cs typeface="Times New Roman"/>
                          <a:sym typeface="Times New Roman"/>
                        </a:rPr>
                        <a:t>(Year: 2023) - </a:t>
                      </a:r>
                      <a:r>
                        <a:rPr b="1" lang="en-US" sz="1650" u="none" cap="none" strike="noStrike">
                          <a:solidFill>
                            <a:srgbClr val="514843"/>
                          </a:solidFill>
                          <a:latin typeface="Times"/>
                          <a:ea typeface="Times"/>
                          <a:cs typeface="Times"/>
                          <a:sym typeface="Times"/>
                        </a:rPr>
                        <a:t>IEEE </a:t>
                      </a:r>
                      <a:r>
                        <a:rPr lang="en-US" sz="1650" u="none" cap="none" strike="noStrike">
                          <a:solidFill>
                            <a:srgbClr val="514843"/>
                          </a:solidFill>
                          <a:latin typeface="Times New Roman"/>
                          <a:ea typeface="Times New Roman"/>
                          <a:cs typeface="Times New Roman"/>
                          <a:sym typeface="Times New Roman"/>
                        </a:rPr>
                        <a:t>published </a:t>
                      </a:r>
                      <a:endParaRPr sz="1400" u="none" cap="none" strike="noStrike"/>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l">
                        <a:lnSpc>
                          <a:spcPct val="120000"/>
                        </a:lnSpc>
                        <a:spcBef>
                          <a:spcPts val="0"/>
                        </a:spcBef>
                        <a:spcAft>
                          <a:spcPts val="0"/>
                        </a:spcAft>
                        <a:buClr>
                          <a:srgbClr val="000000"/>
                        </a:buClr>
                        <a:buSzPts val="2100"/>
                        <a:buFont typeface="Arial"/>
                        <a:buNone/>
                      </a:pPr>
                      <a:r>
                        <a:rPr lang="en-US" sz="2100" u="none" cap="none" strike="noStrike">
                          <a:latin typeface="Times New Roman"/>
                          <a:ea typeface="Times New Roman"/>
                          <a:cs typeface="Times New Roman"/>
                          <a:sym typeface="Times New Roman"/>
                        </a:rPr>
                        <a:t>Mehrdad Rostami; Mourad Oussalah ; Vahid Farrahi ;</a:t>
                      </a:r>
                      <a:r>
                        <a:rPr lang="en-US" sz="1400" u="none" cap="none" strike="noStrike">
                          <a:latin typeface="Arial"/>
                          <a:ea typeface="Arial"/>
                          <a:cs typeface="Arial"/>
                          <a:sym typeface="Arial"/>
                        </a:rPr>
                        <a:t> </a:t>
                      </a:r>
                      <a:r>
                        <a:rPr lang="en-US" sz="2100" u="none" cap="none" strike="noStrike">
                          <a:latin typeface="Times New Roman"/>
                          <a:ea typeface="Times New Roman"/>
                          <a:cs typeface="Times New Roman"/>
                          <a:sym typeface="Times New Roman"/>
                        </a:rPr>
                        <a:t>Sajad Ahmadian ;</a:t>
                      </a:r>
                      <a:r>
                        <a:rPr lang="en-US" sz="1400" u="none" cap="none" strike="noStrike">
                          <a:latin typeface="Arial"/>
                          <a:ea typeface="Arial"/>
                          <a:cs typeface="Arial"/>
                          <a:sym typeface="Arial"/>
                        </a:rPr>
                        <a:t> </a:t>
                      </a:r>
                      <a:r>
                        <a:rPr lang="en-US" sz="2100" u="none" cap="none" strike="noStrike">
                          <a:latin typeface="Times New Roman"/>
                          <a:ea typeface="Times New Roman"/>
                          <a:cs typeface="Times New Roman"/>
                          <a:sym typeface="Times New Roman"/>
                        </a:rPr>
                        <a:t>Seyed Mohammad Jafar Jalali</a:t>
                      </a:r>
                      <a:endParaRPr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just">
                        <a:lnSpc>
                          <a:spcPct val="120000"/>
                        </a:lnSpc>
                        <a:spcBef>
                          <a:spcPts val="0"/>
                        </a:spcBef>
                        <a:spcAft>
                          <a:spcPts val="0"/>
                        </a:spcAft>
                        <a:buClr>
                          <a:srgbClr val="000000"/>
                        </a:buClr>
                        <a:buSzPts val="2100"/>
                        <a:buFont typeface="Arial"/>
                        <a:buNone/>
                      </a:pPr>
                      <a:r>
                        <a:rPr b="0" i="0" lang="en-US" sz="2100" u="none" cap="none" strike="noStrike">
                          <a:solidFill>
                            <a:schemeClr val="dk1"/>
                          </a:solidFill>
                          <a:latin typeface="Times New Roman"/>
                          <a:ea typeface="Times New Roman"/>
                          <a:cs typeface="Times New Roman"/>
                          <a:sym typeface="Times New Roman"/>
                        </a:rPr>
                        <a:t>Lack of nutritional focus &amp; time-aware food suggestions is faced by many people. Attributed community detection with time-aware collaborative filtering</a:t>
                      </a:r>
                      <a:endParaRPr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c>
                  <a:txBody>
                    <a:bodyPr/>
                    <a:lstStyle/>
                    <a:p>
                      <a:pPr indent="0" lvl="0" marL="0" marR="0" rtl="0" algn="just">
                        <a:lnSpc>
                          <a:spcPct val="120000"/>
                        </a:lnSpc>
                        <a:spcBef>
                          <a:spcPts val="0"/>
                        </a:spcBef>
                        <a:spcAft>
                          <a:spcPts val="0"/>
                        </a:spcAft>
                        <a:buClr>
                          <a:schemeClr val="dk1"/>
                        </a:buClr>
                        <a:buSzPts val="2100"/>
                        <a:buFont typeface="Times New Roman"/>
                        <a:buNone/>
                      </a:pPr>
                      <a:r>
                        <a:rPr b="0" i="0" lang="en-US" sz="2100" u="none" cap="none" strike="noStrike">
                          <a:latin typeface="Times New Roman"/>
                          <a:ea typeface="Times New Roman"/>
                          <a:cs typeface="Times New Roman"/>
                          <a:sym typeface="Times New Roman"/>
                        </a:rPr>
                        <a:t>Needs deeper personalization &amp; scalability</a:t>
                      </a:r>
                      <a:endParaRPr sz="2100" u="none" cap="none" strike="noStrike">
                        <a:latin typeface="Times New Roman"/>
                        <a:ea typeface="Times New Roman"/>
                        <a:cs typeface="Times New Roman"/>
                        <a:sym typeface="Times New Roman"/>
                      </a:endParaRPr>
                    </a:p>
                  </a:txBody>
                  <a:tcPr marT="91450" marB="91450"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9E9E9"/>
                    </a:solidFill>
                  </a:tcPr>
                </a:tc>
              </a:tr>
            </a:tbl>
          </a:graphicData>
        </a:graphic>
      </p:graphicFrame>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199" name="Shape 199"/>
        <p:cNvGrpSpPr/>
        <p:nvPr/>
      </p:nvGrpSpPr>
      <p:grpSpPr>
        <a:xfrm>
          <a:off x="0" y="0"/>
          <a:ext cx="0" cy="0"/>
          <a:chOff x="0" y="0"/>
          <a:chExt cx="0" cy="0"/>
        </a:xfrm>
      </p:grpSpPr>
      <p:cxnSp>
        <p:nvCxnSpPr>
          <p:cNvPr id="200" name="Google Shape;200;p8"/>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201" name="Google Shape;201;p8"/>
          <p:cNvCxnSpPr/>
          <p:nvPr/>
        </p:nvCxnSpPr>
        <p:spPr>
          <a:xfrm rot="5838">
            <a:off x="1611446" y="1959487"/>
            <a:ext cx="14996805" cy="0"/>
          </a:xfrm>
          <a:prstGeom prst="straightConnector1">
            <a:avLst/>
          </a:prstGeom>
          <a:noFill/>
          <a:ln cap="rnd" cmpd="sng" w="9525">
            <a:solidFill>
              <a:srgbClr val="514843"/>
            </a:solidFill>
            <a:prstDash val="solid"/>
            <a:round/>
            <a:headEnd len="sm" w="sm" type="none"/>
            <a:tailEnd len="sm" w="sm" type="none"/>
          </a:ln>
        </p:spPr>
      </p:cxnSp>
      <p:grpSp>
        <p:nvGrpSpPr>
          <p:cNvPr id="202" name="Google Shape;202;p8"/>
          <p:cNvGrpSpPr/>
          <p:nvPr/>
        </p:nvGrpSpPr>
        <p:grpSpPr>
          <a:xfrm>
            <a:off x="1585694" y="-213673"/>
            <a:ext cx="14996785" cy="1892219"/>
            <a:chOff x="-34349" y="-329035"/>
            <a:chExt cx="19995714" cy="2522959"/>
          </a:xfrm>
        </p:grpSpPr>
        <p:sp>
          <p:nvSpPr>
            <p:cNvPr id="203" name="Google Shape;203;p8"/>
            <p:cNvSpPr/>
            <p:nvPr/>
          </p:nvSpPr>
          <p:spPr>
            <a:xfrm>
              <a:off x="-34349" y="-329035"/>
              <a:ext cx="19995714" cy="2106273"/>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chemeClr val="dk1"/>
                  </a:solidFill>
                  <a:latin typeface="Times New Roman"/>
                  <a:ea typeface="Times New Roman"/>
                  <a:cs typeface="Times New Roman"/>
                  <a:sym typeface="Times New Roman"/>
                </a:rPr>
                <a:t>Methodology</a:t>
              </a:r>
              <a:endParaRPr b="0" i="0" sz="1400" u="none" cap="none" strike="noStrike">
                <a:solidFill>
                  <a:srgbClr val="000000"/>
                </a:solidFill>
                <a:latin typeface="Arial"/>
                <a:ea typeface="Arial"/>
                <a:cs typeface="Arial"/>
                <a:sym typeface="Arial"/>
              </a:endParaRPr>
            </a:p>
          </p:txBody>
        </p:sp>
        <p:sp>
          <p:nvSpPr>
            <p:cNvPr id="204" name="Google Shape;204;p8"/>
            <p:cNvSpPr txBox="1"/>
            <p:nvPr/>
          </p:nvSpPr>
          <p:spPr>
            <a:xfrm>
              <a:off x="0" y="28575"/>
              <a:ext cx="19961364" cy="2165349"/>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t/>
              </a:r>
              <a:endParaRPr b="0" i="0" sz="4200" u="none" cap="none" strike="noStrike">
                <a:solidFill>
                  <a:srgbClr val="514843"/>
                </a:solidFill>
                <a:latin typeface="Arimo"/>
                <a:ea typeface="Arimo"/>
                <a:cs typeface="Arimo"/>
                <a:sym typeface="Arimo"/>
              </a:endParaRPr>
            </a:p>
          </p:txBody>
        </p:sp>
      </p:grpSp>
      <p:sp>
        <p:nvSpPr>
          <p:cNvPr id="205" name="Google Shape;205;p8"/>
          <p:cNvSpPr txBox="1"/>
          <p:nvPr/>
        </p:nvSpPr>
        <p:spPr>
          <a:xfrm>
            <a:off x="1601297" y="1946753"/>
            <a:ext cx="15543703" cy="790200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    User Flow Block Diagram: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206" name="Google Shape;206;p8"/>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07" name="Google Shape;207;p8"/>
          <p:cNvGrpSpPr/>
          <p:nvPr/>
        </p:nvGrpSpPr>
        <p:grpSpPr>
          <a:xfrm>
            <a:off x="13885173" y="9520238"/>
            <a:ext cx="2743200" cy="561976"/>
            <a:chOff x="0" y="-19050"/>
            <a:chExt cx="3657600" cy="749300"/>
          </a:xfrm>
        </p:grpSpPr>
        <p:sp>
          <p:nvSpPr>
            <p:cNvPr id="208" name="Google Shape;208;p8"/>
            <p:cNvSpPr/>
            <p:nvPr/>
          </p:nvSpPr>
          <p:spPr>
            <a:xfrm>
              <a:off x="0" y="0"/>
              <a:ext cx="3657600" cy="730250"/>
            </a:xfrm>
            <a:custGeom>
              <a:rect b="b" l="l" r="r" t="t"/>
              <a:pathLst>
                <a:path extrusionOk="0" h="730250" w="3657600">
                  <a:moveTo>
                    <a:pt x="0" y="0"/>
                  </a:moveTo>
                  <a:lnTo>
                    <a:pt x="3657600" y="0"/>
                  </a:lnTo>
                  <a:lnTo>
                    <a:pt x="3657600" y="730250"/>
                  </a:lnTo>
                  <a:lnTo>
                    <a:pt x="0" y="73025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9" name="Google Shape;209;p8"/>
            <p:cNvSpPr txBox="1"/>
            <p:nvPr/>
          </p:nvSpPr>
          <p:spPr>
            <a:xfrm>
              <a:off x="0" y="-19050"/>
              <a:ext cx="3657600" cy="749300"/>
            </a:xfrm>
            <a:prstGeom prst="rect">
              <a:avLst/>
            </a:prstGeom>
            <a:noFill/>
            <a:ln>
              <a:noFill/>
            </a:ln>
          </p:spPr>
          <p:txBody>
            <a:bodyPr anchorCtr="0" anchor="ctr" bIns="0" lIns="0" spcFirstLastPara="1" rIns="0" wrap="square" tIns="0">
              <a:noAutofit/>
            </a:bodyPr>
            <a:lstStyle/>
            <a:p>
              <a:pPr indent="0" lvl="0" marL="0" marR="0" rtl="0" algn="r">
                <a:lnSpc>
                  <a:spcPct val="120000"/>
                </a:lnSpc>
                <a:spcBef>
                  <a:spcPts val="0"/>
                </a:spcBef>
                <a:spcAft>
                  <a:spcPts val="0"/>
                </a:spcAft>
                <a:buClr>
                  <a:srgbClr val="000000"/>
                </a:buClr>
                <a:buSzPts val="1800"/>
                <a:buFont typeface="Arial"/>
                <a:buNone/>
              </a:pPr>
              <a:r>
                <a:rPr b="0" i="0" lang="en-US" sz="1800" u="none" cap="none" strike="noStrike">
                  <a:solidFill>
                    <a:srgbClr val="3D3632"/>
                  </a:solidFill>
                  <a:latin typeface="Arimo"/>
                  <a:ea typeface="Arimo"/>
                  <a:cs typeface="Arimo"/>
                  <a:sym typeface="Arimo"/>
                </a:rPr>
                <a:t>3</a:t>
              </a:r>
              <a:endParaRPr b="0" i="0" sz="1400" u="none" cap="none" strike="noStrike">
                <a:solidFill>
                  <a:srgbClr val="000000"/>
                </a:solidFill>
                <a:latin typeface="Arial"/>
                <a:ea typeface="Arial"/>
                <a:cs typeface="Arial"/>
                <a:sym typeface="Arial"/>
              </a:endParaRPr>
            </a:p>
          </p:txBody>
        </p:sp>
      </p:grpSp>
      <p:pic>
        <p:nvPicPr>
          <p:cNvPr descr="A diagram of a company&#10;&#10;AI-generated content may be incorrect." id="210" name="Google Shape;210;p8"/>
          <p:cNvPicPr preferRelativeResize="0"/>
          <p:nvPr/>
        </p:nvPicPr>
        <p:blipFill rotWithShape="1">
          <a:blip r:embed="rId4">
            <a:alphaModFix/>
          </a:blip>
          <a:srcRect b="0" l="0" r="0" t="0"/>
          <a:stretch/>
        </p:blipFill>
        <p:spPr>
          <a:xfrm>
            <a:off x="1592219" y="2552942"/>
            <a:ext cx="14780845" cy="6992763"/>
          </a:xfrm>
          <a:prstGeom prst="rect">
            <a:avLst/>
          </a:prstGeom>
          <a:noFill/>
          <a:ln>
            <a:noFill/>
          </a:ln>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3"/>
        </a:solidFill>
      </p:bgPr>
    </p:bg>
    <p:spTree>
      <p:nvGrpSpPr>
        <p:cNvPr id="214" name="Shape 214"/>
        <p:cNvGrpSpPr/>
        <p:nvPr/>
      </p:nvGrpSpPr>
      <p:grpSpPr>
        <a:xfrm>
          <a:off x="0" y="0"/>
          <a:ext cx="0" cy="0"/>
          <a:chOff x="0" y="0"/>
          <a:chExt cx="0" cy="0"/>
        </a:xfrm>
      </p:grpSpPr>
      <p:cxnSp>
        <p:nvCxnSpPr>
          <p:cNvPr id="215" name="Google Shape;215;p9"/>
          <p:cNvCxnSpPr/>
          <p:nvPr/>
        </p:nvCxnSpPr>
        <p:spPr>
          <a:xfrm rot="17472">
            <a:off x="1626600" y="1819276"/>
            <a:ext cx="15034801" cy="0"/>
          </a:xfrm>
          <a:prstGeom prst="straightConnector1">
            <a:avLst/>
          </a:prstGeom>
          <a:noFill/>
          <a:ln cap="rnd" cmpd="sng" w="28575">
            <a:solidFill>
              <a:srgbClr val="514843"/>
            </a:solidFill>
            <a:prstDash val="solid"/>
            <a:round/>
            <a:headEnd len="sm" w="sm" type="none"/>
            <a:tailEnd len="sm" w="sm" type="none"/>
          </a:ln>
        </p:spPr>
      </p:cxnSp>
      <p:cxnSp>
        <p:nvCxnSpPr>
          <p:cNvPr id="216" name="Google Shape;216;p9"/>
          <p:cNvCxnSpPr/>
          <p:nvPr/>
        </p:nvCxnSpPr>
        <p:spPr>
          <a:xfrm rot="5838">
            <a:off x="1611446" y="1959487"/>
            <a:ext cx="14996805" cy="0"/>
          </a:xfrm>
          <a:prstGeom prst="straightConnector1">
            <a:avLst/>
          </a:prstGeom>
          <a:noFill/>
          <a:ln cap="rnd" cmpd="sng" w="9525">
            <a:solidFill>
              <a:srgbClr val="514843"/>
            </a:solidFill>
            <a:prstDash val="solid"/>
            <a:round/>
            <a:headEnd len="sm" w="sm" type="none"/>
            <a:tailEnd len="sm" w="sm" type="none"/>
          </a:ln>
        </p:spPr>
      </p:cxnSp>
      <p:grpSp>
        <p:nvGrpSpPr>
          <p:cNvPr id="217" name="Google Shape;217;p9"/>
          <p:cNvGrpSpPr/>
          <p:nvPr/>
        </p:nvGrpSpPr>
        <p:grpSpPr>
          <a:xfrm>
            <a:off x="1601297" y="-300647"/>
            <a:ext cx="14981183" cy="1992445"/>
            <a:chOff x="-34348" y="1"/>
            <a:chExt cx="19995714" cy="2193923"/>
          </a:xfrm>
        </p:grpSpPr>
        <p:sp>
          <p:nvSpPr>
            <p:cNvPr id="218" name="Google Shape;218;p9"/>
            <p:cNvSpPr/>
            <p:nvPr/>
          </p:nvSpPr>
          <p:spPr>
            <a:xfrm>
              <a:off x="-34348" y="1"/>
              <a:ext cx="19995714" cy="1628259"/>
            </a:xfrm>
            <a:custGeom>
              <a:rect b="b" l="l" r="r" t="t"/>
              <a:pathLst>
                <a:path extrusionOk="0" h="2193924" w="19961365">
                  <a:moveTo>
                    <a:pt x="0" y="0"/>
                  </a:moveTo>
                  <a:lnTo>
                    <a:pt x="19961365" y="0"/>
                  </a:lnTo>
                  <a:lnTo>
                    <a:pt x="19961365" y="2193924"/>
                  </a:lnTo>
                  <a:lnTo>
                    <a:pt x="0" y="2193924"/>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200"/>
                <a:buFont typeface="Arial"/>
                <a:buNone/>
              </a:pPr>
              <a:r>
                <a:t/>
              </a:r>
              <a:endParaRPr b="1" i="0" sz="42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4200"/>
                <a:buFont typeface="Arial"/>
                <a:buNone/>
              </a:pPr>
              <a:r>
                <a:rPr b="0" i="0" lang="en-US" sz="4200" u="none" cap="none" strike="noStrike">
                  <a:solidFill>
                    <a:schemeClr val="dk1"/>
                  </a:solidFill>
                  <a:latin typeface="Times New Roman"/>
                  <a:ea typeface="Times New Roman"/>
                  <a:cs typeface="Times New Roman"/>
                  <a:sym typeface="Times New Roman"/>
                </a:rPr>
                <a:t>Methodology</a:t>
              </a:r>
              <a:endParaRPr b="0" i="0" sz="1400" u="none" cap="none" strike="noStrike">
                <a:solidFill>
                  <a:srgbClr val="000000"/>
                </a:solidFill>
                <a:latin typeface="Arial"/>
                <a:ea typeface="Arial"/>
                <a:cs typeface="Arial"/>
                <a:sym typeface="Arial"/>
              </a:endParaRPr>
            </a:p>
          </p:txBody>
        </p:sp>
        <p:sp>
          <p:nvSpPr>
            <p:cNvPr id="219" name="Google Shape;219;p9"/>
            <p:cNvSpPr txBox="1"/>
            <p:nvPr/>
          </p:nvSpPr>
          <p:spPr>
            <a:xfrm>
              <a:off x="0" y="28575"/>
              <a:ext cx="19961364" cy="2165349"/>
            </a:xfrm>
            <a:prstGeom prst="rect">
              <a:avLst/>
            </a:prstGeom>
            <a:noFill/>
            <a:ln>
              <a:noFill/>
            </a:ln>
          </p:spPr>
          <p:txBody>
            <a:bodyPr anchorCtr="0" anchor="b" bIns="0" lIns="0" spcFirstLastPara="1" rIns="0" wrap="square" tIns="0">
              <a:noAutofit/>
            </a:bodyPr>
            <a:lstStyle/>
            <a:p>
              <a:pPr indent="0" lvl="0" marL="0" marR="0" rtl="0" algn="l">
                <a:lnSpc>
                  <a:spcPct val="108000"/>
                </a:lnSpc>
                <a:spcBef>
                  <a:spcPts val="0"/>
                </a:spcBef>
                <a:spcAft>
                  <a:spcPts val="0"/>
                </a:spcAft>
                <a:buClr>
                  <a:srgbClr val="000000"/>
                </a:buClr>
                <a:buSzPts val="4200"/>
                <a:buFont typeface="Arial"/>
                <a:buNone/>
              </a:pPr>
              <a:r>
                <a:t/>
              </a:r>
              <a:endParaRPr b="0" i="0" sz="4200" u="none" cap="none" strike="noStrike">
                <a:solidFill>
                  <a:srgbClr val="514843"/>
                </a:solidFill>
                <a:latin typeface="Arimo"/>
                <a:ea typeface="Arimo"/>
                <a:cs typeface="Arimo"/>
                <a:sym typeface="Arimo"/>
              </a:endParaRPr>
            </a:p>
          </p:txBody>
        </p:sp>
      </p:grpSp>
      <p:sp>
        <p:nvSpPr>
          <p:cNvPr id="220" name="Google Shape;220;p9"/>
          <p:cNvSpPr txBox="1"/>
          <p:nvPr/>
        </p:nvSpPr>
        <p:spPr>
          <a:xfrm>
            <a:off x="1601297" y="1946753"/>
            <a:ext cx="15543703" cy="7902008"/>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chemeClr val="dk1"/>
                </a:solidFill>
                <a:latin typeface="Times New Roman"/>
                <a:ea typeface="Times New Roman"/>
                <a:cs typeface="Times New Roman"/>
                <a:sym typeface="Times New Roman"/>
              </a:rPr>
              <a:t>    Architecture: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221" name="Google Shape;221;p9"/>
          <p:cNvSpPr/>
          <p:nvPr/>
        </p:nvSpPr>
        <p:spPr>
          <a:xfrm>
            <a:off x="16379310" y="226125"/>
            <a:ext cx="1849907" cy="1544704"/>
          </a:xfrm>
          <a:custGeom>
            <a:rect b="b" l="l" r="r" t="t"/>
            <a:pathLst>
              <a:path extrusionOk="0" h="1544704" w="1849907">
                <a:moveTo>
                  <a:pt x="0" y="0"/>
                </a:moveTo>
                <a:lnTo>
                  <a:pt x="1849907" y="0"/>
                </a:lnTo>
                <a:lnTo>
                  <a:pt x="1849907" y="1544704"/>
                </a:lnTo>
                <a:lnTo>
                  <a:pt x="0" y="154470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22" name="Google Shape;222;p9"/>
          <p:cNvGrpSpPr/>
          <p:nvPr/>
        </p:nvGrpSpPr>
        <p:grpSpPr>
          <a:xfrm>
            <a:off x="13885173" y="9520238"/>
            <a:ext cx="2743200" cy="561976"/>
            <a:chOff x="0" y="-19050"/>
            <a:chExt cx="3657600" cy="749300"/>
          </a:xfrm>
        </p:grpSpPr>
        <p:sp>
          <p:nvSpPr>
            <p:cNvPr id="223" name="Google Shape;223;p9"/>
            <p:cNvSpPr/>
            <p:nvPr/>
          </p:nvSpPr>
          <p:spPr>
            <a:xfrm>
              <a:off x="0" y="0"/>
              <a:ext cx="3657600" cy="730250"/>
            </a:xfrm>
            <a:custGeom>
              <a:rect b="b" l="l" r="r" t="t"/>
              <a:pathLst>
                <a:path extrusionOk="0" h="730250" w="3657600">
                  <a:moveTo>
                    <a:pt x="0" y="0"/>
                  </a:moveTo>
                  <a:lnTo>
                    <a:pt x="3657600" y="0"/>
                  </a:lnTo>
                  <a:lnTo>
                    <a:pt x="3657600" y="730250"/>
                  </a:lnTo>
                  <a:lnTo>
                    <a:pt x="0" y="730250"/>
                  </a:lnTo>
                  <a:close/>
                </a:path>
              </a:pathLst>
            </a:custGeom>
            <a:solidFill>
              <a:srgbClr val="000000">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4" name="Google Shape;224;p9"/>
            <p:cNvSpPr txBox="1"/>
            <p:nvPr/>
          </p:nvSpPr>
          <p:spPr>
            <a:xfrm>
              <a:off x="0" y="-19050"/>
              <a:ext cx="3657600" cy="749300"/>
            </a:xfrm>
            <a:prstGeom prst="rect">
              <a:avLst/>
            </a:prstGeom>
            <a:noFill/>
            <a:ln>
              <a:noFill/>
            </a:ln>
          </p:spPr>
          <p:txBody>
            <a:bodyPr anchorCtr="0" anchor="ctr" bIns="0" lIns="0" spcFirstLastPara="1" rIns="0" wrap="square" tIns="0">
              <a:noAutofit/>
            </a:bodyPr>
            <a:lstStyle/>
            <a:p>
              <a:pPr indent="0" lvl="0" marL="0" marR="0" rtl="0" algn="r">
                <a:lnSpc>
                  <a:spcPct val="120000"/>
                </a:lnSpc>
                <a:spcBef>
                  <a:spcPts val="0"/>
                </a:spcBef>
                <a:spcAft>
                  <a:spcPts val="0"/>
                </a:spcAft>
                <a:buClr>
                  <a:srgbClr val="000000"/>
                </a:buClr>
                <a:buSzPts val="1800"/>
                <a:buFont typeface="Arial"/>
                <a:buNone/>
              </a:pPr>
              <a:r>
                <a:rPr b="0" i="0" lang="en-US" sz="1800" u="none" cap="none" strike="noStrike">
                  <a:solidFill>
                    <a:srgbClr val="3D3632"/>
                  </a:solidFill>
                  <a:latin typeface="Arimo"/>
                  <a:ea typeface="Arimo"/>
                  <a:cs typeface="Arimo"/>
                  <a:sym typeface="Arimo"/>
                </a:rPr>
                <a:t>3</a:t>
              </a:r>
              <a:endParaRPr b="0" i="0" sz="1400" u="none" cap="none" strike="noStrike">
                <a:solidFill>
                  <a:srgbClr val="000000"/>
                </a:solidFill>
                <a:latin typeface="Arial"/>
                <a:ea typeface="Arial"/>
                <a:cs typeface="Arial"/>
                <a:sym typeface="Arial"/>
              </a:endParaRPr>
            </a:p>
          </p:txBody>
        </p:sp>
      </p:grpSp>
      <p:pic>
        <p:nvPicPr>
          <p:cNvPr descr="A diagram of a company&#10;&#10;AI-generated content may be incorrect." id="225" name="Google Shape;225;p9"/>
          <p:cNvPicPr preferRelativeResize="0"/>
          <p:nvPr/>
        </p:nvPicPr>
        <p:blipFill rotWithShape="1">
          <a:blip r:embed="rId4">
            <a:alphaModFix/>
          </a:blip>
          <a:srcRect b="0" l="0" r="0" t="0"/>
          <a:stretch/>
        </p:blipFill>
        <p:spPr>
          <a:xfrm>
            <a:off x="1930762" y="2498994"/>
            <a:ext cx="14677479" cy="7439037"/>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coreProperties>
</file>