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96" r:id="rId5"/>
    <p:sldId id="297" r:id="rId6"/>
    <p:sldId id="299" r:id="rId7"/>
    <p:sldId id="300" r:id="rId8"/>
    <p:sldId id="311" r:id="rId9"/>
    <p:sldId id="301" r:id="rId10"/>
    <p:sldId id="302" r:id="rId11"/>
    <p:sldId id="312" r:id="rId12"/>
    <p:sldId id="304" r:id="rId13"/>
    <p:sldId id="310" r:id="rId14"/>
    <p:sldId id="28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8">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B618960-8005-486C-9A75-10CB2AAC16F9}"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jpe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6647" y="555813"/>
            <a:ext cx="10709275" cy="1027056"/>
          </a:xfrm>
        </p:spPr>
        <p:txBody>
          <a:bodyPr>
            <a:noAutofit/>
          </a:bodyPr>
          <a:lstStyle/>
          <a:p>
            <a:pPr algn="ctr"/>
            <a:r>
              <a:rPr lang="en-US" sz="4000" b="1" dirty="0">
                <a:latin typeface="Times New Roman" panose="02020603050405020304" charset="0"/>
                <a:cs typeface="Times New Roman" panose="02020603050405020304" charset="0"/>
              </a:rPr>
              <a:t>Irony Detection Using Transformers</a:t>
            </a:r>
            <a:endParaRPr lang="en-US" sz="4000" b="1" dirty="0">
              <a:latin typeface="Times New Roman" panose="02020603050405020304" charset="0"/>
              <a:cs typeface="Times New Roman" panose="02020603050405020304" charset="0"/>
            </a:endParaRPr>
          </a:p>
        </p:txBody>
      </p:sp>
      <p:sp>
        <p:nvSpPr>
          <p:cNvPr id="4" name="TextBox 3"/>
          <p:cNvSpPr txBox="1"/>
          <p:nvPr/>
        </p:nvSpPr>
        <p:spPr>
          <a:xfrm>
            <a:off x="3101788" y="3429000"/>
            <a:ext cx="8964706" cy="1753235"/>
          </a:xfrm>
          <a:prstGeom prst="rect">
            <a:avLst/>
          </a:prstGeom>
          <a:noFill/>
        </p:spPr>
        <p:txBody>
          <a:bodyPr wrap="square">
            <a:spAutoFit/>
          </a:bodyPr>
          <a:lstStyle/>
          <a:p>
            <a:r>
              <a:rPr lang="en-IN" dirty="0"/>
              <a:t> 								      Presenting by,</a:t>
            </a:r>
            <a:endParaRPr lang="en-IN" dirty="0"/>
          </a:p>
          <a:p>
            <a:endParaRPr lang="en-IN" dirty="0"/>
          </a:p>
          <a:p>
            <a:r>
              <a:rPr lang="en-IN" dirty="0"/>
              <a:t>                                                                </a:t>
            </a:r>
            <a:r>
              <a:rPr lang="en-IN" dirty="0">
                <a:sym typeface="+mn-ea"/>
              </a:rPr>
              <a:t> Megha </a:t>
            </a:r>
            <a:r>
              <a:rPr lang="en-IN" dirty="0" err="1">
                <a:sym typeface="+mn-ea"/>
              </a:rPr>
              <a:t>Eldho</a:t>
            </a:r>
            <a:endParaRPr lang="en-IN" dirty="0"/>
          </a:p>
          <a:p>
            <a:r>
              <a:rPr lang="en-IN" dirty="0"/>
              <a:t>                                                                 </a:t>
            </a:r>
            <a:r>
              <a:rPr lang="en-IN" dirty="0" err="1"/>
              <a:t>Krishnapriya</a:t>
            </a:r>
            <a:r>
              <a:rPr lang="en-IN" dirty="0"/>
              <a:t> Krishnan </a:t>
            </a:r>
            <a:r>
              <a:rPr lang="en-IN" dirty="0" err="1"/>
              <a:t>Santhadevi</a:t>
            </a:r>
            <a:endParaRPr lang="en-IN" dirty="0"/>
          </a:p>
          <a:p>
            <a:r>
              <a:rPr lang="en-IN" dirty="0"/>
              <a:t>                                                                 Sharik Anwar Zahir Hussain</a:t>
            </a:r>
            <a:endParaRPr lang="en-IN" dirty="0"/>
          </a:p>
          <a:p>
            <a:r>
              <a:rPr lang="en-IN" dirty="0"/>
              <a:t>                                                                 </a:t>
            </a:r>
            <a:r>
              <a:rPr lang="en-IN" dirty="0" err="1"/>
              <a:t>Dheenadayalan Tamilarasan Muthuselvi</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5"/>
          <p:cNvPicPr>
            <a:picLocks noGrp="1" noChangeAspect="1"/>
          </p:cNvPicPr>
          <p:nvPr>
            <p:ph sz="half" idx="1"/>
          </p:nvPr>
        </p:nvPicPr>
        <p:blipFill>
          <a:blip r:embed="rId1" cstate="print"/>
          <a:stretch>
            <a:fillRect/>
          </a:stretch>
        </p:blipFill>
        <p:spPr>
          <a:xfrm>
            <a:off x="1347435" y="2249488"/>
            <a:ext cx="4466342" cy="3541712"/>
          </a:xfrm>
          <a:prstGeom prst="rect">
            <a:avLst/>
          </a:prstGeom>
        </p:spPr>
      </p:pic>
      <p:pic>
        <p:nvPicPr>
          <p:cNvPr id="6" name="Image 3"/>
          <p:cNvPicPr>
            <a:picLocks noGrp="1"/>
          </p:cNvPicPr>
          <p:nvPr>
            <p:ph sz="half" idx="2"/>
          </p:nvPr>
        </p:nvPicPr>
        <p:blipFill>
          <a:blip r:embed="rId2" cstate="print"/>
          <a:stretch>
            <a:fillRect/>
          </a:stretch>
        </p:blipFill>
        <p:spPr>
          <a:xfrm>
            <a:off x="6172200" y="2249488"/>
            <a:ext cx="4800600" cy="3541711"/>
          </a:xfrm>
          <a:prstGeom prst="rect">
            <a:avLst/>
          </a:prstGeom>
        </p:spPr>
      </p:pic>
      <p:sp>
        <p:nvSpPr>
          <p:cNvPr id="7" name="Text Box 5"/>
          <p:cNvSpPr txBox="1"/>
          <p:nvPr/>
        </p:nvSpPr>
        <p:spPr>
          <a:xfrm>
            <a:off x="2603341" y="1473088"/>
            <a:ext cx="1954530" cy="368300"/>
          </a:xfrm>
          <a:prstGeom prst="rect">
            <a:avLst/>
          </a:prstGeom>
          <a:noFill/>
        </p:spPr>
        <p:txBody>
          <a:bodyPr wrap="square" rtlCol="0">
            <a:spAutoFit/>
          </a:bodyPr>
          <a:lstStyle/>
          <a:p>
            <a:pPr algn="ctr"/>
            <a:r>
              <a:rPr lang="en-US" dirty="0" err="1">
                <a:latin typeface="Times New Roman" panose="02020603050405020304" charset="0"/>
                <a:cs typeface="Times New Roman" panose="02020603050405020304" charset="0"/>
                <a:sym typeface="+mn-ea"/>
              </a:rPr>
              <a:t>SubTask</a:t>
            </a:r>
            <a:r>
              <a:rPr lang="en-US" dirty="0">
                <a:latin typeface="Times New Roman" panose="02020603050405020304" charset="0"/>
                <a:cs typeface="Times New Roman" panose="02020603050405020304" charset="0"/>
                <a:sym typeface="+mn-ea"/>
              </a:rPr>
              <a:t> A</a:t>
            </a:r>
            <a:endParaRPr lang="en-US" dirty="0"/>
          </a:p>
        </p:txBody>
      </p:sp>
      <p:sp>
        <p:nvSpPr>
          <p:cNvPr id="8" name="Text Box 6"/>
          <p:cNvSpPr txBox="1"/>
          <p:nvPr/>
        </p:nvSpPr>
        <p:spPr>
          <a:xfrm>
            <a:off x="7595235" y="1473088"/>
            <a:ext cx="1954530" cy="368300"/>
          </a:xfrm>
          <a:prstGeom prst="rect">
            <a:avLst/>
          </a:prstGeom>
          <a:noFill/>
        </p:spPr>
        <p:txBody>
          <a:bodyPr wrap="square" rtlCol="0">
            <a:spAutoFit/>
          </a:bodyPr>
          <a:lstStyle/>
          <a:p>
            <a:pPr algn="ctr"/>
            <a:r>
              <a:rPr lang="en-US" dirty="0" err="1">
                <a:latin typeface="Times New Roman" panose="02020603050405020304" charset="0"/>
                <a:cs typeface="Times New Roman" panose="02020603050405020304" charset="0"/>
                <a:sym typeface="+mn-ea"/>
              </a:rPr>
              <a:t>SubTask</a:t>
            </a:r>
            <a:r>
              <a:rPr lang="en-US" dirty="0">
                <a:latin typeface="Times New Roman" panose="02020603050405020304" charset="0"/>
                <a:cs typeface="Times New Roman" panose="02020603050405020304" charset="0"/>
                <a:sym typeface="+mn-ea"/>
              </a:rPr>
              <a:t> </a:t>
            </a:r>
            <a:r>
              <a:rPr lang="en-IN" altLang="en-US" dirty="0">
                <a:latin typeface="Times New Roman" panose="02020603050405020304" charset="0"/>
                <a:cs typeface="Times New Roman" panose="02020603050405020304" charset="0"/>
                <a:sym typeface="+mn-ea"/>
              </a:rPr>
              <a:t>B</a:t>
            </a:r>
            <a:endParaRPr lang="en-IN" altLang="en-US" dirty="0">
              <a:latin typeface="Times New Roman" panose="02020603050405020304" charset="0"/>
              <a:cs typeface="Times New Roman" panose="02020603050405020304"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84860" y="706120"/>
            <a:ext cx="9801225" cy="1748790"/>
          </a:xfrm>
        </p:spPr>
        <p:txBody>
          <a:bodyPr>
            <a:normAutofit lnSpcReduction="10000"/>
          </a:bodyPr>
          <a:lstStyle/>
          <a:p>
            <a:pPr marL="0" indent="0">
              <a:buNone/>
            </a:pPr>
            <a:r>
              <a:rPr lang="en-US" sz="1800" b="1" dirty="0">
                <a:latin typeface="Times New Roman" panose="02020603050405020304" charset="0"/>
                <a:cs typeface="Times New Roman" panose="02020603050405020304" charset="0"/>
              </a:rPr>
              <a:t>Evaluation Metrics:</a:t>
            </a:r>
            <a:endParaRPr lang="en-US" sz="1800" b="1" dirty="0">
              <a:latin typeface="Times New Roman" panose="02020603050405020304" charset="0"/>
              <a:cs typeface="Times New Roman" panose="02020603050405020304" charset="0"/>
            </a:endParaRPr>
          </a:p>
          <a:p>
            <a:pPr marL="0" indent="0">
              <a:buNone/>
            </a:pPr>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rPr>
              <a:t>Chosen metrics: accuracy, precision, recall, and F1 score.</a:t>
            </a:r>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rPr>
              <a:t>F1 score is used for comparing the performance of different models.</a:t>
            </a:r>
            <a:endParaRPr lang="en-US" sz="1800" dirty="0">
              <a:latin typeface="Times New Roman" panose="02020603050405020304" charset="0"/>
              <a:cs typeface="Times New Roman" panose="02020603050405020304" charset="0"/>
            </a:endParaRPr>
          </a:p>
        </p:txBody>
      </p:sp>
      <p:graphicFrame>
        <p:nvGraphicFramePr>
          <p:cNvPr id="6" name="Content Placeholder 5"/>
          <p:cNvGraphicFramePr>
            <a:graphicFrameLocks noGrp="1"/>
          </p:cNvGraphicFramePr>
          <p:nvPr>
            <p:ph sz="half" idx="2"/>
          </p:nvPr>
        </p:nvGraphicFramePr>
        <p:xfrm>
          <a:off x="6918325" y="2802255"/>
          <a:ext cx="5181600" cy="3604260"/>
        </p:xfrm>
        <a:graphic>
          <a:graphicData uri="http://schemas.openxmlformats.org/drawingml/2006/table">
            <a:tbl>
              <a:tblPr firstRow="1" bandRow="1">
                <a:tableStyleId>{5C22544A-7EE6-4342-B048-85BDC9FD1C3A}</a:tableStyleId>
              </a:tblPr>
              <a:tblGrid>
                <a:gridCol w="863600"/>
                <a:gridCol w="863600"/>
                <a:gridCol w="863600"/>
                <a:gridCol w="863600"/>
                <a:gridCol w="863600"/>
                <a:gridCol w="863600"/>
              </a:tblGrid>
              <a:tr h="901065">
                <a:tc>
                  <a:txBody>
                    <a:bodyPr/>
                    <a:lstStyle/>
                    <a:p>
                      <a:pPr indent="0" algn="ctr">
                        <a:buNone/>
                      </a:pPr>
                      <a:endParaRPr lang="en-US" sz="1400" b="1">
                        <a:solidFill>
                          <a:srgbClr val="010202"/>
                        </a:solidFill>
                        <a:latin typeface="Times New Roman" panose="02020603050405020304" charset="0"/>
                        <a:cs typeface="Times New Roman" panose="02020603050405020304" charset="0"/>
                      </a:endParaRPr>
                    </a:p>
                    <a:p>
                      <a:pPr indent="0" algn="ctr">
                        <a:buNone/>
                      </a:pPr>
                      <a:r>
                        <a:rPr lang="en-US" sz="1400" b="1">
                          <a:solidFill>
                            <a:schemeClr val="bg1"/>
                          </a:solidFill>
                          <a:latin typeface="Times New Roman" panose="02020603050405020304" charset="0"/>
                          <a:cs typeface="Times New Roman" panose="02020603050405020304" charset="0"/>
                        </a:rPr>
                        <a:t>Model</a:t>
                      </a:r>
                      <a:endParaRPr lang="en-US" sz="1400" b="1">
                        <a:solidFill>
                          <a:schemeClr val="bg1"/>
                        </a:solidFill>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indent="0" algn="ctr">
                        <a:buNone/>
                      </a:pPr>
                      <a:endParaRPr lang="en-US" sz="1400" b="1">
                        <a:solidFill>
                          <a:srgbClr val="010202"/>
                        </a:solidFill>
                        <a:latin typeface="Times New Roman" panose="02020603050405020304" charset="0"/>
                        <a:cs typeface="Times New Roman" panose="02020603050405020304" charset="0"/>
                      </a:endParaRPr>
                    </a:p>
                    <a:p>
                      <a:pPr indent="0" algn="ctr">
                        <a:buNone/>
                      </a:pPr>
                      <a:r>
                        <a:rPr lang="en-US" sz="1400" b="1">
                          <a:solidFill>
                            <a:schemeClr val="bg1"/>
                          </a:solidFill>
                          <a:latin typeface="Times New Roman" panose="02020603050405020304" charset="0"/>
                          <a:cs typeface="Times New Roman" panose="02020603050405020304" charset="0"/>
                        </a:rPr>
                        <a:t>Epochs</a:t>
                      </a:r>
                      <a:endParaRPr lang="en-US" sz="1400" b="1">
                        <a:solidFill>
                          <a:schemeClr val="bg1"/>
                        </a:solidFill>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indent="0" algn="ctr">
                        <a:buNone/>
                      </a:pPr>
                      <a:endParaRPr lang="en-US" sz="1400" b="1">
                        <a:solidFill>
                          <a:srgbClr val="010202"/>
                        </a:solidFill>
                        <a:latin typeface="Times New Roman" panose="02020603050405020304" charset="0"/>
                        <a:cs typeface="Times New Roman" panose="02020603050405020304" charset="0"/>
                      </a:endParaRPr>
                    </a:p>
                    <a:p>
                      <a:pPr indent="0" algn="ctr">
                        <a:buNone/>
                      </a:pPr>
                      <a:r>
                        <a:rPr lang="en-US" sz="1400" b="1">
                          <a:solidFill>
                            <a:schemeClr val="bg1"/>
                          </a:solidFill>
                          <a:latin typeface="Times New Roman" panose="02020603050405020304" charset="0"/>
                          <a:cs typeface="Times New Roman" panose="02020603050405020304" charset="0"/>
                        </a:rPr>
                        <a:t>Accuracy</a:t>
                      </a:r>
                      <a:endParaRPr lang="en-US" sz="1400" b="1">
                        <a:solidFill>
                          <a:schemeClr val="bg1"/>
                        </a:solidFill>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indent="0" algn="ctr">
                        <a:buNone/>
                      </a:pPr>
                      <a:endParaRPr lang="en-US" sz="1400" b="1">
                        <a:solidFill>
                          <a:srgbClr val="010202"/>
                        </a:solidFill>
                        <a:latin typeface="Times New Roman" panose="02020603050405020304" charset="0"/>
                        <a:cs typeface="Times New Roman" panose="02020603050405020304" charset="0"/>
                      </a:endParaRPr>
                    </a:p>
                    <a:p>
                      <a:pPr indent="0" algn="ctr">
                        <a:buNone/>
                      </a:pPr>
                      <a:r>
                        <a:rPr lang="en-US" sz="1400" b="1">
                          <a:solidFill>
                            <a:schemeClr val="bg1"/>
                          </a:solidFill>
                          <a:latin typeface="Times New Roman" panose="02020603050405020304" charset="0"/>
                          <a:cs typeface="Times New Roman" panose="02020603050405020304" charset="0"/>
                        </a:rPr>
                        <a:t>Precision</a:t>
                      </a:r>
                      <a:endParaRPr lang="en-US" sz="1400" b="1">
                        <a:solidFill>
                          <a:schemeClr val="bg1"/>
                        </a:solidFill>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indent="0" algn="ctr">
                        <a:buNone/>
                      </a:pPr>
                      <a:endParaRPr lang="en-US" sz="1400" b="1">
                        <a:solidFill>
                          <a:srgbClr val="010202"/>
                        </a:solidFill>
                        <a:latin typeface="Times New Roman" panose="02020603050405020304" charset="0"/>
                        <a:cs typeface="Times New Roman" panose="02020603050405020304" charset="0"/>
                      </a:endParaRPr>
                    </a:p>
                    <a:p>
                      <a:pPr indent="0" algn="ctr">
                        <a:buNone/>
                      </a:pPr>
                      <a:r>
                        <a:rPr lang="en-US" sz="1400" b="1">
                          <a:solidFill>
                            <a:schemeClr val="bg1"/>
                          </a:solidFill>
                          <a:latin typeface="Times New Roman" panose="02020603050405020304" charset="0"/>
                          <a:cs typeface="Times New Roman" panose="02020603050405020304" charset="0"/>
                        </a:rPr>
                        <a:t>Recall</a:t>
                      </a:r>
                      <a:endParaRPr lang="en-US" sz="1400" b="1">
                        <a:solidFill>
                          <a:schemeClr val="bg1"/>
                        </a:solidFill>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indent="0" algn="ctr">
                        <a:buNone/>
                      </a:pPr>
                      <a:endParaRPr lang="en-US" sz="1400" b="1">
                        <a:solidFill>
                          <a:srgbClr val="010202"/>
                        </a:solidFill>
                        <a:latin typeface="Times New Roman" panose="02020603050405020304" charset="0"/>
                        <a:cs typeface="Times New Roman" panose="02020603050405020304" charset="0"/>
                      </a:endParaRPr>
                    </a:p>
                    <a:p>
                      <a:pPr indent="0" algn="ctr">
                        <a:buNone/>
                      </a:pPr>
                      <a:r>
                        <a:rPr lang="en-US" sz="1400" b="1">
                          <a:solidFill>
                            <a:schemeClr val="bg1"/>
                          </a:solidFill>
                          <a:latin typeface="Times New Roman" panose="02020603050405020304" charset="0"/>
                          <a:cs typeface="Times New Roman" panose="02020603050405020304" charset="0"/>
                        </a:rPr>
                        <a:t>F1</a:t>
                      </a:r>
                      <a:r>
                        <a:rPr lang="en-IN" altLang="en-US" sz="1400" b="1">
                          <a:solidFill>
                            <a:schemeClr val="bg1"/>
                          </a:solidFill>
                          <a:latin typeface="Times New Roman" panose="02020603050405020304" charset="0"/>
                          <a:cs typeface="Times New Roman" panose="02020603050405020304" charset="0"/>
                        </a:rPr>
                        <a:t> </a:t>
                      </a:r>
                      <a:r>
                        <a:rPr lang="en-US" sz="1400" b="1">
                          <a:solidFill>
                            <a:schemeClr val="bg1"/>
                          </a:solidFill>
                          <a:latin typeface="Times New Roman" panose="02020603050405020304" charset="0"/>
                          <a:cs typeface="Times New Roman" panose="02020603050405020304" charset="0"/>
                        </a:rPr>
                        <a:t>Score</a:t>
                      </a:r>
                      <a:endParaRPr lang="en-US" sz="1400" b="1">
                        <a:solidFill>
                          <a:schemeClr val="bg1"/>
                        </a:solidFill>
                        <a:latin typeface="Times New Roman" panose="02020603050405020304" charset="0"/>
                        <a:ea typeface="Times New Roman" panose="02020603050405020304" charset="0"/>
                        <a:cs typeface="Times New Roman" panose="02020603050405020304" charset="0"/>
                      </a:endParaRPr>
                    </a:p>
                  </a:txBody>
                  <a:tcPr marL="0" marR="0" marT="0" marB="0"/>
                </a:tc>
              </a:tr>
              <a:tr h="901065">
                <a:tc>
                  <a:txBody>
                    <a:bodyPr/>
                    <a:lstStyle/>
                    <a:p>
                      <a:pPr indent="0" algn="ctr">
                        <a:buNone/>
                      </a:pPr>
                      <a:endParaRPr lang="en-US" sz="1400" b="0">
                        <a:solidFill>
                          <a:srgbClr val="010202"/>
                        </a:solidFill>
                        <a:latin typeface="Times New Roman" panose="02020603050405020304" charset="0"/>
                        <a:cs typeface="Times New Roman" panose="02020603050405020304" charset="0"/>
                      </a:endParaRPr>
                    </a:p>
                    <a:p>
                      <a:pPr indent="0" algn="ctr">
                        <a:buNone/>
                      </a:pPr>
                      <a:r>
                        <a:rPr lang="en-US" sz="1400" b="0">
                          <a:solidFill>
                            <a:srgbClr val="010202"/>
                          </a:solidFill>
                          <a:latin typeface="Times New Roman" panose="02020603050405020304" charset="0"/>
                          <a:cs typeface="Times New Roman" panose="02020603050405020304" charset="0"/>
                        </a:rPr>
                        <a:t>BERT</a:t>
                      </a:r>
                      <a:endParaRPr lang="en-US" sz="1400" b="0">
                        <a:solidFill>
                          <a:srgbClr val="010202"/>
                        </a:solidFill>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indent="0" algn="ctr">
                        <a:buNone/>
                      </a:pPr>
                      <a:endParaRPr lang="en-US" sz="1400" b="0">
                        <a:solidFill>
                          <a:srgbClr val="010202"/>
                        </a:solidFill>
                        <a:latin typeface="Times New Roman" panose="02020603050405020304" charset="0"/>
                        <a:cs typeface="Times New Roman" panose="02020603050405020304" charset="0"/>
                      </a:endParaRPr>
                    </a:p>
                    <a:p>
                      <a:pPr indent="0" algn="ctr">
                        <a:buNone/>
                      </a:pPr>
                      <a:r>
                        <a:rPr lang="en-US" sz="1400" b="0">
                          <a:solidFill>
                            <a:srgbClr val="010202"/>
                          </a:solidFill>
                          <a:latin typeface="Times New Roman" panose="02020603050405020304" charset="0"/>
                          <a:cs typeface="Times New Roman" panose="02020603050405020304" charset="0"/>
                        </a:rPr>
                        <a:t>3</a:t>
                      </a:r>
                      <a:endParaRPr lang="en-US" sz="1400" b="0">
                        <a:solidFill>
                          <a:srgbClr val="010202"/>
                        </a:solidFill>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indent="0" algn="ctr">
                        <a:buNone/>
                      </a:pPr>
                      <a:endParaRPr lang="en-US" sz="1400" b="0">
                        <a:solidFill>
                          <a:srgbClr val="010202"/>
                        </a:solidFill>
                        <a:latin typeface="Times New Roman" panose="02020603050405020304" charset="0"/>
                        <a:cs typeface="Times New Roman" panose="02020603050405020304" charset="0"/>
                      </a:endParaRPr>
                    </a:p>
                    <a:p>
                      <a:pPr indent="0" algn="ctr">
                        <a:buNone/>
                      </a:pPr>
                      <a:r>
                        <a:rPr lang="en-US" sz="1400" b="0">
                          <a:solidFill>
                            <a:srgbClr val="010202"/>
                          </a:solidFill>
                          <a:latin typeface="Times New Roman" panose="02020603050405020304" charset="0"/>
                          <a:cs typeface="Times New Roman" panose="02020603050405020304" charset="0"/>
                        </a:rPr>
                        <a:t>0.66</a:t>
                      </a:r>
                      <a:endParaRPr lang="en-US" sz="1400" b="0">
                        <a:solidFill>
                          <a:srgbClr val="010202"/>
                        </a:solidFill>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indent="0" algn="ctr">
                        <a:buNone/>
                      </a:pPr>
                      <a:endParaRPr lang="en-US" sz="1400" b="0">
                        <a:solidFill>
                          <a:srgbClr val="010202"/>
                        </a:solidFill>
                        <a:latin typeface="Times New Roman" panose="02020603050405020304" charset="0"/>
                        <a:cs typeface="Times New Roman" panose="02020603050405020304" charset="0"/>
                      </a:endParaRPr>
                    </a:p>
                    <a:p>
                      <a:pPr indent="0" algn="ctr">
                        <a:buNone/>
                      </a:pPr>
                      <a:r>
                        <a:rPr lang="en-US" sz="1400" b="0">
                          <a:solidFill>
                            <a:srgbClr val="010202"/>
                          </a:solidFill>
                          <a:latin typeface="Times New Roman" panose="02020603050405020304" charset="0"/>
                          <a:cs typeface="Times New Roman" panose="02020603050405020304" charset="0"/>
                        </a:rPr>
                        <a:t>0.75</a:t>
                      </a:r>
                      <a:endParaRPr lang="en-US" sz="1400" b="0">
                        <a:solidFill>
                          <a:srgbClr val="010202"/>
                        </a:solidFill>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indent="0" algn="ctr">
                        <a:buNone/>
                      </a:pPr>
                      <a:endParaRPr lang="en-US" sz="1400" b="0">
                        <a:solidFill>
                          <a:srgbClr val="010202"/>
                        </a:solidFill>
                        <a:latin typeface="Times New Roman" panose="02020603050405020304" charset="0"/>
                        <a:cs typeface="Times New Roman" panose="02020603050405020304" charset="0"/>
                      </a:endParaRPr>
                    </a:p>
                    <a:p>
                      <a:pPr indent="0" algn="ctr">
                        <a:buNone/>
                      </a:pPr>
                      <a:r>
                        <a:rPr lang="en-US" sz="1400" b="0">
                          <a:solidFill>
                            <a:srgbClr val="010202"/>
                          </a:solidFill>
                          <a:latin typeface="Times New Roman" panose="02020603050405020304" charset="0"/>
                          <a:cs typeface="Times New Roman" panose="02020603050405020304" charset="0"/>
                        </a:rPr>
                        <a:t>0.66</a:t>
                      </a:r>
                      <a:endParaRPr lang="en-US" sz="1400" b="0">
                        <a:solidFill>
                          <a:srgbClr val="010202"/>
                        </a:solidFill>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indent="0" algn="ctr">
                        <a:buNone/>
                      </a:pPr>
                      <a:endParaRPr lang="en-US" sz="1400" b="0">
                        <a:solidFill>
                          <a:srgbClr val="010202"/>
                        </a:solidFill>
                        <a:latin typeface="Times New Roman" panose="02020603050405020304" charset="0"/>
                        <a:cs typeface="Times New Roman" panose="02020603050405020304" charset="0"/>
                      </a:endParaRPr>
                    </a:p>
                    <a:p>
                      <a:pPr indent="0" algn="ctr">
                        <a:buNone/>
                      </a:pPr>
                      <a:r>
                        <a:rPr lang="en-US" sz="1400" b="0">
                          <a:solidFill>
                            <a:srgbClr val="010202"/>
                          </a:solidFill>
                          <a:latin typeface="Times New Roman" panose="02020603050405020304" charset="0"/>
                          <a:cs typeface="Times New Roman" panose="02020603050405020304" charset="0"/>
                        </a:rPr>
                        <a:t>0.70</a:t>
                      </a:r>
                      <a:endParaRPr lang="en-US" sz="1400" b="0">
                        <a:solidFill>
                          <a:srgbClr val="010202"/>
                        </a:solidFill>
                        <a:latin typeface="Times New Roman" panose="02020603050405020304" charset="0"/>
                        <a:ea typeface="Times New Roman" panose="02020603050405020304" charset="0"/>
                        <a:cs typeface="Times New Roman" panose="02020603050405020304" charset="0"/>
                      </a:endParaRPr>
                    </a:p>
                  </a:txBody>
                  <a:tcPr marL="0" marR="0" marT="0" marB="0"/>
                </a:tc>
              </a:tr>
              <a:tr h="901065">
                <a:tc>
                  <a:txBody>
                    <a:bodyPr/>
                    <a:lstStyle/>
                    <a:p>
                      <a:pPr indent="0" algn="ctr">
                        <a:buNone/>
                      </a:pPr>
                      <a:endParaRPr lang="en-US" sz="1400" b="0">
                        <a:solidFill>
                          <a:srgbClr val="010202"/>
                        </a:solidFill>
                        <a:latin typeface="Times New Roman" panose="02020603050405020304" charset="0"/>
                        <a:cs typeface="Times New Roman" panose="02020603050405020304" charset="0"/>
                      </a:endParaRPr>
                    </a:p>
                    <a:p>
                      <a:pPr indent="0" algn="ctr">
                        <a:buNone/>
                      </a:pPr>
                      <a:r>
                        <a:rPr lang="en-US" sz="1400" b="0">
                          <a:solidFill>
                            <a:srgbClr val="010202"/>
                          </a:solidFill>
                          <a:latin typeface="Times New Roman" panose="02020603050405020304" charset="0"/>
                          <a:cs typeface="Times New Roman" panose="02020603050405020304" charset="0"/>
                        </a:rPr>
                        <a:t>XLNet</a:t>
                      </a:r>
                      <a:endParaRPr lang="en-US" sz="1400" b="0">
                        <a:solidFill>
                          <a:srgbClr val="010202"/>
                        </a:solidFill>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indent="0" algn="ctr">
                        <a:buNone/>
                      </a:pPr>
                      <a:endParaRPr lang="en-US" sz="1400" b="0">
                        <a:solidFill>
                          <a:srgbClr val="010202"/>
                        </a:solidFill>
                        <a:latin typeface="Times New Roman" panose="02020603050405020304" charset="0"/>
                        <a:cs typeface="Times New Roman" panose="02020603050405020304" charset="0"/>
                      </a:endParaRPr>
                    </a:p>
                    <a:p>
                      <a:pPr indent="0" algn="ctr">
                        <a:buNone/>
                      </a:pPr>
                      <a:r>
                        <a:rPr lang="en-US" sz="1400" b="0">
                          <a:solidFill>
                            <a:srgbClr val="010202"/>
                          </a:solidFill>
                          <a:latin typeface="Times New Roman" panose="02020603050405020304" charset="0"/>
                          <a:cs typeface="Times New Roman" panose="02020603050405020304" charset="0"/>
                        </a:rPr>
                        <a:t>5</a:t>
                      </a:r>
                      <a:endParaRPr lang="en-US" sz="1400" b="0">
                        <a:solidFill>
                          <a:srgbClr val="010202"/>
                        </a:solidFill>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indent="0" algn="ctr">
                        <a:buNone/>
                      </a:pPr>
                      <a:endParaRPr lang="en-US" sz="1400" b="0">
                        <a:solidFill>
                          <a:srgbClr val="010202"/>
                        </a:solidFill>
                        <a:latin typeface="Times New Roman" panose="02020603050405020304" charset="0"/>
                        <a:cs typeface="Times New Roman" panose="02020603050405020304" charset="0"/>
                      </a:endParaRPr>
                    </a:p>
                    <a:p>
                      <a:pPr indent="0" algn="ctr">
                        <a:buNone/>
                      </a:pPr>
                      <a:r>
                        <a:rPr lang="en-US" sz="1400" b="0">
                          <a:solidFill>
                            <a:srgbClr val="010202"/>
                          </a:solidFill>
                          <a:latin typeface="Times New Roman" panose="02020603050405020304" charset="0"/>
                          <a:cs typeface="Times New Roman" panose="02020603050405020304" charset="0"/>
                        </a:rPr>
                        <a:t>0.70</a:t>
                      </a:r>
                      <a:endParaRPr lang="en-US" sz="1400" b="0">
                        <a:solidFill>
                          <a:srgbClr val="010202"/>
                        </a:solidFill>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indent="0" algn="ctr">
                        <a:buNone/>
                      </a:pPr>
                      <a:endParaRPr lang="en-US" sz="1400" b="1">
                        <a:solidFill>
                          <a:srgbClr val="010202"/>
                        </a:solidFill>
                        <a:latin typeface="Times New Roman" panose="02020603050405020304" charset="0"/>
                        <a:cs typeface="Times New Roman" panose="02020603050405020304" charset="0"/>
                      </a:endParaRPr>
                    </a:p>
                    <a:p>
                      <a:pPr indent="0" algn="ctr">
                        <a:buNone/>
                      </a:pPr>
                      <a:r>
                        <a:rPr lang="en-US" sz="1400" b="1">
                          <a:solidFill>
                            <a:srgbClr val="010202"/>
                          </a:solidFill>
                          <a:latin typeface="Times New Roman" panose="02020603050405020304" charset="0"/>
                          <a:cs typeface="Times New Roman" panose="02020603050405020304" charset="0"/>
                        </a:rPr>
                        <a:t>0.79</a:t>
                      </a:r>
                      <a:endParaRPr lang="en-US" sz="1400" b="1">
                        <a:solidFill>
                          <a:srgbClr val="010202"/>
                        </a:solidFill>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indent="0" algn="ctr">
                        <a:buNone/>
                      </a:pPr>
                      <a:endParaRPr lang="en-US" sz="1400" b="0">
                        <a:solidFill>
                          <a:srgbClr val="010202"/>
                        </a:solidFill>
                        <a:latin typeface="Times New Roman" panose="02020603050405020304" charset="0"/>
                        <a:cs typeface="Times New Roman" panose="02020603050405020304" charset="0"/>
                      </a:endParaRPr>
                    </a:p>
                    <a:p>
                      <a:pPr indent="0" algn="ctr">
                        <a:buNone/>
                      </a:pPr>
                      <a:r>
                        <a:rPr lang="en-US" sz="1400" b="0">
                          <a:solidFill>
                            <a:srgbClr val="010202"/>
                          </a:solidFill>
                          <a:latin typeface="Times New Roman" panose="02020603050405020304" charset="0"/>
                          <a:cs typeface="Times New Roman" panose="02020603050405020304" charset="0"/>
                        </a:rPr>
                        <a:t>0.70</a:t>
                      </a:r>
                      <a:endParaRPr lang="en-US" sz="1400" b="0">
                        <a:solidFill>
                          <a:srgbClr val="010202"/>
                        </a:solidFill>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indent="0" algn="ctr">
                        <a:buNone/>
                      </a:pPr>
                      <a:endParaRPr lang="en-US" sz="1400" b="1">
                        <a:solidFill>
                          <a:srgbClr val="010202"/>
                        </a:solidFill>
                        <a:latin typeface="Times New Roman" panose="02020603050405020304" charset="0"/>
                        <a:cs typeface="Times New Roman" panose="02020603050405020304" charset="0"/>
                      </a:endParaRPr>
                    </a:p>
                    <a:p>
                      <a:pPr indent="0" algn="ctr">
                        <a:buNone/>
                      </a:pPr>
                      <a:r>
                        <a:rPr lang="en-US" sz="1400" b="1">
                          <a:solidFill>
                            <a:srgbClr val="010202"/>
                          </a:solidFill>
                          <a:latin typeface="Times New Roman" panose="02020603050405020304" charset="0"/>
                          <a:cs typeface="Times New Roman" panose="02020603050405020304" charset="0"/>
                        </a:rPr>
                        <a:t>0.74</a:t>
                      </a:r>
                      <a:endParaRPr lang="en-US" sz="1400" b="1">
                        <a:solidFill>
                          <a:srgbClr val="010202"/>
                        </a:solidFill>
                        <a:latin typeface="Times New Roman" panose="02020603050405020304" charset="0"/>
                        <a:ea typeface="Times New Roman" panose="02020603050405020304" charset="0"/>
                        <a:cs typeface="Times New Roman" panose="02020603050405020304" charset="0"/>
                      </a:endParaRPr>
                    </a:p>
                  </a:txBody>
                  <a:tcPr marL="0" marR="0" marT="0" marB="0"/>
                </a:tc>
              </a:tr>
              <a:tr h="901065">
                <a:tc>
                  <a:txBody>
                    <a:bodyPr/>
                    <a:lstStyle/>
                    <a:p>
                      <a:pPr indent="0" algn="ctr">
                        <a:buNone/>
                      </a:pPr>
                      <a:endParaRPr lang="en-US" sz="1400" b="0">
                        <a:solidFill>
                          <a:srgbClr val="010202"/>
                        </a:solidFill>
                        <a:latin typeface="Times New Roman" panose="02020603050405020304" charset="0"/>
                        <a:cs typeface="Times New Roman" panose="02020603050405020304" charset="0"/>
                      </a:endParaRPr>
                    </a:p>
                    <a:p>
                      <a:pPr indent="0" algn="ctr">
                        <a:buNone/>
                      </a:pPr>
                      <a:r>
                        <a:rPr lang="en-US" sz="1400" b="0">
                          <a:solidFill>
                            <a:srgbClr val="010202"/>
                          </a:solidFill>
                          <a:latin typeface="Times New Roman" panose="02020603050405020304" charset="0"/>
                          <a:cs typeface="Times New Roman" panose="02020603050405020304" charset="0"/>
                        </a:rPr>
                        <a:t>Semeval</a:t>
                      </a:r>
                      <a:r>
                        <a:rPr lang="en-IN" altLang="en-US" sz="1400" b="0">
                          <a:solidFill>
                            <a:srgbClr val="010202"/>
                          </a:solidFill>
                          <a:latin typeface="Times New Roman" panose="02020603050405020304" charset="0"/>
                          <a:cs typeface="Times New Roman" panose="02020603050405020304" charset="0"/>
                        </a:rPr>
                        <a:t> </a:t>
                      </a:r>
                      <a:r>
                        <a:rPr lang="en-US" sz="1400" b="0">
                          <a:solidFill>
                            <a:srgbClr val="010202"/>
                          </a:solidFill>
                          <a:latin typeface="Times New Roman" panose="02020603050405020304" charset="0"/>
                          <a:cs typeface="Times New Roman" panose="02020603050405020304" charset="0"/>
                        </a:rPr>
                        <a:t>Reference</a:t>
                      </a:r>
                      <a:endParaRPr lang="en-US" sz="1400" b="0">
                        <a:solidFill>
                          <a:srgbClr val="010202"/>
                        </a:solidFill>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indent="0" algn="ctr">
                        <a:buNone/>
                      </a:pPr>
                      <a:endParaRPr lang="en-US" sz="1400" b="0">
                        <a:solidFill>
                          <a:srgbClr val="010202"/>
                        </a:solidFill>
                        <a:latin typeface="Times New Roman" panose="02020603050405020304" charset="0"/>
                        <a:cs typeface="Times New Roman" panose="02020603050405020304" charset="0"/>
                      </a:endParaRPr>
                    </a:p>
                    <a:p>
                      <a:pPr indent="0" algn="ctr">
                        <a:buNone/>
                      </a:pPr>
                      <a:r>
                        <a:rPr lang="en-US" sz="1400" b="0">
                          <a:solidFill>
                            <a:srgbClr val="010202"/>
                          </a:solidFill>
                          <a:latin typeface="Times New Roman" panose="02020603050405020304" charset="0"/>
                          <a:cs typeface="Times New Roman" panose="02020603050405020304" charset="0"/>
                        </a:rPr>
                        <a:t>-</a:t>
                      </a:r>
                      <a:endParaRPr lang="en-US" sz="1400" b="0">
                        <a:solidFill>
                          <a:srgbClr val="010202"/>
                        </a:solidFill>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indent="0" algn="ctr">
                        <a:buNone/>
                      </a:pPr>
                      <a:endParaRPr lang="en-US" sz="1400" b="1">
                        <a:solidFill>
                          <a:srgbClr val="010202"/>
                        </a:solidFill>
                        <a:latin typeface="Times New Roman" panose="02020603050405020304" charset="0"/>
                        <a:cs typeface="Times New Roman" panose="02020603050405020304" charset="0"/>
                      </a:endParaRPr>
                    </a:p>
                    <a:p>
                      <a:pPr indent="0" algn="ctr">
                        <a:buNone/>
                      </a:pPr>
                      <a:r>
                        <a:rPr lang="en-US" sz="1400" b="1">
                          <a:solidFill>
                            <a:srgbClr val="010202"/>
                          </a:solidFill>
                          <a:latin typeface="Times New Roman" panose="02020603050405020304" charset="0"/>
                          <a:cs typeface="Times New Roman" panose="02020603050405020304" charset="0"/>
                        </a:rPr>
                        <a:t>0.73</a:t>
                      </a:r>
                      <a:endParaRPr lang="en-US" sz="1400" b="1">
                        <a:solidFill>
                          <a:srgbClr val="010202"/>
                        </a:solidFill>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indent="0" algn="ctr">
                        <a:buNone/>
                      </a:pPr>
                      <a:endParaRPr lang="en-US" sz="1400" b="0">
                        <a:solidFill>
                          <a:srgbClr val="010202"/>
                        </a:solidFill>
                        <a:latin typeface="Times New Roman" panose="02020603050405020304" charset="0"/>
                        <a:cs typeface="Times New Roman" panose="02020603050405020304" charset="0"/>
                      </a:endParaRPr>
                    </a:p>
                    <a:p>
                      <a:pPr indent="0" algn="ctr">
                        <a:buNone/>
                      </a:pPr>
                      <a:r>
                        <a:rPr lang="en-US" sz="1400" b="0">
                          <a:solidFill>
                            <a:srgbClr val="010202"/>
                          </a:solidFill>
                          <a:latin typeface="Times New Roman" panose="02020603050405020304" charset="0"/>
                          <a:cs typeface="Times New Roman" panose="02020603050405020304" charset="0"/>
                        </a:rPr>
                        <a:t>0.63</a:t>
                      </a:r>
                      <a:endParaRPr lang="en-US" sz="1400" b="0">
                        <a:solidFill>
                          <a:srgbClr val="010202"/>
                        </a:solidFill>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indent="0" algn="ctr">
                        <a:buNone/>
                      </a:pPr>
                      <a:endParaRPr lang="en-US" sz="1400" b="1">
                        <a:solidFill>
                          <a:srgbClr val="010202"/>
                        </a:solidFill>
                        <a:latin typeface="Times New Roman" panose="02020603050405020304" charset="0"/>
                        <a:cs typeface="Times New Roman" panose="02020603050405020304" charset="0"/>
                      </a:endParaRPr>
                    </a:p>
                    <a:p>
                      <a:pPr indent="0" algn="ctr">
                        <a:buNone/>
                      </a:pPr>
                      <a:r>
                        <a:rPr lang="en-US" sz="1400" b="1">
                          <a:solidFill>
                            <a:srgbClr val="010202"/>
                          </a:solidFill>
                          <a:latin typeface="Times New Roman" panose="02020603050405020304" charset="0"/>
                          <a:cs typeface="Times New Roman" panose="02020603050405020304" charset="0"/>
                        </a:rPr>
                        <a:t>0.80</a:t>
                      </a:r>
                      <a:endParaRPr lang="en-US" sz="1400" b="1">
                        <a:solidFill>
                          <a:srgbClr val="010202"/>
                        </a:solidFill>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indent="0" algn="ctr">
                        <a:buNone/>
                      </a:pPr>
                      <a:endParaRPr lang="en-US" sz="1400" b="0">
                        <a:solidFill>
                          <a:srgbClr val="010202"/>
                        </a:solidFill>
                        <a:latin typeface="Times New Roman" panose="02020603050405020304" charset="0"/>
                        <a:cs typeface="Times New Roman" panose="02020603050405020304" charset="0"/>
                      </a:endParaRPr>
                    </a:p>
                    <a:p>
                      <a:pPr indent="0" algn="ctr">
                        <a:buNone/>
                      </a:pPr>
                      <a:r>
                        <a:rPr lang="en-US" sz="1400" b="0">
                          <a:solidFill>
                            <a:srgbClr val="010202"/>
                          </a:solidFill>
                          <a:latin typeface="Times New Roman" panose="02020603050405020304" charset="0"/>
                          <a:cs typeface="Times New Roman" panose="02020603050405020304" charset="0"/>
                        </a:rPr>
                        <a:t>0.70</a:t>
                      </a:r>
                      <a:endParaRPr lang="en-US" sz="1400" b="0">
                        <a:solidFill>
                          <a:srgbClr val="010202"/>
                        </a:solidFill>
                        <a:latin typeface="Times New Roman" panose="02020603050405020304" charset="0"/>
                        <a:ea typeface="Times New Roman" panose="02020603050405020304" charset="0"/>
                        <a:cs typeface="Times New Roman" panose="02020603050405020304" charset="0"/>
                      </a:endParaRPr>
                    </a:p>
                  </a:txBody>
                  <a:tcPr marL="0" marR="0" marT="0" marB="0"/>
                </a:tc>
              </a:tr>
            </a:tbl>
          </a:graphicData>
        </a:graphic>
      </p:graphicFrame>
      <p:sp>
        <p:nvSpPr>
          <p:cNvPr id="8" name="Content Placeholder 2"/>
          <p:cNvSpPr>
            <a:spLocks noGrp="1"/>
          </p:cNvSpPr>
          <p:nvPr/>
        </p:nvSpPr>
        <p:spPr>
          <a:xfrm>
            <a:off x="784860" y="2802255"/>
            <a:ext cx="6133465" cy="39604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latin typeface="Times New Roman" panose="02020603050405020304" charset="0"/>
                <a:cs typeface="Times New Roman" panose="02020603050405020304" charset="0"/>
              </a:rPr>
              <a:t>Results:</a:t>
            </a:r>
            <a:endParaRPr lang="en-US" sz="1800" b="1" dirty="0">
              <a:latin typeface="Times New Roman" panose="02020603050405020304" charset="0"/>
              <a:cs typeface="Times New Roman" panose="02020603050405020304" charset="0"/>
            </a:endParaRPr>
          </a:p>
          <a:p>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rPr>
              <a:t>Task A</a:t>
            </a:r>
            <a:r>
              <a:rPr lang="en-IN" altLang="en-US" sz="1800" dirty="0">
                <a:latin typeface="Times New Roman" panose="02020603050405020304" charset="0"/>
                <a:cs typeface="Times New Roman" panose="02020603050405020304" charset="0"/>
              </a:rPr>
              <a:t> </a:t>
            </a:r>
            <a:r>
              <a:rPr lang="en-US" sz="1800" dirty="0">
                <a:latin typeface="Times New Roman" panose="02020603050405020304" charset="0"/>
                <a:cs typeface="Times New Roman" panose="02020603050405020304" charset="0"/>
              </a:rPr>
              <a:t>: Binary Classification (Ironic/Non-Ironic)</a:t>
            </a:r>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rPr>
              <a:t>Table</a:t>
            </a:r>
            <a:r>
              <a:rPr lang="en-IN" altLang="en-US" sz="1800" dirty="0">
                <a:latin typeface="Times New Roman" panose="02020603050405020304" charset="0"/>
                <a:cs typeface="Times New Roman" panose="02020603050405020304" charset="0"/>
              </a:rPr>
              <a:t>  </a:t>
            </a:r>
            <a:r>
              <a:rPr lang="en-US" sz="1800" dirty="0">
                <a:latin typeface="Times New Roman" panose="02020603050405020304" charset="0"/>
                <a:cs typeface="Times New Roman" panose="02020603050405020304" charset="0"/>
              </a:rPr>
              <a:t>showcases results using BERT and </a:t>
            </a:r>
            <a:r>
              <a:rPr lang="en-US" sz="1800" dirty="0" err="1">
                <a:latin typeface="Times New Roman" panose="02020603050405020304" charset="0"/>
                <a:cs typeface="Times New Roman" panose="02020603050405020304" charset="0"/>
              </a:rPr>
              <a:t>XLNet</a:t>
            </a:r>
            <a:r>
              <a:rPr lang="en-US" sz="1800" dirty="0">
                <a:latin typeface="Times New Roman" panose="02020603050405020304" charset="0"/>
                <a:cs typeface="Times New Roman" panose="02020603050405020304" charset="0"/>
              </a:rPr>
              <a:t>.</a:t>
            </a:r>
            <a:endParaRPr lang="en-US" sz="1800" dirty="0">
              <a:latin typeface="Times New Roman" panose="02020603050405020304" charset="0"/>
              <a:cs typeface="Times New Roman" panose="02020603050405020304" charset="0"/>
            </a:endParaRPr>
          </a:p>
          <a:p>
            <a:r>
              <a:rPr lang="en-US" sz="1800" dirty="0" err="1">
                <a:latin typeface="Times New Roman" panose="02020603050405020304" charset="0"/>
                <a:cs typeface="Times New Roman" panose="02020603050405020304" charset="0"/>
              </a:rPr>
              <a:t>XLNet</a:t>
            </a:r>
            <a:r>
              <a:rPr lang="en-US" sz="1800" dirty="0">
                <a:latin typeface="Times New Roman" panose="02020603050405020304" charset="0"/>
                <a:cs typeface="Times New Roman" panose="02020603050405020304" charset="0"/>
              </a:rPr>
              <a:t> outperformed BERT and surpassed state-of-the-art results.</a:t>
            </a:r>
            <a:endParaRPr lang="en-US" sz="1800" dirty="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27514"/>
            <a:ext cx="9905998" cy="1478570"/>
          </a:xfrm>
        </p:spPr>
        <p:txBody>
          <a:bodyPr>
            <a:normAutofit/>
          </a:bodyPr>
          <a:lstStyle/>
          <a:p>
            <a:r>
              <a:rPr lang="en-IN" altLang="en-US" sz="3400" b="1" dirty="0">
                <a:latin typeface="Times New Roman" panose="02020603050405020304" charset="0"/>
                <a:cs typeface="Times New Roman" panose="02020603050405020304" charset="0"/>
              </a:rPr>
              <a:t>Conclusion</a:t>
            </a:r>
            <a:endParaRPr lang="en-IN" altLang="en-US" sz="34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141413" y="1806084"/>
            <a:ext cx="9905999" cy="4442316"/>
          </a:xfrm>
        </p:spPr>
        <p:txBody>
          <a:bodyPr>
            <a:noAutofit/>
          </a:bodyPr>
          <a:lstStyle/>
          <a:p>
            <a:r>
              <a:rPr lang="en-US" sz="1800" b="1" dirty="0">
                <a:latin typeface="Times New Roman" panose="02020603050405020304" charset="0"/>
                <a:cs typeface="Times New Roman" panose="02020603050405020304" charset="0"/>
              </a:rPr>
              <a:t>Transformer-Based Solution</a:t>
            </a:r>
            <a:r>
              <a:rPr lang="en-IN" altLang="en-US" sz="1800" b="1" dirty="0">
                <a:latin typeface="Times New Roman" panose="02020603050405020304" charset="0"/>
                <a:cs typeface="Times New Roman" panose="02020603050405020304" charset="0"/>
              </a:rPr>
              <a:t> </a:t>
            </a:r>
            <a:r>
              <a:rPr lang="en-US" sz="1800" b="1" dirty="0">
                <a:latin typeface="Times New Roman" panose="02020603050405020304" charset="0"/>
                <a:cs typeface="Times New Roman" panose="02020603050405020304" charset="0"/>
              </a:rPr>
              <a:t>:</a:t>
            </a:r>
            <a:r>
              <a:rPr lang="en-IN" altLang="en-US" sz="1800" dirty="0">
                <a:latin typeface="Times New Roman" panose="02020603050405020304" charset="0"/>
                <a:cs typeface="Times New Roman" panose="02020603050405020304" charset="0"/>
              </a:rPr>
              <a:t> </a:t>
            </a:r>
            <a:r>
              <a:rPr lang="en-US" sz="1800" dirty="0">
                <a:latin typeface="Times New Roman" panose="02020603050405020304" charset="0"/>
                <a:cs typeface="Times New Roman" panose="02020603050405020304" charset="0"/>
              </a:rPr>
              <a:t>Proposed BERT and </a:t>
            </a:r>
            <a:r>
              <a:rPr lang="en-US" sz="1800" dirty="0" err="1">
                <a:latin typeface="Times New Roman" panose="02020603050405020304" charset="0"/>
                <a:cs typeface="Times New Roman" panose="02020603050405020304" charset="0"/>
              </a:rPr>
              <a:t>XLNet</a:t>
            </a:r>
            <a:r>
              <a:rPr lang="en-US" sz="1800" dirty="0">
                <a:latin typeface="Times New Roman" panose="02020603050405020304" charset="0"/>
                <a:cs typeface="Times New Roman" panose="02020603050405020304" charset="0"/>
              </a:rPr>
              <a:t> transformer models for Task 3 of SemEval-2018, focusing on irony detection in English Tweets.</a:t>
            </a:r>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rPr>
              <a:t>Successfully utilized BERT and </a:t>
            </a:r>
            <a:r>
              <a:rPr lang="en-US" sz="1800" dirty="0" err="1">
                <a:latin typeface="Times New Roman" panose="02020603050405020304" charset="0"/>
                <a:cs typeface="Times New Roman" panose="02020603050405020304" charset="0"/>
              </a:rPr>
              <a:t>XLNets</a:t>
            </a:r>
            <a:r>
              <a:rPr lang="en-US" sz="1800" dirty="0">
                <a:latin typeface="Times New Roman" panose="02020603050405020304" charset="0"/>
                <a:cs typeface="Times New Roman" panose="02020603050405020304" charset="0"/>
              </a:rPr>
              <a:t> to enhance contextual understanding of words in tweets, achieving accurate irony detection and classification.</a:t>
            </a:r>
            <a:endParaRPr lang="en-US" sz="1800" dirty="0">
              <a:latin typeface="Times New Roman" panose="02020603050405020304" charset="0"/>
              <a:cs typeface="Times New Roman" panose="02020603050405020304" charset="0"/>
            </a:endParaRPr>
          </a:p>
          <a:p>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rPr>
              <a:t>Future Enhancements:</a:t>
            </a:r>
            <a:endParaRPr lang="en-US" sz="1800" dirty="0">
              <a:latin typeface="Times New Roman" panose="02020603050405020304" charset="0"/>
              <a:cs typeface="Times New Roman" panose="02020603050405020304" charset="0"/>
            </a:endParaRPr>
          </a:p>
          <a:p>
            <a:pPr lvl="1"/>
            <a:r>
              <a:rPr lang="en-US" sz="1800" dirty="0">
                <a:latin typeface="Times New Roman" panose="02020603050405020304" charset="0"/>
                <a:cs typeface="Times New Roman" panose="02020603050405020304" charset="0"/>
              </a:rPr>
              <a:t>Plan to incorporate emojis for improved sentiment analysis in tweets, enhancing the models' understanding of irony.</a:t>
            </a:r>
            <a:endParaRPr lang="en-US" sz="1800" dirty="0">
              <a:latin typeface="Times New Roman" panose="02020603050405020304" charset="0"/>
              <a:cs typeface="Times New Roman" panose="02020603050405020304" charset="0"/>
            </a:endParaRPr>
          </a:p>
          <a:p>
            <a:pPr lvl="1"/>
            <a:r>
              <a:rPr lang="en-US" sz="1800" dirty="0">
                <a:latin typeface="Times New Roman" panose="02020603050405020304" charset="0"/>
                <a:cs typeface="Times New Roman" panose="02020603050405020304" charset="0"/>
              </a:rPr>
              <a:t>Explore sampling techniques to refine the multiclass classification model.</a:t>
            </a:r>
            <a:endParaRPr lang="en-US" sz="1800" dirty="0">
              <a:latin typeface="Times New Roman" panose="02020603050405020304" charset="0"/>
              <a:cs typeface="Times New Roman" panose="02020603050405020304" charset="0"/>
            </a:endParaRPr>
          </a:p>
          <a:p>
            <a:pPr lvl="1"/>
            <a:r>
              <a:rPr lang="en-US" sz="1800" dirty="0">
                <a:latin typeface="Times New Roman" panose="02020603050405020304" charset="0"/>
                <a:cs typeface="Times New Roman" panose="02020603050405020304" charset="0"/>
              </a:rPr>
              <a:t>Consideration for future work includes exploring the BERT large model with increased hidden and attention layers for more computational intensity, aiming to improve overall results.</a:t>
            </a:r>
            <a:endParaRPr lang="en-US" sz="1800" dirty="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80260"/>
            <a:ext cx="10515600" cy="2471420"/>
          </a:xfrm>
        </p:spPr>
        <p:txBody>
          <a:bodyPr>
            <a:normAutofit/>
          </a:bodyPr>
          <a:lstStyle/>
          <a:p>
            <a:pPr algn="ctr"/>
            <a:r>
              <a:rPr lang="en-IN" altLang="en-US" b="1">
                <a:latin typeface="Times New Roman" panose="02020603050405020304" charset="0"/>
                <a:cs typeface="Times New Roman" panose="02020603050405020304" charset="0"/>
              </a:rPr>
              <a:t>Thank You </a:t>
            </a:r>
            <a:endParaRPr lang="en-IN" altLang="en-US" b="1">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b="1" dirty="0">
                <a:latin typeface="Times New Roman" panose="02020603050405020304" charset="0"/>
                <a:cs typeface="Times New Roman" panose="02020603050405020304" charset="0"/>
              </a:rPr>
              <a:t>Introduction</a:t>
            </a:r>
            <a:endParaRPr lang="en-US" sz="34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a:bodyPr>
          <a:lstStyle/>
          <a:p>
            <a:r>
              <a:rPr lang="en-US" sz="2100" b="1" dirty="0">
                <a:latin typeface="Times New Roman" panose="02020603050405020304" charset="0"/>
                <a:cs typeface="Times New Roman" panose="02020603050405020304" charset="0"/>
                <a:sym typeface="+mn-ea"/>
              </a:rPr>
              <a:t>Context of Irony in Social Media</a:t>
            </a:r>
            <a:endParaRPr lang="en-US" sz="2100" b="1" dirty="0">
              <a:latin typeface="Times New Roman" panose="02020603050405020304" charset="0"/>
              <a:cs typeface="Times New Roman" panose="02020603050405020304" charset="0"/>
              <a:sym typeface="+mn-ea"/>
            </a:endParaRPr>
          </a:p>
          <a:p>
            <a:pPr marL="0" indent="0">
              <a:buNone/>
            </a:pPr>
            <a:endParaRPr lang="en-US" sz="2055" dirty="0">
              <a:latin typeface="Times New Roman" panose="02020603050405020304" charset="0"/>
              <a:cs typeface="Times New Roman" panose="02020603050405020304" charset="0"/>
              <a:sym typeface="+mn-ea"/>
            </a:endParaRPr>
          </a:p>
          <a:p>
            <a:pPr lvl="1"/>
            <a:r>
              <a:rPr lang="en-US" sz="1800" dirty="0">
                <a:latin typeface="Times New Roman" panose="02020603050405020304" charset="0"/>
                <a:cs typeface="Times New Roman" panose="02020603050405020304" charset="0"/>
                <a:sym typeface="+mn-ea"/>
              </a:rPr>
              <a:t>The evolution of social networks has led to an increased use of sarcastic and ironic expressions in public posts</a:t>
            </a:r>
            <a:r>
              <a:rPr lang="en-IN" altLang="en-US" sz="1800" dirty="0">
                <a:latin typeface="Times New Roman" panose="02020603050405020304" charset="0"/>
                <a:cs typeface="Times New Roman" panose="02020603050405020304" charset="0"/>
                <a:sym typeface="+mn-ea"/>
              </a:rPr>
              <a:t>. </a:t>
            </a:r>
            <a:r>
              <a:rPr lang="en-US" sz="1800" dirty="0">
                <a:latin typeface="Times New Roman" panose="02020603050405020304" charset="0"/>
                <a:cs typeface="Times New Roman" panose="02020603050405020304" charset="0"/>
                <a:sym typeface="+mn-ea"/>
              </a:rPr>
              <a:t>This is done to present one's views in a concise, effective and attractive manner.</a:t>
            </a:r>
            <a:endParaRPr lang="en-US" sz="1800" dirty="0">
              <a:latin typeface="Times New Roman" panose="02020603050405020304" charset="0"/>
              <a:cs typeface="Times New Roman" panose="02020603050405020304" charset="0"/>
            </a:endParaRPr>
          </a:p>
          <a:p>
            <a:pPr lvl="1"/>
            <a:r>
              <a:rPr lang="en-US" sz="1800" dirty="0">
                <a:latin typeface="Times New Roman" panose="02020603050405020304" charset="0"/>
                <a:cs typeface="Times New Roman" panose="02020603050405020304" charset="0"/>
                <a:sym typeface="+mn-ea"/>
              </a:rPr>
              <a:t>Irony detection and classification have become essential in various real-world scenarios, including sentiment analysis, online harassment detection, author profiling, and analyzing diverse viewpoints.</a:t>
            </a:r>
            <a:endParaRPr lang="en-US" sz="1800" dirty="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2308"/>
            <a:ext cx="10515600" cy="5471160"/>
          </a:xfrm>
        </p:spPr>
        <p:txBody>
          <a:bodyPr>
            <a:normAutofit/>
          </a:bodyPr>
          <a:lstStyle/>
          <a:p>
            <a:r>
              <a:rPr lang="en-US" sz="1900" dirty="0">
                <a:latin typeface="Times New Roman" panose="02020603050405020304" charset="0"/>
                <a:cs typeface="Times New Roman" panose="02020603050405020304" charset="0"/>
              </a:rPr>
              <a:t>The focus of the research </a:t>
            </a:r>
            <a:r>
              <a:rPr lang="en-IN" sz="1900" dirty="0">
                <a:latin typeface="Times New Roman" panose="02020603050405020304" charset="0"/>
                <a:cs typeface="Times New Roman" panose="02020603050405020304" charset="0"/>
              </a:rPr>
              <a:t>is to determine</a:t>
            </a:r>
            <a:r>
              <a:rPr lang="en-IN" altLang="en-US" sz="1900" dirty="0">
                <a:latin typeface="Times New Roman" panose="02020603050405020304" charset="0"/>
                <a:cs typeface="Times New Roman" panose="02020603050405020304" charset="0"/>
              </a:rPr>
              <a:t> </a:t>
            </a:r>
            <a:r>
              <a:rPr lang="en-US" sz="1900" dirty="0">
                <a:latin typeface="Times New Roman" panose="02020603050405020304" charset="0"/>
                <a:cs typeface="Times New Roman" panose="02020603050405020304" charset="0"/>
              </a:rPr>
              <a:t>whether a given tweet is ironic</a:t>
            </a:r>
            <a:r>
              <a:rPr lang="en-IN" altLang="en-US" sz="1900" dirty="0">
                <a:latin typeface="Times New Roman" panose="02020603050405020304" charset="0"/>
                <a:cs typeface="Times New Roman" panose="02020603050405020304" charset="0"/>
              </a:rPr>
              <a:t>. F</a:t>
            </a:r>
            <a:r>
              <a:rPr lang="en-US" sz="1900" dirty="0" err="1">
                <a:latin typeface="Times New Roman" panose="02020603050405020304" charset="0"/>
                <a:cs typeface="Times New Roman" panose="02020603050405020304" charset="0"/>
              </a:rPr>
              <a:t>urther</a:t>
            </a:r>
            <a:r>
              <a:rPr lang="en-US" sz="1900" dirty="0">
                <a:latin typeface="Times New Roman" panose="02020603050405020304" charset="0"/>
                <a:cs typeface="Times New Roman" panose="02020603050405020304" charset="0"/>
              </a:rPr>
              <a:t> classifying tweets into four categories: non-ironic, verbal irony with contrast, verbal irony without contrast, and situational irony.</a:t>
            </a:r>
            <a:endParaRPr lang="en-US" sz="1900" dirty="0">
              <a:latin typeface="Times New Roman" panose="02020603050405020304" charset="0"/>
              <a:cs typeface="Times New Roman" panose="02020603050405020304" charset="0"/>
            </a:endParaRPr>
          </a:p>
          <a:p>
            <a:r>
              <a:rPr lang="en-US" sz="1900" dirty="0">
                <a:latin typeface="Times New Roman" panose="02020603050405020304" charset="0"/>
                <a:cs typeface="Times New Roman" panose="02020603050405020304" charset="0"/>
              </a:rPr>
              <a:t>Previous works on irony detection emphasized linguistic details of the English language, but this study deviates by employing Transformer models such as BERT and </a:t>
            </a:r>
            <a:r>
              <a:rPr lang="en-US" sz="1900" dirty="0" err="1">
                <a:latin typeface="Times New Roman" panose="02020603050405020304" charset="0"/>
                <a:cs typeface="Times New Roman" panose="02020603050405020304" charset="0"/>
              </a:rPr>
              <a:t>XLNets</a:t>
            </a:r>
            <a:r>
              <a:rPr lang="en-US" sz="1900" dirty="0">
                <a:latin typeface="Times New Roman" panose="02020603050405020304" charset="0"/>
                <a:cs typeface="Times New Roman" panose="02020603050405020304" charset="0"/>
              </a:rPr>
              <a:t>.</a:t>
            </a:r>
            <a:endParaRPr lang="en-US" sz="1900" dirty="0">
              <a:latin typeface="Times New Roman" panose="02020603050405020304" charset="0"/>
              <a:cs typeface="Times New Roman" panose="02020603050405020304" charset="0"/>
            </a:endParaRPr>
          </a:p>
          <a:p>
            <a:r>
              <a:rPr lang="en-US" sz="1900" dirty="0">
                <a:latin typeface="Times New Roman" panose="02020603050405020304" charset="0"/>
                <a:cs typeface="Times New Roman" panose="02020603050405020304" charset="0"/>
              </a:rPr>
              <a:t>Unlike sequential text processing, these bidirectional autoencoder linguistic models are trained to understand word context more accurately. </a:t>
            </a:r>
            <a:r>
              <a:rPr lang="en-US" sz="1900" dirty="0" err="1">
                <a:latin typeface="Times New Roman" panose="02020603050405020304" charset="0"/>
                <a:cs typeface="Times New Roman" panose="02020603050405020304" charset="0"/>
              </a:rPr>
              <a:t>XLNet</a:t>
            </a:r>
            <a:r>
              <a:rPr lang="en-US" sz="1900" dirty="0">
                <a:latin typeface="Times New Roman" panose="02020603050405020304" charset="0"/>
                <a:cs typeface="Times New Roman" panose="02020603050405020304" charset="0"/>
              </a:rPr>
              <a:t>, utilizing the permutation method, is contrasted with BERT's MASK method.</a:t>
            </a:r>
            <a:endParaRPr lang="en-US" sz="1900" dirty="0">
              <a:latin typeface="Times New Roman" panose="02020603050405020304" charset="0"/>
              <a:cs typeface="Times New Roman" panose="02020603050405020304" charset="0"/>
            </a:endParaRPr>
          </a:p>
          <a:p>
            <a:r>
              <a:rPr lang="en-US" sz="1900" dirty="0">
                <a:latin typeface="Times New Roman" panose="02020603050405020304" charset="0"/>
                <a:cs typeface="Times New Roman" panose="02020603050405020304" charset="0"/>
              </a:rPr>
              <a:t> Four key metrics—accuracy, precision, recall, and F1 score—are employed to compare the proposed models' performance with that of previous papers, highlighting the advancements in irony detection using Transformer-based approaches.</a:t>
            </a:r>
            <a:endParaRPr lang="en-US" sz="1900" dirty="0">
              <a:latin typeface="Times New Roman" panose="02020603050405020304" charset="0"/>
              <a:cs typeface="Times New Roman" panose="02020603050405020304" charset="0"/>
            </a:endParaRPr>
          </a:p>
          <a:p>
            <a:endParaRPr lang="en-US" sz="2000"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197177"/>
            <a:ext cx="9905998" cy="1478570"/>
          </a:xfrm>
        </p:spPr>
        <p:txBody>
          <a:bodyPr>
            <a:normAutofit/>
          </a:bodyPr>
          <a:lstStyle/>
          <a:p>
            <a:r>
              <a:rPr lang="en-IN" altLang="en-US" sz="3400" b="1" dirty="0">
                <a:latin typeface="Times New Roman" panose="02020603050405020304" charset="0"/>
                <a:cs typeface="Times New Roman" panose="02020603050405020304" charset="0"/>
                <a:sym typeface="+mn-ea"/>
              </a:rPr>
              <a:t>Previous Works</a:t>
            </a:r>
            <a:endParaRPr lang="en-IN" altLang="en-US" sz="3400" b="1" dirty="0">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1048871" y="1675747"/>
            <a:ext cx="10524564" cy="3444539"/>
          </a:xfrm>
        </p:spPr>
        <p:txBody>
          <a:bodyPr>
            <a:noAutofit/>
          </a:bodyPr>
          <a:lstStyle/>
          <a:p>
            <a:pPr algn="just"/>
            <a:r>
              <a:rPr lang="en-US" sz="1800" dirty="0">
                <a:latin typeface="Times New Roman" panose="02020603050405020304" charset="0"/>
                <a:cs typeface="Times New Roman" panose="02020603050405020304" charset="0"/>
                <a:sym typeface="+mn-ea"/>
              </a:rPr>
              <a:t>This paper highlights several methodologies adopted in prior research, such as densely connected LSTM networks (THUNGN), Siamese neural nets with Glove word embeddings (Irony Magnet), ensemble soft voting classifiers using LR and SVM (WLV), and combinations of Bi-LSTMs with self-attention mechanisms (NTUA-SLP).</a:t>
            </a:r>
            <a:endParaRPr lang="en-US" sz="1800" dirty="0">
              <a:latin typeface="Times New Roman" panose="02020603050405020304" charset="0"/>
              <a:cs typeface="Times New Roman" panose="02020603050405020304" charset="0"/>
            </a:endParaRPr>
          </a:p>
          <a:p>
            <a:pPr algn="just"/>
            <a:r>
              <a:rPr lang="en-US" sz="1800" dirty="0">
                <a:latin typeface="Times New Roman" panose="02020603050405020304" charset="0"/>
                <a:cs typeface="Times New Roman" panose="02020603050405020304" charset="0"/>
                <a:sym typeface="+mn-ea"/>
              </a:rPr>
              <a:t>They have employed various architectures, combining LSTM networks, convolutional neural networks (CNN), and Multilayer </a:t>
            </a:r>
            <a:r>
              <a:rPr lang="en-US" sz="1800" dirty="0" err="1">
                <a:latin typeface="Times New Roman" panose="02020603050405020304" charset="0"/>
                <a:cs typeface="Times New Roman" panose="02020603050405020304" charset="0"/>
                <a:sym typeface="+mn-ea"/>
              </a:rPr>
              <a:t>Perceptrons</a:t>
            </a:r>
            <a:r>
              <a:rPr lang="en-US" sz="1800" dirty="0">
                <a:latin typeface="Times New Roman" panose="02020603050405020304" charset="0"/>
                <a:cs typeface="Times New Roman" panose="02020603050405020304" charset="0"/>
                <a:sym typeface="+mn-ea"/>
              </a:rPr>
              <a:t> (MLP) to address irony detection tasks.</a:t>
            </a:r>
            <a:endParaRPr lang="en-US" sz="1800" dirty="0">
              <a:latin typeface="Times New Roman" panose="02020603050405020304" charset="0"/>
              <a:cs typeface="Times New Roman" panose="02020603050405020304" charset="0"/>
            </a:endParaRPr>
          </a:p>
          <a:p>
            <a:pPr algn="just"/>
            <a:r>
              <a:rPr lang="en-US" sz="1800" dirty="0">
                <a:latin typeface="Times New Roman" panose="02020603050405020304" charset="0"/>
                <a:cs typeface="Times New Roman" panose="02020603050405020304" charset="0"/>
                <a:sym typeface="+mn-ea"/>
              </a:rPr>
              <a:t>Initialization of models with different word embeddings (such as word2vec embeddings) and the use of feature sets containing semantic, sentiment, lexical, and syntactic features are highlighted in different approaches.</a:t>
            </a:r>
            <a:endParaRPr lang="en-US" sz="1800" dirty="0">
              <a:latin typeface="Times New Roman" panose="02020603050405020304" charset="0"/>
              <a:cs typeface="Times New Roman" panose="02020603050405020304" charset="0"/>
            </a:endParaRPr>
          </a:p>
          <a:p>
            <a:pPr algn="just"/>
            <a:r>
              <a:rPr lang="en-US" sz="1800" kern="100" dirty="0">
                <a:effectLst/>
                <a:latin typeface="Times New Roman" panose="02020603050405020304" charset="0"/>
                <a:ea typeface="SimSun" panose="02010600030101010101" pitchFamily="2" charset="-122"/>
                <a:cs typeface="Times New Roman" panose="02020603050405020304" charset="0"/>
                <a:sym typeface="+mn-ea"/>
              </a:rPr>
              <a:t>Assessment of</a:t>
            </a:r>
            <a:r>
              <a:rPr lang="en-US" sz="1800" kern="100" spc="-170" dirty="0">
                <a:effectLst/>
                <a:latin typeface="Times New Roman" panose="02020603050405020304" charset="0"/>
                <a:ea typeface="SimSun" panose="02010600030101010101" pitchFamily="2" charset="-122"/>
                <a:cs typeface="Times New Roman" panose="02020603050405020304" charset="0"/>
                <a:sym typeface="+mn-ea"/>
              </a:rPr>
              <a:t> </a:t>
            </a:r>
            <a:r>
              <a:rPr lang="en-US" sz="1800" kern="100" dirty="0">
                <a:effectLst/>
                <a:latin typeface="Times New Roman" panose="02020603050405020304" charset="0"/>
                <a:ea typeface="SimSun" panose="02010600030101010101" pitchFamily="2" charset="-122"/>
                <a:cs typeface="Times New Roman" panose="02020603050405020304" charset="0"/>
                <a:sym typeface="+mn-ea"/>
              </a:rPr>
              <a:t>Supervised Learning Algorithms for Irony Detection in Online Social</a:t>
            </a:r>
            <a:r>
              <a:rPr lang="en-US" sz="1800" kern="100" spc="-170" dirty="0">
                <a:effectLst/>
                <a:latin typeface="Times New Roman" panose="02020603050405020304" charset="0"/>
                <a:ea typeface="SimSun" panose="02010600030101010101" pitchFamily="2" charset="-122"/>
                <a:cs typeface="Times New Roman" panose="02020603050405020304" charset="0"/>
                <a:sym typeface="+mn-ea"/>
              </a:rPr>
              <a:t> </a:t>
            </a:r>
            <a:r>
              <a:rPr lang="en-US" sz="1800" kern="100" dirty="0">
                <a:effectLst/>
                <a:latin typeface="Times New Roman" panose="02020603050405020304" charset="0"/>
                <a:ea typeface="SimSun" panose="02010600030101010101" pitchFamily="2" charset="-122"/>
                <a:cs typeface="Times New Roman" panose="02020603050405020304" charset="0"/>
                <a:sym typeface="+mn-ea"/>
              </a:rPr>
              <a:t>Media discusses the performance of different models based on evaluation metrics like accuracy, precision, recall, and F1-score.</a:t>
            </a:r>
            <a:endParaRPr lang="en-US" sz="1800" kern="100" dirty="0">
              <a:effectLst/>
              <a:latin typeface="Times New Roman" panose="02020603050405020304" charset="0"/>
              <a:ea typeface="SimSun" panose="02010600030101010101" pitchFamily="2" charset="-122"/>
              <a:cs typeface="Times New Roman" panose="02020603050405020304" charset="0"/>
            </a:endParaRPr>
          </a:p>
          <a:p>
            <a:pPr algn="just"/>
            <a:r>
              <a:rPr lang="en-US" sz="1800" dirty="0">
                <a:latin typeface="Times New Roman" panose="02020603050405020304" charset="0"/>
                <a:cs typeface="Times New Roman" panose="02020603050405020304" charset="0"/>
                <a:sym typeface="+mn-ea"/>
              </a:rPr>
              <a:t>This suggests that the primary focus of the paper lies in exploring and utilizing the advanced transformer-based models such as BERT and </a:t>
            </a:r>
            <a:r>
              <a:rPr lang="en-US" sz="1800" dirty="0" err="1">
                <a:latin typeface="Times New Roman" panose="02020603050405020304" charset="0"/>
                <a:cs typeface="Times New Roman" panose="02020603050405020304" charset="0"/>
                <a:sym typeface="+mn-ea"/>
              </a:rPr>
              <a:t>XLNet</a:t>
            </a:r>
            <a:r>
              <a:rPr lang="en-US" sz="1800" dirty="0">
                <a:latin typeface="Times New Roman" panose="02020603050405020304" charset="0"/>
                <a:cs typeface="Times New Roman" panose="02020603050405020304" charset="0"/>
                <a:sym typeface="+mn-ea"/>
              </a:rPr>
              <a:t>.</a:t>
            </a:r>
            <a:endParaRPr lang="en-IN" alt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3400" b="1" dirty="0">
                <a:latin typeface="Times New Roman" panose="02020603050405020304" charset="0"/>
                <a:cs typeface="Times New Roman" panose="02020603050405020304" charset="0"/>
                <a:sym typeface="+mn-ea"/>
              </a:rPr>
              <a:t>Methodology</a:t>
            </a:r>
            <a:endParaRPr lang="en-IN" altLang="en-US" sz="3400" b="1" dirty="0">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p:txBody>
          <a:bodyPr>
            <a:normAutofit fontScale="85000" lnSpcReduction="20000"/>
          </a:bodyPr>
          <a:lstStyle/>
          <a:p>
            <a:r>
              <a:rPr lang="en-US" sz="2100" b="1" dirty="0">
                <a:latin typeface="Times New Roman" panose="02020603050405020304" charset="0"/>
                <a:cs typeface="Times New Roman" panose="02020603050405020304" charset="0"/>
              </a:rPr>
              <a:t>Objective:</a:t>
            </a:r>
            <a:r>
              <a:rPr lang="en-IN" altLang="en-US" sz="2100" dirty="0">
                <a:latin typeface="Times New Roman" panose="02020603050405020304" charset="0"/>
                <a:cs typeface="Times New Roman" panose="02020603050405020304" charset="0"/>
              </a:rPr>
              <a:t> </a:t>
            </a:r>
            <a:r>
              <a:rPr lang="en-US" sz="2100" dirty="0">
                <a:latin typeface="Times New Roman" panose="02020603050405020304" charset="0"/>
                <a:cs typeface="Times New Roman" panose="02020603050405020304" charset="0"/>
              </a:rPr>
              <a:t>Address </a:t>
            </a:r>
            <a:r>
              <a:rPr lang="en-US" sz="2100" dirty="0" err="1">
                <a:latin typeface="Times New Roman" panose="02020603050405020304" charset="0"/>
                <a:cs typeface="Times New Roman" panose="02020603050405020304" charset="0"/>
              </a:rPr>
              <a:t>SemEval's</a:t>
            </a:r>
            <a:r>
              <a:rPr lang="en-US" sz="2100" dirty="0">
                <a:latin typeface="Times New Roman" panose="02020603050405020304" charset="0"/>
                <a:cs typeface="Times New Roman" panose="02020603050405020304" charset="0"/>
              </a:rPr>
              <a:t> irony detection problem using innovative Transformer models, focusing on binary and multi-class classification.</a:t>
            </a:r>
            <a:endParaRPr lang="en-US" sz="2100" dirty="0">
              <a:latin typeface="Times New Roman" panose="02020603050405020304" charset="0"/>
              <a:cs typeface="Times New Roman" panose="02020603050405020304" charset="0"/>
            </a:endParaRPr>
          </a:p>
          <a:p>
            <a:endParaRPr lang="en-US" sz="2100" dirty="0">
              <a:latin typeface="Times New Roman" panose="02020603050405020304" charset="0"/>
              <a:cs typeface="Times New Roman" panose="02020603050405020304" charset="0"/>
            </a:endParaRPr>
          </a:p>
          <a:p>
            <a:r>
              <a:rPr lang="en-US" sz="2100" b="1" dirty="0">
                <a:latin typeface="Times New Roman" panose="02020603050405020304" charset="0"/>
                <a:cs typeface="Times New Roman" panose="02020603050405020304" charset="0"/>
              </a:rPr>
              <a:t>Preprocessing</a:t>
            </a:r>
            <a:r>
              <a:rPr lang="en-IN" altLang="en-US" sz="2100" b="1" dirty="0">
                <a:latin typeface="Times New Roman" panose="02020603050405020304" charset="0"/>
                <a:cs typeface="Times New Roman" panose="02020603050405020304" charset="0"/>
              </a:rPr>
              <a:t> </a:t>
            </a:r>
            <a:r>
              <a:rPr lang="en-US" sz="2100" b="1" dirty="0">
                <a:latin typeface="Times New Roman" panose="02020603050405020304" charset="0"/>
                <a:cs typeface="Times New Roman" panose="02020603050405020304" charset="0"/>
              </a:rPr>
              <a:t>:</a:t>
            </a:r>
            <a:endParaRPr lang="en-US" sz="2100" b="1" dirty="0">
              <a:latin typeface="Times New Roman" panose="02020603050405020304" charset="0"/>
              <a:cs typeface="Times New Roman" panose="02020603050405020304" charset="0"/>
            </a:endParaRPr>
          </a:p>
          <a:p>
            <a:pPr lvl="1"/>
            <a:r>
              <a:rPr lang="en-US" sz="2100" dirty="0">
                <a:latin typeface="Times New Roman" panose="02020603050405020304" charset="0"/>
                <a:cs typeface="Times New Roman" panose="02020603050405020304" charset="0"/>
              </a:rPr>
              <a:t>Modify tweets by removing hashtags, replacing user mentions and web links, while retaining punctuations.</a:t>
            </a:r>
            <a:endParaRPr lang="en-US" sz="2100" dirty="0">
              <a:latin typeface="Times New Roman" panose="02020603050405020304" charset="0"/>
              <a:cs typeface="Times New Roman" panose="02020603050405020304" charset="0"/>
            </a:endParaRPr>
          </a:p>
          <a:p>
            <a:pPr lvl="1"/>
            <a:r>
              <a:rPr lang="en-US" sz="2100" dirty="0">
                <a:latin typeface="Times New Roman" panose="02020603050405020304" charset="0"/>
                <a:cs typeface="Times New Roman" panose="02020603050405020304" charset="0"/>
              </a:rPr>
              <a:t>Enhance data analysis by replacing emojis and emoticons with descriptive text using the </a:t>
            </a:r>
            <a:r>
              <a:rPr lang="en-US" sz="2100" dirty="0" err="1">
                <a:latin typeface="Times New Roman" panose="02020603050405020304" charset="0"/>
                <a:cs typeface="Times New Roman" panose="02020603050405020304" charset="0"/>
              </a:rPr>
              <a:t>emot</a:t>
            </a:r>
            <a:r>
              <a:rPr lang="en-US" sz="2100" dirty="0">
                <a:latin typeface="Times New Roman" panose="02020603050405020304" charset="0"/>
                <a:cs typeface="Times New Roman" panose="02020603050405020304" charset="0"/>
              </a:rPr>
              <a:t> Python library.</a:t>
            </a:r>
            <a:endParaRPr lang="en-US" sz="2100" dirty="0">
              <a:latin typeface="Times New Roman" panose="02020603050405020304" charset="0"/>
              <a:cs typeface="Times New Roman" panose="02020603050405020304" charset="0"/>
            </a:endParaRPr>
          </a:p>
          <a:p>
            <a:endParaRPr lang="en-US" sz="2100" dirty="0">
              <a:latin typeface="Times New Roman" panose="02020603050405020304" charset="0"/>
              <a:cs typeface="Times New Roman" panose="02020603050405020304" charset="0"/>
            </a:endParaRPr>
          </a:p>
          <a:p>
            <a:r>
              <a:rPr lang="en-US" sz="2100" b="1" dirty="0">
                <a:latin typeface="Times New Roman" panose="02020603050405020304" charset="0"/>
                <a:cs typeface="Times New Roman" panose="02020603050405020304" charset="0"/>
              </a:rPr>
              <a:t>Model Implementation</a:t>
            </a:r>
            <a:r>
              <a:rPr lang="en-IN" altLang="en-US" sz="2100" b="1" dirty="0">
                <a:latin typeface="Times New Roman" panose="02020603050405020304" charset="0"/>
                <a:cs typeface="Times New Roman" panose="02020603050405020304" charset="0"/>
              </a:rPr>
              <a:t> </a:t>
            </a:r>
            <a:r>
              <a:rPr lang="en-US" sz="2100" b="1" dirty="0">
                <a:latin typeface="Times New Roman" panose="02020603050405020304" charset="0"/>
                <a:cs typeface="Times New Roman" panose="02020603050405020304" charset="0"/>
              </a:rPr>
              <a:t>:</a:t>
            </a:r>
            <a:r>
              <a:rPr lang="en-IN" altLang="en-US" sz="2100" dirty="0">
                <a:latin typeface="Times New Roman" panose="02020603050405020304" charset="0"/>
                <a:cs typeface="Times New Roman" panose="02020603050405020304" charset="0"/>
              </a:rPr>
              <a:t> </a:t>
            </a:r>
            <a:r>
              <a:rPr lang="en-US" sz="2100" dirty="0">
                <a:latin typeface="Times New Roman" panose="02020603050405020304" charset="0"/>
                <a:cs typeface="Times New Roman" panose="02020603050405020304" charset="0"/>
              </a:rPr>
              <a:t>Utilize the </a:t>
            </a:r>
            <a:r>
              <a:rPr lang="en-US" sz="2100" dirty="0" err="1">
                <a:latin typeface="Times New Roman" panose="02020603050405020304" charset="0"/>
                <a:cs typeface="Times New Roman" panose="02020603050405020304" charset="0"/>
              </a:rPr>
              <a:t>HuggingFace</a:t>
            </a:r>
            <a:r>
              <a:rPr lang="en-US" sz="2100" dirty="0">
                <a:latin typeface="Times New Roman" panose="02020603050405020304" charset="0"/>
                <a:cs typeface="Times New Roman" panose="02020603050405020304" charset="0"/>
              </a:rPr>
              <a:t> library for BERT and </a:t>
            </a:r>
            <a:r>
              <a:rPr lang="en-US" sz="2100" dirty="0" err="1">
                <a:latin typeface="Times New Roman" panose="02020603050405020304" charset="0"/>
                <a:cs typeface="Times New Roman" panose="02020603050405020304" charset="0"/>
              </a:rPr>
              <a:t>XLNet</a:t>
            </a:r>
            <a:r>
              <a:rPr lang="en-US" sz="2100" dirty="0">
                <a:latin typeface="Times New Roman" panose="02020603050405020304" charset="0"/>
                <a:cs typeface="Times New Roman" panose="02020603050405020304" charset="0"/>
              </a:rPr>
              <a:t> models.</a:t>
            </a:r>
            <a:endParaRPr lang="en-US" sz="2100" dirty="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1766" y="320385"/>
            <a:ext cx="9905998" cy="1478570"/>
          </a:xfrm>
        </p:spPr>
        <p:txBody>
          <a:bodyPr>
            <a:normAutofit/>
          </a:bodyPr>
          <a:lstStyle/>
          <a:p>
            <a:r>
              <a:rPr lang="en-US" sz="3400" b="1" dirty="0">
                <a:latin typeface="Times New Roman" panose="02020603050405020304" charset="0"/>
                <a:cs typeface="Times New Roman" panose="02020603050405020304" charset="0"/>
                <a:sym typeface="+mn-ea"/>
              </a:rPr>
              <a:t>Implementation</a:t>
            </a:r>
            <a:endParaRPr lang="en-IN" altLang="en-US" sz="3400" b="1" dirty="0">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838200" y="1476226"/>
            <a:ext cx="10515600" cy="4378325"/>
          </a:xfrm>
        </p:spPr>
        <p:txBody>
          <a:bodyPr>
            <a:normAutofit fontScale="97500"/>
          </a:bodyPr>
          <a:lstStyle/>
          <a:p>
            <a:r>
              <a:rPr lang="en-US" sz="2200" b="1" dirty="0">
                <a:latin typeface="Times New Roman" panose="02020603050405020304" charset="0"/>
                <a:cs typeface="Times New Roman" panose="02020603050405020304" charset="0"/>
              </a:rPr>
              <a:t>BERT Implementation</a:t>
            </a:r>
            <a:r>
              <a:rPr lang="en-US" sz="2100" b="1" dirty="0">
                <a:latin typeface="Times New Roman" panose="02020603050405020304" charset="0"/>
                <a:cs typeface="Times New Roman" panose="02020603050405020304" charset="0"/>
              </a:rPr>
              <a:t>:</a:t>
            </a:r>
            <a:endParaRPr lang="en-US" sz="2100" b="1" dirty="0">
              <a:latin typeface="Times New Roman" panose="02020603050405020304" charset="0"/>
              <a:cs typeface="Times New Roman" panose="02020603050405020304" charset="0"/>
            </a:endParaRPr>
          </a:p>
          <a:p>
            <a:endParaRPr lang="en-US" sz="2100" dirty="0">
              <a:latin typeface="Times New Roman" panose="02020603050405020304" charset="0"/>
              <a:cs typeface="Times New Roman" panose="02020603050405020304" charset="0"/>
            </a:endParaRPr>
          </a:p>
          <a:p>
            <a:pPr lvl="1"/>
            <a:r>
              <a:rPr lang="en-US" sz="2200" dirty="0">
                <a:latin typeface="Times New Roman" panose="02020603050405020304" charset="0"/>
                <a:cs typeface="Times New Roman" panose="02020603050405020304" charset="0"/>
              </a:rPr>
              <a:t>BERT is constructed on the Transformer encoder stack</a:t>
            </a:r>
            <a:r>
              <a:rPr lang="en-IN" altLang="en-US" sz="2200" dirty="0">
                <a:latin typeface="Times New Roman" panose="02020603050405020304" charset="0"/>
                <a:cs typeface="Times New Roman" panose="02020603050405020304" charset="0"/>
              </a:rPr>
              <a:t>. </a:t>
            </a:r>
            <a:r>
              <a:rPr lang="en-US" sz="2200" dirty="0">
                <a:latin typeface="Times New Roman" panose="02020603050405020304" charset="0"/>
                <a:cs typeface="Times New Roman" panose="02020603050405020304" charset="0"/>
              </a:rPr>
              <a:t>Leverages semi-supervised sequence learning approaches in Natural Language Processing (NLP).</a:t>
            </a:r>
            <a:endParaRPr lang="en-US" sz="2200" dirty="0">
              <a:latin typeface="Times New Roman" panose="02020603050405020304" charset="0"/>
              <a:cs typeface="Times New Roman" panose="02020603050405020304" charset="0"/>
            </a:endParaRPr>
          </a:p>
          <a:p>
            <a:pPr lvl="1"/>
            <a:r>
              <a:rPr lang="en-US" sz="2200" dirty="0">
                <a:latin typeface="Times New Roman" panose="02020603050405020304" charset="0"/>
                <a:cs typeface="Times New Roman" panose="02020603050405020304" charset="0"/>
              </a:rPr>
              <a:t>Takes a sentence as input to comprehend contextual relationships between words.</a:t>
            </a:r>
            <a:endParaRPr lang="en-US" sz="2200" dirty="0">
              <a:latin typeface="Times New Roman" panose="02020603050405020304" charset="0"/>
              <a:cs typeface="Times New Roman" panose="02020603050405020304" charset="0"/>
            </a:endParaRPr>
          </a:p>
          <a:p>
            <a:pPr lvl="1"/>
            <a:r>
              <a:rPr lang="en-US" sz="2200" dirty="0">
                <a:latin typeface="Times New Roman" panose="02020603050405020304" charset="0"/>
                <a:cs typeface="Times New Roman" panose="02020603050405020304" charset="0"/>
              </a:rPr>
              <a:t>Implements an attention mechanism where a mask randomly selects a word in a sentence.</a:t>
            </a:r>
            <a:r>
              <a:rPr lang="en-IN" altLang="en-US" sz="2200" dirty="0">
                <a:latin typeface="Times New Roman" panose="02020603050405020304" charset="0"/>
                <a:cs typeface="Times New Roman" panose="02020603050405020304" charset="0"/>
              </a:rPr>
              <a:t> </a:t>
            </a:r>
            <a:r>
              <a:rPr lang="en-US" sz="2200" dirty="0">
                <a:latin typeface="Times New Roman" panose="02020603050405020304" charset="0"/>
                <a:cs typeface="Times New Roman" panose="02020603050405020304" charset="0"/>
              </a:rPr>
              <a:t>Predicts the context of the selected word based on its surrounding words.</a:t>
            </a:r>
            <a:endParaRPr lang="en-US" sz="2200" dirty="0">
              <a:latin typeface="Times New Roman" panose="02020603050405020304" charset="0"/>
              <a:cs typeface="Times New Roman" panose="02020603050405020304" charset="0"/>
            </a:endParaRPr>
          </a:p>
          <a:p>
            <a:pPr lvl="1"/>
            <a:r>
              <a:rPr lang="en-US" sz="2200" dirty="0">
                <a:latin typeface="Times New Roman" panose="02020603050405020304" charset="0"/>
                <a:cs typeface="Times New Roman" panose="02020603050405020304" charset="0"/>
              </a:rPr>
              <a:t>Two sizes: Base (12 transformer blocks) and Large (24 transformer blocks).</a:t>
            </a:r>
            <a:endParaRPr lang="en-US" sz="2200" dirty="0">
              <a:latin typeface="Times New Roman" panose="02020603050405020304" charset="0"/>
              <a:cs typeface="Times New Roman" panose="02020603050405020304" charset="0"/>
            </a:endParaRPr>
          </a:p>
          <a:p>
            <a:pPr lvl="1"/>
            <a:r>
              <a:rPr lang="en-US" sz="2200" dirty="0">
                <a:latin typeface="Times New Roman" panose="02020603050405020304" charset="0"/>
                <a:cs typeface="Times New Roman" panose="02020603050405020304" charset="0"/>
              </a:rPr>
              <a:t>Fine-tune</a:t>
            </a:r>
            <a:r>
              <a:rPr lang="en-IN" altLang="en-US" sz="2200" dirty="0">
                <a:latin typeface="Times New Roman" panose="02020603050405020304" charset="0"/>
                <a:cs typeface="Times New Roman" panose="02020603050405020304" charset="0"/>
              </a:rPr>
              <a:t>d</a:t>
            </a:r>
            <a:r>
              <a:rPr lang="en-US" sz="2200" dirty="0">
                <a:latin typeface="Times New Roman" panose="02020603050405020304" charset="0"/>
                <a:cs typeface="Times New Roman" panose="02020603050405020304" charset="0"/>
              </a:rPr>
              <a:t> the </a:t>
            </a:r>
            <a:r>
              <a:rPr lang="en-US" sz="2200" dirty="0" err="1">
                <a:latin typeface="Times New Roman" panose="02020603050405020304" charset="0"/>
                <a:cs typeface="Times New Roman" panose="02020603050405020304" charset="0"/>
              </a:rPr>
              <a:t>Tensorflow</a:t>
            </a:r>
            <a:r>
              <a:rPr lang="en-US" sz="2200" dirty="0">
                <a:latin typeface="Times New Roman" panose="02020603050405020304" charset="0"/>
                <a:cs typeface="Times New Roman" panose="02020603050405020304" charset="0"/>
              </a:rPr>
              <a:t>-based BERT-base model on the dataset.</a:t>
            </a:r>
            <a:endParaRPr lang="en-US" sz="2200" dirty="0">
              <a:latin typeface="Times New Roman" panose="02020603050405020304" charset="0"/>
              <a:cs typeface="Times New Roman" panose="02020603050405020304" charset="0"/>
            </a:endParaRPr>
          </a:p>
          <a:p>
            <a:endParaRPr lang="en-US" sz="2700" dirty="0">
              <a:latin typeface="Times New Roman" panose="02020603050405020304" charset="0"/>
              <a:cs typeface="Times New Roman" panose="02020603050405020304" charset="0"/>
              <a:sym typeface="+mn-ea"/>
            </a:endParaRPr>
          </a:p>
          <a:p>
            <a:endParaRPr lang="en-US" sz="2100" dirty="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endParaRPr lang="en-IN" dirty="0"/>
          </a:p>
        </p:txBody>
      </p:sp>
      <p:sp>
        <p:nvSpPr>
          <p:cNvPr id="3" name="Content Placeholder 2"/>
          <p:cNvSpPr>
            <a:spLocks noGrp="1"/>
          </p:cNvSpPr>
          <p:nvPr>
            <p:ph idx="1"/>
          </p:nvPr>
        </p:nvSpPr>
        <p:spPr/>
        <p:txBody>
          <a:bodyPr/>
          <a:lstStyle/>
          <a:p>
            <a:r>
              <a:rPr lang="en-US" sz="2100" b="1" dirty="0" err="1">
                <a:latin typeface="Times New Roman" panose="02020603050405020304" charset="0"/>
                <a:cs typeface="Times New Roman" panose="02020603050405020304" charset="0"/>
                <a:sym typeface="+mn-ea"/>
              </a:rPr>
              <a:t>XLNet</a:t>
            </a:r>
            <a:r>
              <a:rPr lang="en-US" sz="2100" b="1" dirty="0">
                <a:latin typeface="Times New Roman" panose="02020603050405020304" charset="0"/>
                <a:cs typeface="Times New Roman" panose="02020603050405020304" charset="0"/>
                <a:sym typeface="+mn-ea"/>
              </a:rPr>
              <a:t> Implementation:</a:t>
            </a:r>
            <a:endParaRPr lang="en-US" sz="2100" b="1" dirty="0">
              <a:latin typeface="Times New Roman" panose="02020603050405020304" charset="0"/>
              <a:cs typeface="Times New Roman" panose="02020603050405020304" charset="0"/>
              <a:sym typeface="+mn-ea"/>
            </a:endParaRPr>
          </a:p>
          <a:p>
            <a:endParaRPr lang="en-US" sz="2100" dirty="0">
              <a:latin typeface="Times New Roman" panose="02020603050405020304" charset="0"/>
              <a:cs typeface="Times New Roman" panose="02020603050405020304" charset="0"/>
            </a:endParaRPr>
          </a:p>
          <a:p>
            <a:pPr lvl="1"/>
            <a:r>
              <a:rPr lang="en-US" sz="1800" dirty="0" err="1">
                <a:latin typeface="Times New Roman" panose="02020603050405020304" charset="0"/>
                <a:cs typeface="Times New Roman" panose="02020603050405020304" charset="0"/>
                <a:sym typeface="+mn-ea"/>
              </a:rPr>
              <a:t>XLNet</a:t>
            </a:r>
            <a:r>
              <a:rPr lang="en-US" sz="1800" dirty="0">
                <a:latin typeface="Times New Roman" panose="02020603050405020304" charset="0"/>
                <a:cs typeface="Times New Roman" panose="02020603050405020304" charset="0"/>
                <a:sym typeface="+mn-ea"/>
              </a:rPr>
              <a:t> is a generalized auto-regressive language model built on Transformer-XL.</a:t>
            </a:r>
            <a:endParaRPr lang="en-US" sz="1800" dirty="0">
              <a:latin typeface="Times New Roman" panose="02020603050405020304" charset="0"/>
              <a:cs typeface="Times New Roman" panose="02020603050405020304" charset="0"/>
            </a:endParaRPr>
          </a:p>
          <a:p>
            <a:pPr lvl="1"/>
            <a:r>
              <a:rPr lang="en-US" sz="1800" dirty="0">
                <a:latin typeface="Times New Roman" panose="02020603050405020304" charset="0"/>
                <a:cs typeface="Times New Roman" panose="02020603050405020304" charset="0"/>
                <a:sym typeface="+mn-ea"/>
              </a:rPr>
              <a:t>Utilizes recurrence mechanism for long-term dependencies and relative positional encoding for context.</a:t>
            </a:r>
            <a:endParaRPr lang="en-US" sz="1800" dirty="0">
              <a:latin typeface="Times New Roman" panose="02020603050405020304" charset="0"/>
              <a:cs typeface="Times New Roman" panose="02020603050405020304" charset="0"/>
            </a:endParaRPr>
          </a:p>
          <a:p>
            <a:pPr lvl="1"/>
            <a:r>
              <a:rPr lang="en-US" sz="1800" dirty="0">
                <a:latin typeface="Times New Roman" panose="02020603050405020304" charset="0"/>
                <a:cs typeface="Times New Roman" panose="02020603050405020304" charset="0"/>
                <a:sym typeface="+mn-ea"/>
              </a:rPr>
              <a:t>Implements Permutation Language Modeling (PLM) for bi-directional context without needing a mask.</a:t>
            </a:r>
            <a:endParaRPr lang="en-US" sz="1800" dirty="0">
              <a:latin typeface="Times New Roman" panose="02020603050405020304" charset="0"/>
              <a:cs typeface="Times New Roman" panose="02020603050405020304" charset="0"/>
            </a:endParaRPr>
          </a:p>
          <a:p>
            <a:pPr lvl="1"/>
            <a:r>
              <a:rPr lang="en-US" sz="1800" dirty="0">
                <a:latin typeface="Times New Roman" panose="02020603050405020304" charset="0"/>
                <a:cs typeface="Times New Roman" panose="02020603050405020304" charset="0"/>
                <a:sym typeface="+mn-ea"/>
              </a:rPr>
              <a:t>Fine-tune</a:t>
            </a:r>
            <a:r>
              <a:rPr lang="en-IN" altLang="en-US" sz="1800" dirty="0">
                <a:latin typeface="Times New Roman" panose="02020603050405020304" charset="0"/>
                <a:cs typeface="Times New Roman" panose="02020603050405020304" charset="0"/>
                <a:sym typeface="+mn-ea"/>
              </a:rPr>
              <a:t>d</a:t>
            </a:r>
            <a:r>
              <a:rPr lang="en-US" sz="1800" dirty="0">
                <a:latin typeface="Times New Roman" panose="02020603050405020304" charset="0"/>
                <a:cs typeface="Times New Roman" panose="02020603050405020304" charset="0"/>
                <a:sym typeface="+mn-ea"/>
              </a:rPr>
              <a:t> the </a:t>
            </a:r>
            <a:r>
              <a:rPr lang="en-US" sz="1800" dirty="0" err="1">
                <a:latin typeface="Times New Roman" panose="02020603050405020304" charset="0"/>
                <a:cs typeface="Times New Roman" panose="02020603050405020304" charset="0"/>
                <a:sym typeface="+mn-ea"/>
              </a:rPr>
              <a:t>XLNet</a:t>
            </a:r>
            <a:r>
              <a:rPr lang="en-US" sz="1800" dirty="0">
                <a:latin typeface="Times New Roman" panose="02020603050405020304" charset="0"/>
                <a:cs typeface="Times New Roman" panose="02020603050405020304" charset="0"/>
                <a:sym typeface="+mn-ea"/>
              </a:rPr>
              <a:t> model on the dataset using </a:t>
            </a:r>
            <a:r>
              <a:rPr lang="en-US" sz="1800" dirty="0" err="1">
                <a:latin typeface="Times New Roman" panose="02020603050405020304" charset="0"/>
                <a:cs typeface="Times New Roman" panose="02020603050405020304" charset="0"/>
                <a:sym typeface="+mn-ea"/>
              </a:rPr>
              <a:t>HuggingFace</a:t>
            </a:r>
            <a:r>
              <a:rPr lang="en-US" sz="1800" dirty="0">
                <a:latin typeface="Times New Roman" panose="02020603050405020304" charset="0"/>
                <a:cs typeface="Times New Roman" panose="02020603050405020304" charset="0"/>
                <a:sym typeface="+mn-ea"/>
              </a:rPr>
              <a:t> library.</a:t>
            </a:r>
            <a:endParaRPr lang="en-US" sz="1800" dirty="0">
              <a:latin typeface="Times New Roman" panose="02020603050405020304" charset="0"/>
              <a:cs typeface="Times New Roman" panose="02020603050405020304"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400" b="1" dirty="0">
                <a:latin typeface="Times New Roman" panose="02020603050405020304" charset="0"/>
                <a:cs typeface="Times New Roman" panose="02020603050405020304" charset="0"/>
                <a:sym typeface="+mn-ea"/>
              </a:rPr>
              <a:t>Hyperparameters</a:t>
            </a:r>
            <a:endParaRPr lang="en-IN" altLang="en-US" sz="3400" b="1" dirty="0">
              <a:latin typeface="Times New Roman" panose="02020603050405020304" charset="0"/>
              <a:cs typeface="Times New Roman" panose="02020603050405020304" charset="0"/>
              <a:sym typeface="+mn-ea"/>
            </a:endParaRPr>
          </a:p>
        </p:txBody>
      </p:sp>
      <p:graphicFrame>
        <p:nvGraphicFramePr>
          <p:cNvPr id="11" name="Content Placeholder 10"/>
          <p:cNvGraphicFramePr>
            <a:graphicFrameLocks noGrp="1"/>
          </p:cNvGraphicFramePr>
          <p:nvPr>
            <p:ph idx="1"/>
          </p:nvPr>
        </p:nvGraphicFramePr>
        <p:xfrm>
          <a:off x="1141413" y="2249488"/>
          <a:ext cx="9906001" cy="4053205"/>
        </p:xfrm>
        <a:graphic>
          <a:graphicData uri="http://schemas.openxmlformats.org/drawingml/2006/table">
            <a:tbl>
              <a:tblPr firstRow="1" bandRow="1">
                <a:tableStyleId>{5C22544A-7EE6-4342-B048-85BDC9FD1C3A}</a:tableStyleId>
              </a:tblPr>
              <a:tblGrid>
                <a:gridCol w="2523757"/>
                <a:gridCol w="3134508"/>
                <a:gridCol w="4247736"/>
              </a:tblGrid>
              <a:tr h="683260">
                <a:tc>
                  <a:txBody>
                    <a:bodyPr/>
                    <a:lstStyle/>
                    <a:p>
                      <a:pPr indent="0" algn="ctr">
                        <a:buNone/>
                      </a:pPr>
                      <a:endParaRPr lang="en-US" sz="1600" b="1">
                        <a:latin typeface="Times New Roman" panose="02020603050405020304" charset="0"/>
                        <a:cs typeface="Times New Roman" panose="02020603050405020304" charset="0"/>
                      </a:endParaRPr>
                    </a:p>
                    <a:p>
                      <a:pPr indent="0" algn="ctr">
                        <a:buNone/>
                      </a:pPr>
                      <a:r>
                        <a:rPr lang="en-US" sz="1600" b="1">
                          <a:latin typeface="Times New Roman" panose="02020603050405020304" charset="0"/>
                          <a:cs typeface="Times New Roman" panose="02020603050405020304" charset="0"/>
                        </a:rPr>
                        <a:t>Task</a:t>
                      </a:r>
                      <a:endParaRPr lang="en-US" sz="1600" b="1">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indent="0" algn="ctr">
                        <a:buNone/>
                      </a:pPr>
                      <a:endParaRPr lang="en-US" sz="1600" b="1">
                        <a:latin typeface="Times New Roman" panose="02020603050405020304" charset="0"/>
                        <a:cs typeface="Times New Roman" panose="02020603050405020304" charset="0"/>
                      </a:endParaRPr>
                    </a:p>
                    <a:p>
                      <a:pPr indent="0" algn="ctr">
                        <a:buNone/>
                      </a:pPr>
                      <a:r>
                        <a:rPr lang="en-US" sz="1600" b="1">
                          <a:latin typeface="Times New Roman" panose="02020603050405020304" charset="0"/>
                          <a:cs typeface="Times New Roman" panose="02020603050405020304" charset="0"/>
                        </a:rPr>
                        <a:t>Model</a:t>
                      </a:r>
                      <a:endParaRPr lang="en-US" sz="1600" b="1">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indent="0" algn="ctr">
                        <a:buNone/>
                      </a:pPr>
                      <a:endParaRPr lang="en-US" sz="1600" b="1">
                        <a:latin typeface="Times New Roman" panose="02020603050405020304" charset="0"/>
                        <a:cs typeface="Times New Roman" panose="02020603050405020304" charset="0"/>
                      </a:endParaRPr>
                    </a:p>
                    <a:p>
                      <a:pPr indent="0" algn="ctr">
                        <a:buNone/>
                      </a:pPr>
                      <a:r>
                        <a:rPr lang="en-US" sz="1600" b="1">
                          <a:latin typeface="Times New Roman" panose="02020603050405020304" charset="0"/>
                          <a:cs typeface="Times New Roman" panose="02020603050405020304" charset="0"/>
                        </a:rPr>
                        <a:t>Hyperparameters</a:t>
                      </a:r>
                      <a:endParaRPr lang="en-US" sz="1600" b="1">
                        <a:latin typeface="Times New Roman" panose="02020603050405020304" charset="0"/>
                        <a:ea typeface="Times New Roman" panose="02020603050405020304" charset="0"/>
                        <a:cs typeface="Times New Roman" panose="02020603050405020304" charset="0"/>
                      </a:endParaRPr>
                    </a:p>
                  </a:txBody>
                  <a:tcPr marL="0" marR="0" marT="0" marB="0"/>
                </a:tc>
              </a:tr>
              <a:tr h="855980">
                <a:tc>
                  <a:txBody>
                    <a:bodyPr/>
                    <a:lstStyle/>
                    <a:p>
                      <a:pPr indent="0" algn="ctr">
                        <a:buNone/>
                      </a:pPr>
                      <a:endParaRPr lang="en-US" sz="1600" b="0">
                        <a:latin typeface="Times New Roman" panose="02020603050405020304" charset="0"/>
                        <a:cs typeface="Times New Roman" panose="02020603050405020304" charset="0"/>
                      </a:endParaRPr>
                    </a:p>
                    <a:p>
                      <a:pPr indent="0" algn="ctr">
                        <a:buNone/>
                      </a:pPr>
                      <a:r>
                        <a:rPr lang="en-US" sz="1600" b="0">
                          <a:latin typeface="Times New Roman" panose="02020603050405020304" charset="0"/>
                          <a:cs typeface="Times New Roman" panose="02020603050405020304" charset="0"/>
                        </a:rPr>
                        <a:t>A</a:t>
                      </a:r>
                      <a:endParaRPr lang="en-US" sz="1600" b="0">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indent="0" algn="ctr">
                        <a:buNone/>
                      </a:pPr>
                      <a:endParaRPr lang="en-US" sz="1600" b="0">
                        <a:latin typeface="Times New Roman" panose="02020603050405020304" charset="0"/>
                        <a:cs typeface="Times New Roman" panose="02020603050405020304" charset="0"/>
                      </a:endParaRPr>
                    </a:p>
                    <a:p>
                      <a:pPr indent="0" algn="ctr">
                        <a:buNone/>
                      </a:pPr>
                      <a:r>
                        <a:rPr lang="en-US" sz="1600" b="0">
                          <a:latin typeface="Times New Roman" panose="02020603050405020304" charset="0"/>
                          <a:cs typeface="Times New Roman" panose="02020603050405020304" charset="0"/>
                        </a:rPr>
                        <a:t>BERT-base</a:t>
                      </a:r>
                      <a:endParaRPr lang="en-US" sz="1600" b="0">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indent="0" algn="ctr">
                        <a:buNone/>
                      </a:pPr>
                      <a:endParaRPr lang="en-US" sz="1600" b="0">
                        <a:latin typeface="Times New Roman" panose="02020603050405020304" charset="0"/>
                        <a:cs typeface="Times New Roman" panose="02020603050405020304" charset="0"/>
                      </a:endParaRPr>
                    </a:p>
                    <a:p>
                      <a:pPr indent="0" algn="ctr">
                        <a:buNone/>
                      </a:pPr>
                      <a:r>
                        <a:rPr lang="en-US" sz="1600" b="0">
                          <a:latin typeface="Times New Roman" panose="02020603050405020304" charset="0"/>
                          <a:cs typeface="Times New Roman" panose="02020603050405020304" charset="0"/>
                        </a:rPr>
                        <a:t>lr=3e-5,bs=32,epochs=5,Steps per epoch=7 optimizer=Adam</a:t>
                      </a:r>
                      <a:endParaRPr lang="en-US" sz="1600" b="0">
                        <a:latin typeface="Times New Roman" panose="02020603050405020304" charset="0"/>
                        <a:ea typeface="Times New Roman" panose="02020603050405020304" charset="0"/>
                        <a:cs typeface="Times New Roman" panose="02020603050405020304" charset="0"/>
                      </a:endParaRPr>
                    </a:p>
                  </a:txBody>
                  <a:tcPr marL="0" marR="0" marT="0" marB="0"/>
                </a:tc>
              </a:tr>
              <a:tr h="846455">
                <a:tc>
                  <a:txBody>
                    <a:bodyPr/>
                    <a:lstStyle/>
                    <a:p>
                      <a:pPr indent="0" algn="ctr">
                        <a:buNone/>
                      </a:pPr>
                      <a:endParaRPr lang="en-US" sz="1600" b="0">
                        <a:latin typeface="Times New Roman" panose="02020603050405020304" charset="0"/>
                        <a:cs typeface="Times New Roman" panose="02020603050405020304" charset="0"/>
                      </a:endParaRPr>
                    </a:p>
                    <a:p>
                      <a:pPr indent="0" algn="ctr">
                        <a:buNone/>
                      </a:pPr>
                      <a:r>
                        <a:rPr lang="en-US" sz="1600" b="0">
                          <a:latin typeface="Times New Roman" panose="02020603050405020304" charset="0"/>
                          <a:cs typeface="Times New Roman" panose="02020603050405020304" charset="0"/>
                        </a:rPr>
                        <a:t>B</a:t>
                      </a:r>
                      <a:endParaRPr lang="en-US" sz="1600" b="0">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indent="0" algn="ctr">
                        <a:buNone/>
                      </a:pPr>
                      <a:endParaRPr lang="en-US" sz="1600" b="0">
                        <a:latin typeface="Times New Roman" panose="02020603050405020304" charset="0"/>
                        <a:cs typeface="Times New Roman" panose="02020603050405020304" charset="0"/>
                      </a:endParaRPr>
                    </a:p>
                    <a:p>
                      <a:pPr indent="0" algn="ctr">
                        <a:buNone/>
                      </a:pPr>
                      <a:r>
                        <a:rPr lang="en-US" sz="1600" b="0">
                          <a:latin typeface="Times New Roman" panose="02020603050405020304" charset="0"/>
                          <a:cs typeface="Times New Roman" panose="02020603050405020304" charset="0"/>
                        </a:rPr>
                        <a:t>BERT-base</a:t>
                      </a:r>
                      <a:endParaRPr lang="en-US" sz="1600" b="0">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indent="0" algn="ctr">
                        <a:buNone/>
                      </a:pPr>
                      <a:endParaRPr lang="en-US" sz="1600" b="0">
                        <a:latin typeface="Times New Roman" panose="02020603050405020304" charset="0"/>
                        <a:cs typeface="Times New Roman" panose="02020603050405020304" charset="0"/>
                      </a:endParaRPr>
                    </a:p>
                    <a:p>
                      <a:pPr indent="0" algn="ctr">
                        <a:buNone/>
                      </a:pPr>
                      <a:r>
                        <a:rPr lang="en-US" sz="1600" b="0">
                          <a:latin typeface="Times New Roman" panose="02020603050405020304" charset="0"/>
                          <a:cs typeface="Times New Roman" panose="02020603050405020304" charset="0"/>
                        </a:rPr>
                        <a:t>lr=3e-5,bs=32,epochs=5,Steps per epoch=7 optimizer=Adam</a:t>
                      </a:r>
                      <a:endParaRPr lang="en-US" sz="1600" b="0">
                        <a:latin typeface="Times New Roman" panose="02020603050405020304" charset="0"/>
                        <a:ea typeface="Times New Roman" panose="02020603050405020304" charset="0"/>
                        <a:cs typeface="Times New Roman" panose="02020603050405020304" charset="0"/>
                      </a:endParaRPr>
                    </a:p>
                  </a:txBody>
                  <a:tcPr marL="0" marR="0" marT="0" marB="0"/>
                </a:tc>
              </a:tr>
              <a:tr h="820420">
                <a:tc>
                  <a:txBody>
                    <a:bodyPr/>
                    <a:lstStyle/>
                    <a:p>
                      <a:pPr indent="0" algn="ctr">
                        <a:buNone/>
                      </a:pPr>
                      <a:endParaRPr lang="en-US" sz="1600" b="0">
                        <a:latin typeface="Times New Roman" panose="02020603050405020304" charset="0"/>
                        <a:cs typeface="Times New Roman" panose="02020603050405020304" charset="0"/>
                      </a:endParaRPr>
                    </a:p>
                    <a:p>
                      <a:pPr indent="0" algn="ctr">
                        <a:buNone/>
                      </a:pPr>
                      <a:r>
                        <a:rPr lang="en-US" sz="1600" b="0">
                          <a:latin typeface="Times New Roman" panose="02020603050405020304" charset="0"/>
                          <a:cs typeface="Times New Roman" panose="02020603050405020304" charset="0"/>
                        </a:rPr>
                        <a:t>A</a:t>
                      </a:r>
                      <a:endParaRPr lang="en-US" sz="1600" b="0">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indent="0" algn="ctr">
                        <a:buNone/>
                      </a:pPr>
                      <a:endParaRPr lang="en-US" sz="1600" b="0">
                        <a:latin typeface="Times New Roman" panose="02020603050405020304" charset="0"/>
                        <a:cs typeface="Times New Roman" panose="02020603050405020304" charset="0"/>
                      </a:endParaRPr>
                    </a:p>
                    <a:p>
                      <a:pPr indent="0" algn="ctr">
                        <a:buNone/>
                      </a:pPr>
                      <a:r>
                        <a:rPr lang="en-US" sz="1600" b="0">
                          <a:latin typeface="Times New Roman" panose="02020603050405020304" charset="0"/>
                          <a:cs typeface="Times New Roman" panose="02020603050405020304" charset="0"/>
                        </a:rPr>
                        <a:t>XLNet</a:t>
                      </a:r>
                      <a:endParaRPr lang="en-US" sz="1600" b="0">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indent="0" algn="ctr">
                        <a:buNone/>
                      </a:pPr>
                      <a:endParaRPr lang="en-US" sz="1600" b="0">
                        <a:latin typeface="Times New Roman" panose="02020603050405020304" charset="0"/>
                        <a:cs typeface="Times New Roman" panose="02020603050405020304" charset="0"/>
                      </a:endParaRPr>
                    </a:p>
                    <a:p>
                      <a:pPr indent="0" algn="ctr">
                        <a:buNone/>
                      </a:pPr>
                      <a:r>
                        <a:rPr lang="en-US" sz="1600" b="0">
                          <a:latin typeface="Times New Roman" panose="02020603050405020304" charset="0"/>
                          <a:cs typeface="Times New Roman" panose="02020603050405020304" charset="0"/>
                        </a:rPr>
                        <a:t>lr=3e-5,bs=32,epochs=5,Steps per epoch=7 optimizer=Adam</a:t>
                      </a:r>
                      <a:endParaRPr lang="en-US" sz="1600" b="0">
                        <a:latin typeface="Times New Roman" panose="02020603050405020304" charset="0"/>
                        <a:ea typeface="Times New Roman" panose="02020603050405020304" charset="0"/>
                        <a:cs typeface="Times New Roman" panose="02020603050405020304" charset="0"/>
                      </a:endParaRPr>
                    </a:p>
                  </a:txBody>
                  <a:tcPr marL="0" marR="0" marT="0" marB="0"/>
                </a:tc>
              </a:tr>
              <a:tr h="847090">
                <a:tc>
                  <a:txBody>
                    <a:bodyPr/>
                    <a:lstStyle/>
                    <a:p>
                      <a:pPr indent="0" algn="ctr">
                        <a:buNone/>
                      </a:pPr>
                      <a:endParaRPr lang="en-US" sz="1600" b="0">
                        <a:latin typeface="Times New Roman" panose="02020603050405020304" charset="0"/>
                        <a:cs typeface="Times New Roman" panose="02020603050405020304" charset="0"/>
                      </a:endParaRPr>
                    </a:p>
                    <a:p>
                      <a:pPr indent="0" algn="ctr">
                        <a:buNone/>
                      </a:pPr>
                      <a:r>
                        <a:rPr lang="en-US" sz="1600" b="0">
                          <a:latin typeface="Times New Roman" panose="02020603050405020304" charset="0"/>
                          <a:cs typeface="Times New Roman" panose="02020603050405020304" charset="0"/>
                        </a:rPr>
                        <a:t>B</a:t>
                      </a:r>
                      <a:endParaRPr lang="en-US" sz="1600" b="0">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indent="0" algn="ctr">
                        <a:buNone/>
                      </a:pPr>
                      <a:endParaRPr lang="en-US" sz="1600" b="0">
                        <a:latin typeface="Times New Roman" panose="02020603050405020304" charset="0"/>
                        <a:cs typeface="Times New Roman" panose="02020603050405020304" charset="0"/>
                      </a:endParaRPr>
                    </a:p>
                    <a:p>
                      <a:pPr indent="0" algn="ctr">
                        <a:buNone/>
                      </a:pPr>
                      <a:r>
                        <a:rPr lang="en-US" sz="1600" b="0">
                          <a:latin typeface="Times New Roman" panose="02020603050405020304" charset="0"/>
                          <a:cs typeface="Times New Roman" panose="02020603050405020304" charset="0"/>
                        </a:rPr>
                        <a:t>XLNet</a:t>
                      </a:r>
                      <a:endParaRPr lang="en-US" sz="1600" b="0">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indent="0" algn="ctr">
                        <a:buNone/>
                      </a:pPr>
                      <a:endParaRPr lang="en-US" sz="1600" b="0" dirty="0">
                        <a:latin typeface="Times New Roman" panose="02020603050405020304" charset="0"/>
                        <a:cs typeface="Times New Roman" panose="02020603050405020304" charset="0"/>
                      </a:endParaRPr>
                    </a:p>
                    <a:p>
                      <a:pPr indent="0" algn="ctr">
                        <a:buNone/>
                      </a:pPr>
                      <a:r>
                        <a:rPr lang="en-US" sz="1600" b="0" dirty="0" err="1">
                          <a:latin typeface="Times New Roman" panose="02020603050405020304" charset="0"/>
                          <a:cs typeface="Times New Roman" panose="02020603050405020304" charset="0"/>
                        </a:rPr>
                        <a:t>lr</a:t>
                      </a:r>
                      <a:r>
                        <a:rPr lang="en-US" sz="1600" b="0" dirty="0">
                          <a:latin typeface="Times New Roman" panose="02020603050405020304" charset="0"/>
                          <a:cs typeface="Times New Roman" panose="02020603050405020304" charset="0"/>
                        </a:rPr>
                        <a:t>=3e-5,bs=32,epochs=5,Steps per epoch=7 optimizer=Adam</a:t>
                      </a:r>
                      <a:endParaRPr lang="en-US" sz="1600" b="0" dirty="0">
                        <a:latin typeface="Times New Roman" panose="02020603050405020304" charset="0"/>
                        <a:ea typeface="Times New Roman" panose="02020603050405020304" charset="0"/>
                        <a:cs typeface="Times New Roman" panose="02020603050405020304" charset="0"/>
                      </a:endParaRPr>
                    </a:p>
                  </a:txBody>
                  <a:tcPr marL="0" marR="0" marT="0" marB="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579900"/>
            <a:ext cx="9905998" cy="1478570"/>
          </a:xfrm>
        </p:spPr>
        <p:txBody>
          <a:bodyPr>
            <a:normAutofit/>
          </a:bodyPr>
          <a:lstStyle/>
          <a:p>
            <a:r>
              <a:rPr lang="en-US" sz="3400" b="1" dirty="0">
                <a:latin typeface="Times New Roman" panose="02020603050405020304" charset="0"/>
                <a:cs typeface="Times New Roman" panose="02020603050405020304" charset="0"/>
              </a:rPr>
              <a:t>Evaluation</a:t>
            </a:r>
            <a:endParaRPr lang="en-US" sz="3400" b="1" dirty="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900953" y="2058470"/>
            <a:ext cx="10577195" cy="3237268"/>
          </a:xfrm>
        </p:spPr>
        <p:txBody>
          <a:bodyPr>
            <a:noAutofit/>
          </a:bodyPr>
          <a:lstStyle/>
          <a:p>
            <a:r>
              <a:rPr lang="en-US" sz="1800" dirty="0">
                <a:latin typeface="Times New Roman" panose="02020603050405020304" charset="0"/>
                <a:cs typeface="Times New Roman" panose="02020603050405020304" charset="0"/>
              </a:rPr>
              <a:t>Dataset sourced from 'SemEval-2018 Task 3: Irony detection in English tweets.'</a:t>
            </a:r>
            <a:endParaRPr lang="en-US" sz="1800" dirty="0">
              <a:latin typeface="Times New Roman" panose="02020603050405020304" charset="0"/>
              <a:cs typeface="Times New Roman" panose="02020603050405020304" charset="0"/>
            </a:endParaRPr>
          </a:p>
          <a:p>
            <a:endParaRPr lang="en-US" sz="1800" dirty="0">
              <a:latin typeface="Times New Roman" panose="02020603050405020304" charset="0"/>
              <a:cs typeface="Times New Roman" panose="02020603050405020304" charset="0"/>
            </a:endParaRPr>
          </a:p>
          <a:p>
            <a:r>
              <a:rPr lang="en-US" sz="1800" dirty="0" err="1">
                <a:latin typeface="Times New Roman" panose="02020603050405020304" charset="0"/>
                <a:cs typeface="Times New Roman" panose="02020603050405020304" charset="0"/>
              </a:rPr>
              <a:t>SubTask</a:t>
            </a:r>
            <a:r>
              <a:rPr lang="en-US" sz="1800" dirty="0">
                <a:latin typeface="Times New Roman" panose="02020603050405020304" charset="0"/>
                <a:cs typeface="Times New Roman" panose="02020603050405020304" charset="0"/>
              </a:rPr>
              <a:t> A: 3817 English tweets (1901 ironic, 1916 non-ironic) in training; 784 tweets (311 ironic, 473 non-ironic) in the test set.</a:t>
            </a:r>
            <a:endParaRPr lang="en-US" sz="1800" dirty="0">
              <a:latin typeface="Times New Roman" panose="02020603050405020304" charset="0"/>
              <a:cs typeface="Times New Roman" panose="02020603050405020304" charset="0"/>
            </a:endParaRPr>
          </a:p>
          <a:p>
            <a:endParaRPr lang="en-US" sz="1800" dirty="0">
              <a:latin typeface="Times New Roman" panose="02020603050405020304" charset="0"/>
              <a:cs typeface="Times New Roman" panose="02020603050405020304" charset="0"/>
            </a:endParaRPr>
          </a:p>
          <a:p>
            <a:r>
              <a:rPr lang="en-US" sz="1800" dirty="0" err="1">
                <a:latin typeface="Times New Roman" panose="02020603050405020304" charset="0"/>
                <a:cs typeface="Times New Roman" panose="02020603050405020304" charset="0"/>
              </a:rPr>
              <a:t>SubTask</a:t>
            </a:r>
            <a:r>
              <a:rPr lang="en-US" sz="1800" dirty="0">
                <a:latin typeface="Times New Roman" panose="02020603050405020304" charset="0"/>
                <a:cs typeface="Times New Roman" panose="02020603050405020304" charset="0"/>
              </a:rPr>
              <a:t> B: 3817 tweets in training; test set with 784 samples (473 non-ironic, 164 ironic with polarity contrast, 85 situational ironic, 62 ironic without polarity contrast).</a:t>
            </a:r>
            <a:endParaRPr lang="en-US" sz="1800" dirty="0">
              <a:latin typeface="Times New Roman" panose="02020603050405020304" charset="0"/>
              <a:cs typeface="Times New Roman" panose="0202060305040502030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0</TotalTime>
  <Words>6032</Words>
  <Application>WPS Presentation</Application>
  <PresentationFormat>Widescreen</PresentationFormat>
  <Paragraphs>177</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Trebuchet MS</vt:lpstr>
      <vt:lpstr>Times New Roman</vt:lpstr>
      <vt:lpstr>Tw Cen MT</vt:lpstr>
      <vt:lpstr>Microsoft YaHei</vt:lpstr>
      <vt:lpstr>Arial Unicode MS</vt:lpstr>
      <vt:lpstr>Calibri</vt:lpstr>
      <vt:lpstr>Circuit</vt:lpstr>
      <vt:lpstr>Irony Detection Using Transformers</vt:lpstr>
      <vt:lpstr>Introduction</vt:lpstr>
      <vt:lpstr>PowerPoint 演示文稿</vt:lpstr>
      <vt:lpstr>Previous Works</vt:lpstr>
      <vt:lpstr>Methodology</vt:lpstr>
      <vt:lpstr>Implementation</vt:lpstr>
      <vt:lpstr>Cont’d</vt:lpstr>
      <vt:lpstr>Hyperparameters</vt:lpstr>
      <vt:lpstr>Evaluation</vt:lpstr>
      <vt:lpstr>PowerPoint 演示文稿</vt:lpstr>
      <vt:lpstr>PowerPoint 演示文稿</vt:lpstr>
      <vt:lpstr>Conclusion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RawnA</dc:creator>
  <cp:lastModifiedBy>RawnA</cp:lastModifiedBy>
  <cp:revision>106</cp:revision>
  <dcterms:created xsi:type="dcterms:W3CDTF">2024-01-02T17:08:00Z</dcterms:created>
  <dcterms:modified xsi:type="dcterms:W3CDTF">2024-01-20T02:53:00Z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402EC0B480334688811AC59AD558120F_12</vt:lpwstr>
  </property>
  <property fmtid="{D5CDD505-2E9C-101B-9397-08002B2CF9AE}" pid="3" name="KSOProductBuildVer">
    <vt:lpwstr>1033-12.2.0.13431</vt:lpwstr>
  </property>
</Properties>
</file>