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7" r:id="rId7"/>
    <p:sldId id="260" r:id="rId8"/>
    <p:sldId id="269" r:id="rId9"/>
    <p:sldId id="261" r:id="rId10"/>
    <p:sldId id="272" r:id="rId11"/>
    <p:sldId id="270" r:id="rId12"/>
    <p:sldId id="262" r:id="rId13"/>
    <p:sldId id="263" r:id="rId14"/>
    <p:sldId id="275" r:id="rId15"/>
    <p:sldId id="274" r:id="rId16"/>
    <p:sldId id="277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5196" autoAdjust="0"/>
  </p:normalViewPr>
  <p:slideViewPr>
    <p:cSldViewPr snapToGrid="0">
      <p:cViewPr>
        <p:scale>
          <a:sx n="86" d="100"/>
          <a:sy n="86" d="100"/>
        </p:scale>
        <p:origin x="10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35437-187F-40A7-AA54-D7F27366139A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FBE54-DB7B-4BE3-A431-0EBC75FCAF5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FBE54-DB7B-4BE3-A431-0EBC75FCAF57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3625" y="711200"/>
            <a:ext cx="10488295" cy="2387600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Distributed Representations of</a:t>
            </a:r>
            <a:r>
              <a:rPr lang="en-IN" altLang="en-US" sz="40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br>
              <a:rPr lang="en-IN" altLang="en-US" sz="40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Words and Phrases</a:t>
            </a:r>
            <a:r>
              <a:rPr lang="en-IN" altLang="en-US" sz="40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and their Compositionality</a:t>
            </a:r>
            <a:endParaRPr lang="en-US" sz="4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5455" y="3429000"/>
            <a:ext cx="9224010" cy="2585720"/>
          </a:xfrm>
        </p:spPr>
        <p:txBody>
          <a:bodyPr>
            <a:normAutofit lnSpcReduction="20000"/>
          </a:bodyPr>
          <a:lstStyle/>
          <a:p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Presented by</a:t>
            </a:r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megha eldho</a:t>
            </a:r>
            <a:endParaRPr lang="en-I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sharik anwar zahir hussain</a:t>
            </a:r>
            <a:endParaRPr lang="en-I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krishnapriya krishnan santhadevi</a:t>
            </a:r>
            <a:endParaRPr lang="en-I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Dheenadayalan tamilarasan muthuselvi</a:t>
            </a:r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Subsampling of Frequent Words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</a:rPr>
              <a:t>n large corpora, extremely common words like "in," "the," and "a" can occur hundreds of millions of times</a:t>
            </a:r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</a:rPr>
              <a:t> and t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</a:rPr>
              <a:t>hese words are encountered so frequently that they overshadow the less common and more semantically meaningful words</a:t>
            </a:r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</a:rPr>
              <a:t>By subsampling, the model pays less attention to common words during training.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</a:rPr>
              <a:t>Focuses more on less common, more interesting words.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</a:rPr>
              <a:t>Benefits :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IN" altLang="en-US" sz="1885">
                <a:latin typeface="Times New Roman" panose="02020603050405020304" charset="0"/>
                <a:cs typeface="Times New Roman" panose="02020603050405020304" charset="0"/>
              </a:rPr>
              <a:t>Speed</a:t>
            </a:r>
            <a:endParaRPr lang="en-IN" altLang="en-US" sz="1885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IN" altLang="en-US" sz="1885">
                <a:latin typeface="Times New Roman" panose="02020603050405020304" charset="0"/>
                <a:cs typeface="Times New Roman" panose="02020603050405020304" charset="0"/>
              </a:rPr>
              <a:t>Quality</a:t>
            </a:r>
            <a:endParaRPr lang="en-IN" altLang="en-US" sz="1885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Key Limitation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</a:rPr>
              <a:t>Inability to understand idiomatic phrase.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</a:rPr>
              <a:t>To address this, paper introduces the concept of Phrase Vectors.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</a:rPr>
              <a:t>Example :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altLang="en-US" sz="1615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Kick the bucket means to die.</a:t>
            </a:r>
            <a:endParaRPr lang="en-I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Separate meaning doesn’t have anything to do with death.</a:t>
            </a:r>
            <a:endParaRPr lang="en-I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IN" altLang="en-US" sz="1885">
                <a:latin typeface="Times New Roman" panose="02020603050405020304" charset="0"/>
                <a:cs typeface="Times New Roman" panose="02020603050405020304" charset="0"/>
              </a:rPr>
              <a:t>“Kick”, “the”, “bucket” : Each has  a different code and the model can’t catch the meaning of the idiom that it means to die.</a:t>
            </a:r>
            <a:endParaRPr lang="en-IN" altLang="en-US" sz="1885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altLang="en-US" sz="1885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altLang="en-US" sz="1885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Paper Solution :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3890"/>
            <a:ext cx="10515600" cy="3175000"/>
          </a:xfrm>
        </p:spPr>
        <p:txBody>
          <a:bodyPr>
            <a:normAutofit/>
          </a:bodyPr>
          <a:lstStyle/>
          <a:p>
            <a:pPr marL="342900" indent="-342900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Creating special codes for whole phrases.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Phrase vectors capture unique meaning.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 starts to look group of words as a single unit.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Authors talks about moving 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1" indent="-342900"/>
            <a:r>
              <a:rPr lang="en-IN" altLang="en-US" sz="1885">
                <a:latin typeface="Times New Roman" panose="02020603050405020304" charset="0"/>
                <a:cs typeface="Times New Roman" panose="02020603050405020304" charset="0"/>
                <a:sym typeface="+mn-ea"/>
              </a:rPr>
              <a:t>from Model that understands single words </a:t>
            </a:r>
            <a:endParaRPr lang="en-IN" altLang="en-US" sz="1885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1" indent="-342900"/>
            <a:r>
              <a:rPr lang="en-IN" altLang="en-US" sz="1885">
                <a:latin typeface="Times New Roman" panose="02020603050405020304" charset="0"/>
                <a:cs typeface="Times New Roman" panose="02020603050405020304" charset="0"/>
                <a:sym typeface="+mn-ea"/>
              </a:rPr>
              <a:t>to model that understands group of words.</a:t>
            </a:r>
            <a:endParaRPr lang="en-IN" altLang="en-US" sz="1885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Another property of Skip Gram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023985" cy="4351655"/>
          </a:xfrm>
        </p:spPr>
        <p:txBody>
          <a:bodyPr/>
          <a:lstStyle/>
          <a:p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</a:rPr>
              <a:t>Vector addition for meaningful results.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</a:rPr>
              <a:t>Skip-gram representations exhibit another type of linear structure, allowing for meaningful combination of words by performing element-wise addition of their vector representations. 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</a:rPr>
              <a:t>It enables the model to create composite representations of words and phrases.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alt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altLang="en-US" sz="2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81455" y="4293235"/>
            <a:ext cx="8702040" cy="13227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185"/>
            <a:ext cx="10515600" cy="2352040"/>
          </a:xfrm>
        </p:spPr>
        <p:txBody>
          <a:bodyPr>
            <a:normAutofit lnSpcReduction="10000"/>
          </a:bodyPr>
          <a:lstStyle/>
          <a:p>
            <a:pPr marL="342900" indent="-342900"/>
            <a:r>
              <a:rPr lang="en-IN" altLang="en-US" sz="1885">
                <a:latin typeface="Times New Roman" panose="02020603050405020304" charset="0"/>
                <a:cs typeface="Times New Roman" panose="02020603050405020304" charset="0"/>
                <a:sym typeface="+mn-ea"/>
              </a:rPr>
              <a:t>If "Volga River" frequently appears in the same sentence with the words "Russian" and "river," the sum of the vector representations of "Russian" and "river" will result in a feature vector that is close to the vector of "Volga River." </a:t>
            </a:r>
            <a:endParaRPr lang="en-IN" altLang="en-US" sz="1885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/>
            <a:r>
              <a:rPr lang="en-IN" altLang="en-US" sz="1885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demonstrates how vector addition can capture meaningful associations and combinations of words.</a:t>
            </a:r>
            <a:endParaRPr lang="en-IN" altLang="en-US" sz="1885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/>
            <a:endParaRPr lang="en-IN" altLang="en-US" sz="1885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/>
            <a:r>
              <a:rPr lang="en-IN" altLang="en-US" sz="1885">
                <a:latin typeface="Times New Roman" panose="02020603050405020304" charset="0"/>
                <a:cs typeface="Times New Roman" panose="02020603050405020304" charset="0"/>
              </a:rPr>
              <a:t>Skip-gram model's word and phrase representations exhibit linear structures that allows meaningful combination of words using simple vector addition.</a:t>
            </a:r>
            <a:endParaRPr lang="en-IN" altLang="en-US" sz="1885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</a:t>
            </a: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or precise analogical reasoning</a:t>
            </a:r>
            <a:r>
              <a:rPr lang="en-IN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en-IN" sz="2200">
                <a:latin typeface="Times New Roman" panose="02020603050405020304" charset="0"/>
                <a:cs typeface="Times New Roman" panose="02020603050405020304" charset="0"/>
              </a:rPr>
              <a:t>they</a:t>
            </a:r>
            <a:r>
              <a:rPr sz="2200">
                <a:latin typeface="Times New Roman" panose="02020603050405020304" charset="0"/>
                <a:cs typeface="Times New Roman" panose="02020603050405020304" charset="0"/>
              </a:rPr>
              <a:t> present a method for training word and phrase representations using the Skip-gram model.</a:t>
            </a:r>
            <a:endParaRPr sz="2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20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2200">
                <a:latin typeface="Times New Roman" panose="02020603050405020304" charset="0"/>
                <a:cs typeface="Times New Roman" panose="02020603050405020304" charset="0"/>
              </a:rPr>
              <a:t>fficient model architecture enables training on much larger datasets, improving the quality of word and phrase representations, especially for rare words.</a:t>
            </a:r>
            <a:endParaRPr sz="2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2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2200">
                <a:latin typeface="Times New Roman" panose="02020603050405020304" charset="0"/>
                <a:cs typeface="Times New Roman" panose="02020603050405020304" charset="0"/>
              </a:rPr>
              <a:t>ntroduce</a:t>
            </a:r>
            <a:r>
              <a:rPr lang="en-IN" sz="220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2200">
                <a:latin typeface="Times New Roman" panose="02020603050405020304" charset="0"/>
                <a:cs typeface="Times New Roman" panose="02020603050405020304" charset="0"/>
              </a:rPr>
              <a:t> a simple yet effective training method called Negative sampling, which produces accurate representations for frequent words.</a:t>
            </a:r>
            <a:endParaRPr sz="2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200">
                <a:latin typeface="Times New Roman" panose="02020603050405020304" charset="0"/>
                <a:cs typeface="Times New Roman" panose="02020603050405020304" charset="0"/>
              </a:rPr>
              <a:t>They</a:t>
            </a:r>
            <a:r>
              <a:rPr sz="2200">
                <a:latin typeface="Times New Roman" panose="02020603050405020304" charset="0"/>
                <a:cs typeface="Times New Roman" panose="02020603050405020304" charset="0"/>
              </a:rPr>
              <a:t> demonstrate that word vectors can be meaningfully combined using vector addition, providing a straightforward approach to handle longer text pieces.</a:t>
            </a:r>
            <a:endParaRPr sz="2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20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sz="2200">
                <a:latin typeface="Times New Roman" panose="02020603050405020304" charset="0"/>
                <a:cs typeface="Times New Roman" panose="02020603050405020304" charset="0"/>
              </a:rPr>
              <a:t> work advances the field of word and phrase representations, offering practical solutions for training on large datasets, optimizing hyperparameters, and providing open-source tools for further research and applications.</a:t>
            </a:r>
            <a:endParaRPr sz="2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The paper discusses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16745" cy="4351655"/>
          </a:xfrm>
        </p:spPr>
        <p:txBody>
          <a:bodyPr/>
          <a:lstStyle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Skip-gram model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uthors aimed at enhancing the quality of the vector representations and speeding up the training process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Introducing "Negative Sampling" as an alternative to the hierarchical softmax.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Addresses the significant limitation of word representations.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Skip Gram Model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91055"/>
            <a:ext cx="6296025" cy="3714750"/>
          </a:xfrm>
        </p:spPr>
        <p:txBody>
          <a:bodyPr>
            <a:normAutofit/>
          </a:bodyPr>
          <a:lstStyle/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The Skip-gram model's primary goal is to predict the context words (words that appear in the neighborhood) of a given target word.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The input to the model is the one-hot encoded vector of the target word, and the output is a probability distribution over all words in the vocabulary.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91375" y="1825625"/>
            <a:ext cx="4030980" cy="3665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9905" y="797560"/>
            <a:ext cx="7673340" cy="243840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838200" y="3809365"/>
            <a:ext cx="10401300" cy="1562735"/>
          </a:xfrm>
        </p:spPr>
        <p:txBody>
          <a:bodyPr>
            <a:normAutofit/>
          </a:bodyPr>
          <a:lstStyle/>
          <a:p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Goal : Calculate the probabiliity of each context word occuring given the center word.</a:t>
            </a:r>
            <a:endParaRPr lang="en-I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Example :</a:t>
            </a:r>
            <a:endParaRPr lang="en-I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IN" altLang="en-US" sz="1710">
                <a:latin typeface="Times New Roman" panose="02020603050405020304" charset="0"/>
                <a:cs typeface="Times New Roman" panose="02020603050405020304" charset="0"/>
              </a:rPr>
              <a:t>If “Student” is present in the corpus, there should be a higher probability that “School” is in the same context as opposed to “dog” (which has less relevance).</a:t>
            </a:r>
            <a:endParaRPr lang="en-IN" altLang="en-US" sz="171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Hierarchical Softmax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1790"/>
            <a:ext cx="9568815" cy="4351655"/>
          </a:xfrm>
        </p:spPr>
        <p:txBody>
          <a:bodyPr/>
          <a:lstStyle/>
          <a:p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 fontAlgn="ctr"/>
            <a:r>
              <a:rPr sz="2200">
                <a:latin typeface="Times New Roman" panose="02020603050405020304" charset="0"/>
                <a:cs typeface="Times New Roman" panose="02020603050405020304" charset="0"/>
              </a:rPr>
              <a:t>The primary advantage of hierarchical softmax is that it significantly reduces the computational complexity.</a:t>
            </a:r>
            <a:endParaRPr sz="2200">
              <a:latin typeface="Times New Roman" panose="02020603050405020304" charset="0"/>
              <a:cs typeface="Times New Roman" panose="02020603050405020304" charset="0"/>
            </a:endParaRPr>
          </a:p>
          <a:p>
            <a:pPr fontAlgn="ctr"/>
            <a:r>
              <a:rPr sz="2200">
                <a:latin typeface="Times New Roman" panose="02020603050405020304" charset="0"/>
                <a:cs typeface="Times New Roman" panose="02020603050405020304" charset="0"/>
              </a:rPr>
              <a:t>Instead of evaluating all W output nodes, it only requires the evaluation of approximately log</a:t>
            </a:r>
            <a:r>
              <a:rPr sz="22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sz="2200">
                <a:latin typeface="Times New Roman" panose="02020603050405020304" charset="0"/>
                <a:cs typeface="Times New Roman" panose="02020603050405020304" charset="0"/>
              </a:rPr>
              <a:t>(W) nodes in the binary tree</a:t>
            </a:r>
            <a:r>
              <a:rPr lang="en-IN" sz="22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IN" sz="2200">
              <a:latin typeface="Times New Roman" panose="02020603050405020304" charset="0"/>
              <a:cs typeface="Times New Roman" panose="02020603050405020304" charset="0"/>
            </a:endParaRPr>
          </a:p>
          <a:p>
            <a:pPr font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</a:rPr>
              <a:t>i.e) It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</a:rPr>
              <a:t> organizes the output classes into a tree-like structure, where each word is represented as a path from the root of the tree to the leaf node corresponding to that word.</a:t>
            </a:r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Selection of Tree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865"/>
            <a:ext cx="9568815" cy="4351655"/>
          </a:xfrm>
        </p:spPr>
        <p:txBody>
          <a:bodyPr/>
          <a:lstStyle/>
          <a:p>
            <a:pPr marL="0" indent="0">
              <a:buNone/>
            </a:pPr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 fontAlgn="ctr"/>
            <a:r>
              <a:rPr sz="2200">
                <a:latin typeface="Times New Roman" panose="02020603050405020304" charset="0"/>
                <a:cs typeface="Times New Roman" panose="02020603050405020304" charset="0"/>
              </a:rPr>
              <a:t>The choice of the tree structure in hierarchical softmax indeed has a significant impact on the performance of the model.</a:t>
            </a:r>
            <a:endParaRPr sz="2200">
              <a:latin typeface="Times New Roman" panose="02020603050405020304" charset="0"/>
              <a:cs typeface="Times New Roman" panose="02020603050405020304" charset="0"/>
            </a:endParaRPr>
          </a:p>
          <a:p>
            <a:pPr fontAlgn="ctr"/>
            <a:r>
              <a:rPr sz="2200">
                <a:latin typeface="Times New Roman" panose="02020603050405020304" charset="0"/>
                <a:cs typeface="Times New Roman" panose="02020603050405020304" charset="0"/>
              </a:rPr>
              <a:t>The structure of the tree influences both the training time and the resulting model accuracy.</a:t>
            </a:r>
            <a:endParaRPr sz="2200">
              <a:latin typeface="Times New Roman" panose="02020603050405020304" charset="0"/>
              <a:cs typeface="Times New Roman" panose="02020603050405020304" charset="0"/>
            </a:endParaRPr>
          </a:p>
          <a:p>
            <a:pPr fontAlgn="ctr"/>
            <a:r>
              <a:rPr lang="en-IN" sz="2200">
                <a:latin typeface="Times New Roman" panose="02020603050405020304" charset="0"/>
                <a:cs typeface="Times New Roman" panose="02020603050405020304" charset="0"/>
              </a:rPr>
              <a:t>In this paper, they used </a:t>
            </a:r>
            <a:r>
              <a:rPr sz="2200">
                <a:latin typeface="Times New Roman" panose="02020603050405020304" charset="0"/>
                <a:cs typeface="Times New Roman" panose="02020603050405020304" charset="0"/>
              </a:rPr>
              <a:t>binary Huffman tree</a:t>
            </a:r>
            <a:r>
              <a:rPr lang="en-IN" sz="22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IN" sz="1885">
              <a:latin typeface="Times New Roman" panose="02020603050405020304" charset="0"/>
              <a:cs typeface="Times New Roman" panose="02020603050405020304" charset="0"/>
            </a:endParaRPr>
          </a:p>
          <a:p>
            <a:pPr lvl="1" fontAlgn="ctr"/>
            <a:r>
              <a:rPr lang="en-US" sz="1885">
                <a:latin typeface="Times New Roman" panose="02020603050405020304" charset="0"/>
                <a:cs typeface="Times New Roman" panose="02020603050405020304" charset="0"/>
              </a:rPr>
              <a:t>The more frequent words are placed closer to the root of the tree, and less frequent words are positioned deeper in the tree.</a:t>
            </a:r>
            <a:endParaRPr lang="en-US" sz="1885">
              <a:latin typeface="Times New Roman" panose="02020603050405020304" charset="0"/>
              <a:cs typeface="Times New Roman" panose="02020603050405020304" charset="0"/>
            </a:endParaRPr>
          </a:p>
          <a:p>
            <a:pPr lvl="1" fontAlgn="ctr"/>
            <a:r>
              <a:rPr lang="en-IN" altLang="en-US" sz="1885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885">
                <a:latin typeface="Times New Roman" panose="02020603050405020304" charset="0"/>
                <a:cs typeface="Times New Roman" panose="02020603050405020304" charset="0"/>
              </a:rPr>
              <a:t>t assigns short binary codes to frequent words.</a:t>
            </a:r>
            <a:endParaRPr lang="en-US" sz="1885">
              <a:latin typeface="Times New Roman" panose="02020603050405020304" charset="0"/>
              <a:cs typeface="Times New Roman" panose="02020603050405020304" charset="0"/>
            </a:endParaRPr>
          </a:p>
          <a:p>
            <a:pPr lvl="1" fontAlgn="ctr"/>
            <a:endParaRPr lang="en-US" sz="1885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Negative Sampling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93275" cy="4351655"/>
          </a:xfrm>
        </p:spPr>
        <p:txBody>
          <a:bodyPr/>
          <a:lstStyle/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NCE</a:t>
            </a: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 (Noise Contrastive Estimation)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posits that a good model should be able to differentiate data from noise by means of logistic</a:t>
            </a: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regression.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The hinge loss encourages the model to assign higher scores to real data (correct words) than to noise data (incorrect words). 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Negative sampling involves selecting a small number of negative (noise) samples and calculating the loss based on the difference between the probability of the actual data and the probability of the negative samples.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Negative Sampling and NCE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93275" cy="4351655"/>
          </a:xfrm>
        </p:spPr>
        <p:txBody>
          <a:bodyPr/>
          <a:lstStyle/>
          <a:p>
            <a:r>
              <a:rPr lang="en-IN" sz="200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he key difference between Negative Sampling and NCE is the requirement for numerical probabilities of the noise distribution.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Negative Sampling uses only samples, while NCE needs both samples and probabilities.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Negative Sampling </a:t>
            </a:r>
            <a:r>
              <a:rPr lang="en-IN" sz="2000">
                <a:latin typeface="Times New Roman" panose="02020603050405020304" charset="0"/>
                <a:cs typeface="Times New Roman" panose="02020603050405020304" charset="0"/>
              </a:rPr>
              <a:t>is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 preferred </a:t>
            </a:r>
            <a:r>
              <a:rPr lang="en-IN" sz="2000">
                <a:latin typeface="Times New Roman" panose="02020603050405020304" charset="0"/>
                <a:cs typeface="Times New Roman" panose="02020603050405020304" charset="0"/>
              </a:rPr>
              <a:t>by the authors 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because they serve the desired goals effectively without the need for exact probability estimation. 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8570" y="191135"/>
            <a:ext cx="6311900" cy="435165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1842770" y="4826000"/>
            <a:ext cx="8145145" cy="8820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A two-dimensional PCA projection of 1000-dimensional Skip-gram vectors of countries and their capital cities is a visual representation that demonstrates the ability of the Skip-gram model to organize and learn relationships between words or concepts implicitly.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0</TotalTime>
  <Words>5667</Words>
  <Application>WPS Presentation</Application>
  <PresentationFormat>Widescreen</PresentationFormat>
  <Paragraphs>116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Wingdings 3</vt:lpstr>
      <vt:lpstr>Arial</vt:lpstr>
      <vt:lpstr>Times New Roman</vt:lpstr>
      <vt:lpstr>Microsoft YaHei</vt:lpstr>
      <vt:lpstr>Arial Unicode MS</vt:lpstr>
      <vt:lpstr>Century Gothic</vt:lpstr>
      <vt:lpstr>Calibri</vt:lpstr>
      <vt:lpstr>Ion</vt:lpstr>
      <vt:lpstr>Distributed Representations of  Words and Phrases and their Compositionality</vt:lpstr>
      <vt:lpstr>The paper discusses</vt:lpstr>
      <vt:lpstr>Skip Gram Model</vt:lpstr>
      <vt:lpstr>PowerPoint 演示文稿</vt:lpstr>
      <vt:lpstr>Hierarchical Softmax</vt:lpstr>
      <vt:lpstr>Selection of Tree</vt:lpstr>
      <vt:lpstr>Negative Sampling</vt:lpstr>
      <vt:lpstr>Negative Sampling and NCE </vt:lpstr>
      <vt:lpstr>PowerPoint 演示文稿</vt:lpstr>
      <vt:lpstr>Subsampling of Frequent Words</vt:lpstr>
      <vt:lpstr>Key Limitation</vt:lpstr>
      <vt:lpstr>Paper Solution :</vt:lpstr>
      <vt:lpstr>Another property of Skip Gram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Representations of  Words and Phrases and their Compositionality</dc:title>
  <dc:creator>RawnA</dc:creator>
  <cp:lastModifiedBy>RawnA</cp:lastModifiedBy>
  <cp:revision>36</cp:revision>
  <dcterms:created xsi:type="dcterms:W3CDTF">2023-10-19T13:59:00Z</dcterms:created>
  <dcterms:modified xsi:type="dcterms:W3CDTF">2024-01-20T02:50:35Z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CDE8F78AFC9E49A5A5CDB8EA63118F22_12</vt:lpwstr>
  </property>
  <property fmtid="{D5CDD505-2E9C-101B-9397-08002B2CF9AE}" pid="3" name="KSOProductBuildVer">
    <vt:lpwstr>1033-12.2.0.13431</vt:lpwstr>
  </property>
</Properties>
</file>