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a61bcaeb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a61bcaeb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a61bcaeb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a61bcaeb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61bcaeb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a61bcaeb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a61bcaeb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a61bcaeb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61bcaeb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61bcaeb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logic_part/crop_analysis_final.pbi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Crop Production Analysis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Intelligence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Agriculture business domain, as a vital part of the overall supply chain, is expected</a:t>
            </a:r>
            <a:endParaRPr dirty="0"/>
          </a:p>
          <a:p>
            <a:pPr marL="0" lvl="0" indent="0" algn="l" rtl="0">
              <a:spcBef>
                <a:spcPts val="1200"/>
              </a:spcBef>
              <a:spcAft>
                <a:spcPts val="0"/>
              </a:spcAft>
              <a:buNone/>
            </a:pPr>
            <a:r>
              <a:rPr lang="en-GB" dirty="0"/>
              <a:t>to highly evolve in the upcoming years via the developments, which are taking place on</a:t>
            </a:r>
            <a:endParaRPr dirty="0"/>
          </a:p>
          <a:p>
            <a:pPr marL="0" lvl="0" indent="0" algn="l" rtl="0">
              <a:spcBef>
                <a:spcPts val="1200"/>
              </a:spcBef>
              <a:spcAft>
                <a:spcPts val="0"/>
              </a:spcAft>
              <a:buNone/>
            </a:pPr>
            <a:r>
              <a:rPr lang="en-GB" dirty="0"/>
              <a:t>the side of the Future Internet. This paper presents a novel Business-to-Business</a:t>
            </a:r>
            <a:endParaRPr dirty="0"/>
          </a:p>
          <a:p>
            <a:pPr marL="0" lvl="0" indent="0" algn="l" rtl="0">
              <a:spcBef>
                <a:spcPts val="1200"/>
              </a:spcBef>
              <a:spcAft>
                <a:spcPts val="0"/>
              </a:spcAft>
              <a:buNone/>
            </a:pPr>
            <a:r>
              <a:rPr lang="en-GB" dirty="0"/>
              <a:t>collaboration platform from the agri-food sector perspective, which aims to facilitate the</a:t>
            </a:r>
            <a:endParaRPr dirty="0"/>
          </a:p>
          <a:p>
            <a:pPr marL="0" lvl="0" indent="0" algn="l" rtl="0">
              <a:spcBef>
                <a:spcPts val="1200"/>
              </a:spcBef>
              <a:spcAft>
                <a:spcPts val="0"/>
              </a:spcAft>
              <a:buNone/>
            </a:pPr>
            <a:r>
              <a:rPr lang="en-GB" dirty="0"/>
              <a:t>collaboration of numerous stakeholders belonging to associated business domains, in an</a:t>
            </a:r>
            <a:endParaRPr dirty="0"/>
          </a:p>
          <a:p>
            <a:pPr marL="0" lvl="0" indent="0" algn="l" rtl="0">
              <a:spcBef>
                <a:spcPts val="1200"/>
              </a:spcBef>
              <a:spcAft>
                <a:spcPts val="0"/>
              </a:spcAft>
              <a:buNone/>
            </a:pPr>
            <a:r>
              <a:rPr lang="en-GB" dirty="0"/>
              <a:t>effective and flexible manner.</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validation and Transformation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marL="457200" lvl="0" indent="-311150" algn="l" rtl="0">
              <a:spcBef>
                <a:spcPts val="0"/>
              </a:spcBef>
              <a:spcAft>
                <a:spcPts val="0"/>
              </a:spcAft>
              <a:buSzPts val="1300"/>
              <a:buChar char="●"/>
            </a:pPr>
            <a:r>
              <a:rPr lang="en-GB"/>
              <a:t>There were plenty of null values in the dataset, those null values were completely removed. </a:t>
            </a:r>
            <a:endParaRPr/>
          </a:p>
          <a:p>
            <a:pPr marL="457200" lvl="0" indent="-311150" algn="l" rtl="0">
              <a:spcBef>
                <a:spcPts val="0"/>
              </a:spcBef>
              <a:spcAft>
                <a:spcPts val="0"/>
              </a:spcAft>
              <a:buSzPts val="1300"/>
              <a:buChar char="●"/>
            </a:pPr>
            <a:r>
              <a:rPr lang="en-GB"/>
              <a:t>The “Area” and “Production” column did not specified the units. So, I took the most commonly used units as base. Hectare was used for “Area” and tonnes was used for “Production”</a:t>
            </a:r>
            <a:endParaRPr/>
          </a:p>
          <a:p>
            <a:pPr marL="457200" lvl="0" indent="-311150" algn="l" rtl="0">
              <a:spcBef>
                <a:spcPts val="0"/>
              </a:spcBef>
              <a:spcAft>
                <a:spcPts val="0"/>
              </a:spcAft>
              <a:buSzPts val="1300"/>
              <a:buChar char="●"/>
            </a:pPr>
            <a:r>
              <a:rPr lang="en-GB"/>
              <a:t>The datatype of “Year” column was changed to date.</a:t>
            </a:r>
            <a:endParaRPr/>
          </a:p>
          <a:p>
            <a:pPr marL="457200" lvl="0" indent="-311150" algn="l" rtl="0">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Insertion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Analysing crop production and giving insights about trends was not possible with the given data.</a:t>
            </a:r>
            <a:endParaRPr dirty="0"/>
          </a:p>
          <a:p>
            <a:pPr marL="457200" lvl="0" indent="-311150" algn="l" rtl="0">
              <a:spcBef>
                <a:spcPts val="0"/>
              </a:spcBef>
              <a:spcAft>
                <a:spcPts val="0"/>
              </a:spcAft>
              <a:buSzPts val="1300"/>
              <a:buChar char="●"/>
            </a:pPr>
            <a:r>
              <a:rPr lang="en-GB" dirty="0"/>
              <a:t>Various columns were added for better analysis.</a:t>
            </a:r>
            <a:endParaRPr dirty="0"/>
          </a:p>
          <a:p>
            <a:pPr marL="457200" lvl="0" indent="-311150" algn="l" rtl="0">
              <a:spcBef>
                <a:spcPts val="0"/>
              </a:spcBef>
              <a:spcAft>
                <a:spcPts val="0"/>
              </a:spcAft>
              <a:buSzPts val="1300"/>
              <a:buChar char="●"/>
            </a:pPr>
            <a:r>
              <a:rPr lang="en-GB" dirty="0"/>
              <a:t>“Productivity” was added with the formula “Production”/”Area”</a:t>
            </a:r>
            <a:endParaRPr dirty="0"/>
          </a:p>
          <a:p>
            <a:pPr marL="457200" lvl="0" indent="-311150" algn="l" rtl="0">
              <a:spcBef>
                <a:spcPts val="0"/>
              </a:spcBef>
              <a:spcAft>
                <a:spcPts val="0"/>
              </a:spcAft>
              <a:buSzPts val="1300"/>
              <a:buChar char="●"/>
            </a:pPr>
            <a:r>
              <a:rPr lang="en-GB" dirty="0"/>
              <a:t>“Category” column was added dividing the crops into their respective categories. </a:t>
            </a:r>
            <a:endParaRPr dirty="0"/>
          </a:p>
          <a:p>
            <a:pPr marL="457200" lvl="0" indent="-311150" algn="l" rtl="0">
              <a:spcBef>
                <a:spcPts val="0"/>
              </a:spcBef>
              <a:spcAft>
                <a:spcPts val="0"/>
              </a:spcAft>
              <a:buSzPts val="1300"/>
              <a:buChar char="●"/>
            </a:pPr>
            <a:r>
              <a:rPr lang="en-GB" dirty="0"/>
              <a:t>“Region” column was added to further divide states according to their geography.</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Potential Profitable Crops</a:t>
            </a: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There is no doubt that the potential profitable crops are the traditional ones</a:t>
            </a:r>
            <a:endParaRPr dirty="0"/>
          </a:p>
          <a:p>
            <a:pPr marL="457200" lvl="0" indent="-311150" algn="l" rtl="0">
              <a:spcBef>
                <a:spcPts val="1200"/>
              </a:spcBef>
              <a:spcAft>
                <a:spcPts val="0"/>
              </a:spcAft>
              <a:buSzPts val="1300"/>
              <a:buAutoNum type="arabicPeriod"/>
            </a:pPr>
            <a:r>
              <a:rPr lang="en-GB" dirty="0"/>
              <a:t>Wheat</a:t>
            </a:r>
            <a:endParaRPr dirty="0"/>
          </a:p>
          <a:p>
            <a:pPr marL="457200" lvl="0" indent="-311150" algn="l" rtl="0">
              <a:spcBef>
                <a:spcPts val="0"/>
              </a:spcBef>
              <a:spcAft>
                <a:spcPts val="0"/>
              </a:spcAft>
              <a:buSzPts val="1300"/>
              <a:buAutoNum type="arabicPeriod"/>
            </a:pPr>
            <a:r>
              <a:rPr lang="en-GB" dirty="0"/>
              <a:t>Barley</a:t>
            </a:r>
            <a:endParaRPr dirty="0"/>
          </a:p>
          <a:p>
            <a:pPr marL="457200" lvl="0" indent="-311150" algn="l" rtl="0">
              <a:spcBef>
                <a:spcPts val="0"/>
              </a:spcBef>
              <a:spcAft>
                <a:spcPts val="0"/>
              </a:spcAft>
              <a:buSzPts val="1300"/>
              <a:buAutoNum type="arabicPeriod"/>
            </a:pPr>
            <a:r>
              <a:rPr lang="en-GB" dirty="0"/>
              <a:t>Paddy</a:t>
            </a:r>
            <a:endParaRPr dirty="0"/>
          </a:p>
          <a:p>
            <a:pPr marL="457200" lvl="0" indent="-311150" algn="l" rtl="0">
              <a:spcBef>
                <a:spcPts val="0"/>
              </a:spcBef>
              <a:spcAft>
                <a:spcPts val="0"/>
              </a:spcAft>
              <a:buSzPts val="1300"/>
              <a:buAutoNum type="arabicPeriod"/>
            </a:pPr>
            <a:r>
              <a:rPr lang="en-GB" dirty="0"/>
              <a:t>Maize</a:t>
            </a:r>
            <a:endParaRPr dirty="0"/>
          </a:p>
          <a:p>
            <a:pPr marL="457200" lvl="0" indent="-311150" algn="l" rtl="0">
              <a:spcBef>
                <a:spcPts val="0"/>
              </a:spcBef>
              <a:spcAft>
                <a:spcPts val="0"/>
              </a:spcAft>
              <a:buSzPts val="1300"/>
              <a:buAutoNum type="arabicPeriod"/>
            </a:pPr>
            <a:r>
              <a:rPr lang="en-GB" dirty="0"/>
              <a:t>Groundnut</a:t>
            </a:r>
            <a:endParaRPr dirty="0"/>
          </a:p>
          <a:p>
            <a:pPr marL="457200" lvl="0" indent="-311150" algn="l" rtl="0">
              <a:spcBef>
                <a:spcPts val="0"/>
              </a:spcBef>
              <a:spcAft>
                <a:spcPts val="0"/>
              </a:spcAft>
              <a:buSzPts val="1300"/>
              <a:buAutoNum type="arabicPeriod"/>
            </a:pPr>
            <a:r>
              <a:rPr lang="en-GB" dirty="0"/>
              <a:t>Soybean</a:t>
            </a:r>
            <a:endParaRPr dirty="0"/>
          </a:p>
          <a:p>
            <a:pPr marL="457200" lvl="0" indent="-311150" algn="l" rtl="0">
              <a:spcBef>
                <a:spcPts val="0"/>
              </a:spcBef>
              <a:spcAft>
                <a:spcPts val="0"/>
              </a:spcAft>
              <a:buSzPts val="1300"/>
              <a:buAutoNum type="arabicPeriod"/>
            </a:pPr>
            <a:r>
              <a:rPr lang="en-GB" dirty="0"/>
              <a:t>Turmeric</a:t>
            </a:r>
            <a:endParaRPr dirty="0"/>
          </a:p>
          <a:p>
            <a:pPr marL="457200" lvl="0" indent="-311150" algn="l" rtl="0">
              <a:spcBef>
                <a:spcPts val="0"/>
              </a:spcBef>
              <a:spcAft>
                <a:spcPts val="0"/>
              </a:spcAft>
              <a:buSzPts val="1300"/>
              <a:buAutoNum type="arabicPeriod"/>
            </a:pPr>
            <a:r>
              <a:rPr lang="en-GB" dirty="0"/>
              <a:t>Tobacco</a:t>
            </a:r>
            <a:endParaRPr dirty="0"/>
          </a:p>
          <a:p>
            <a:pPr marL="457200" lvl="0" indent="-311150" algn="l" rtl="0">
              <a:spcBef>
                <a:spcPts val="0"/>
              </a:spcBef>
              <a:spcAft>
                <a:spcPts val="0"/>
              </a:spcAft>
              <a:buSzPts val="1300"/>
              <a:buAutoNum type="arabicPeriod"/>
            </a:pPr>
            <a:r>
              <a:rPr lang="en-GB" dirty="0"/>
              <a:t>Bajra</a:t>
            </a:r>
            <a:endParaRPr dirty="0"/>
          </a:p>
          <a:p>
            <a:pPr marL="457200" lvl="0" indent="-311150" algn="l" rtl="0">
              <a:spcBef>
                <a:spcPts val="0"/>
              </a:spcBef>
              <a:spcAft>
                <a:spcPts val="0"/>
              </a:spcAft>
              <a:buSzPts val="1300"/>
              <a:buAutoNum type="arabicPeriod"/>
            </a:pPr>
            <a:r>
              <a:rPr lang="en-GB" dirty="0"/>
              <a:t>Jowar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Conclusion</a:t>
            </a:r>
            <a:endParaRPr dirty="0"/>
          </a:p>
        </p:txBody>
      </p:sp>
      <p:sp>
        <p:nvSpPr>
          <p:cNvPr id="165" name="Google Shape;165;p18"/>
          <p:cNvSpPr txBox="1">
            <a:spLocks noGrp="1"/>
          </p:cNvSpPr>
          <p:nvPr>
            <p:ph type="body" idx="1"/>
          </p:nvPr>
        </p:nvSpPr>
        <p:spPr>
          <a:xfrm>
            <a:off x="1245461" y="1478836"/>
            <a:ext cx="7038900" cy="37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Top 5 Producing states</a:t>
            </a:r>
            <a:endParaRPr dirty="0"/>
          </a:p>
          <a:p>
            <a:pPr marL="457200" lvl="0" indent="-311150" algn="l" rtl="0">
              <a:spcBef>
                <a:spcPts val="1200"/>
              </a:spcBef>
              <a:spcAft>
                <a:spcPts val="0"/>
              </a:spcAft>
              <a:buSzPts val="1300"/>
              <a:buAutoNum type="arabicPeriod"/>
            </a:pPr>
            <a:r>
              <a:rPr lang="en-GB" dirty="0"/>
              <a:t>Uttar Pradesh</a:t>
            </a:r>
            <a:endParaRPr dirty="0"/>
          </a:p>
          <a:p>
            <a:pPr marL="457200" lvl="0" indent="-311150" algn="l" rtl="0">
              <a:spcBef>
                <a:spcPts val="0"/>
              </a:spcBef>
              <a:spcAft>
                <a:spcPts val="0"/>
              </a:spcAft>
              <a:buSzPts val="1300"/>
              <a:buAutoNum type="arabicPeriod"/>
            </a:pPr>
            <a:r>
              <a:rPr lang="en-GB" dirty="0"/>
              <a:t>West Bengal</a:t>
            </a:r>
            <a:endParaRPr dirty="0"/>
          </a:p>
          <a:p>
            <a:pPr marL="457200" lvl="0" indent="-311150" algn="l" rtl="0">
              <a:spcBef>
                <a:spcPts val="0"/>
              </a:spcBef>
              <a:spcAft>
                <a:spcPts val="0"/>
              </a:spcAft>
              <a:buSzPts val="1300"/>
              <a:buAutoNum type="arabicPeriod"/>
            </a:pPr>
            <a:r>
              <a:rPr lang="en-GB" dirty="0"/>
              <a:t>Maharashtra</a:t>
            </a:r>
            <a:endParaRPr dirty="0"/>
          </a:p>
          <a:p>
            <a:pPr marL="457200" lvl="0" indent="-311150" algn="l" rtl="0">
              <a:spcBef>
                <a:spcPts val="0"/>
              </a:spcBef>
              <a:spcAft>
                <a:spcPts val="0"/>
              </a:spcAft>
              <a:buSzPts val="1300"/>
              <a:buAutoNum type="arabicPeriod"/>
            </a:pPr>
            <a:r>
              <a:rPr lang="en-GB" dirty="0"/>
              <a:t>Punjab</a:t>
            </a:r>
            <a:endParaRPr dirty="0"/>
          </a:p>
          <a:p>
            <a:pPr marL="457200" lvl="0" indent="-311150" algn="l" rtl="0">
              <a:spcBef>
                <a:spcPts val="0"/>
              </a:spcBef>
              <a:spcAft>
                <a:spcPts val="0"/>
              </a:spcAft>
              <a:buSzPts val="1300"/>
              <a:buAutoNum type="arabicPeriod"/>
            </a:pPr>
            <a:r>
              <a:rPr lang="en-GB" dirty="0"/>
              <a:t>Karnataka</a:t>
            </a:r>
            <a:endParaRPr dirty="0"/>
          </a:p>
          <a:p>
            <a:pPr marL="285750" lvl="0" indent="-285750" algn="l" rtl="0">
              <a:spcBef>
                <a:spcPts val="1200"/>
              </a:spcBef>
              <a:spcAft>
                <a:spcPts val="0"/>
              </a:spcAft>
              <a:buFontTx/>
              <a:buChar char="-"/>
            </a:pPr>
            <a:r>
              <a:rPr lang="en-IN" dirty="0"/>
              <a:t>The maximum growth in production from 2007 to 2008</a:t>
            </a:r>
          </a:p>
          <a:p>
            <a:pPr marL="0" lvl="0" indent="0" algn="l" rtl="0">
              <a:spcBef>
                <a:spcPts val="1200"/>
              </a:spcBef>
              <a:spcAft>
                <a:spcPts val="0"/>
              </a:spcAft>
              <a:buNone/>
            </a:pPr>
            <a:r>
              <a:rPr lang="en-IN" dirty="0"/>
              <a:t>Analysis and insights are in the following : </a:t>
            </a:r>
            <a:br>
              <a:rPr lang="en-IN" dirty="0"/>
            </a:br>
            <a:r>
              <a:rPr lang="en-IN" dirty="0"/>
              <a:t>- </a:t>
            </a:r>
            <a:r>
              <a:rPr lang="en-IN" b="1" dirty="0"/>
              <a:t>POWER BI</a:t>
            </a:r>
            <a:r>
              <a:rPr lang="en-IN" dirty="0"/>
              <a:t>: </a:t>
            </a:r>
            <a:r>
              <a:rPr lang="en-IN" dirty="0">
                <a:hlinkClick r:id="rId3" action="ppaction://hlinkfile"/>
              </a:rPr>
              <a:t>https://paruluniversityacin-my.sharepoint.com/:u:/g/personal/2303031240568_paruluniversity_ac_in/EUDb2IwFisNJkSrklSiokKABGzK_X-n4_fKJVA2P48hbuQ?e=DfguMX</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369</Words>
  <Application>Microsoft Office PowerPoint</Application>
  <PresentationFormat>On-screen Show (16:9)</PresentationFormat>
  <Paragraphs>42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Lato</vt:lpstr>
      <vt:lpstr>Montserrat</vt:lpstr>
      <vt:lpstr>Arial</vt:lpstr>
      <vt:lpstr>Focus</vt:lpstr>
      <vt:lpstr>Crop Production Analysis</vt:lpstr>
      <vt:lpstr>Objective</vt:lpstr>
      <vt:lpstr>Data validation and Transformation</vt:lpstr>
      <vt:lpstr>Data Insertion</vt:lpstr>
      <vt:lpstr>Potential Profitable Crops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 CHAUDHARY</cp:lastModifiedBy>
  <cp:revision>2</cp:revision>
  <dcterms:modified xsi:type="dcterms:W3CDTF">2024-07-13T16:20:08Z</dcterms:modified>
</cp:coreProperties>
</file>