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2" r:id="rId7"/>
    <p:sldId id="261" r:id="rId8"/>
  </p:sldIdLst>
  <p:sldSz cx="9144000" cy="5143500" type="screen16x9"/>
  <p:notesSz cx="6858000" cy="9144000"/>
  <p:embeddedFontLst>
    <p:embeddedFont>
      <p:font typeface="Lato" panose="020F0502020204030203" pitchFamily="34" charset="0"/>
      <p:regular r:id="rId10"/>
      <p:bold r:id="rId11"/>
      <p:italic r:id="rId12"/>
      <p:boldItalic r:id="rId13"/>
    </p:embeddedFont>
    <p:embeddedFont>
      <p:font typeface="Montserrat"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240" y="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1a61bcaeb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1a61bcaeb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a61bcaeb2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1a61bcaeb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1a61bcaeb2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1a61bcaeb2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1a61bcaeb2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1a61bcaeb2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1a61bcaeb2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1a61bcaeb2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logic_part/crop_analysis_final.pbix"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Crop Production Analysis</a:t>
            </a:r>
            <a:endParaRPr/>
          </a:p>
        </p:txBody>
      </p:sp>
      <p:sp>
        <p:nvSpPr>
          <p:cNvPr id="3" name="Subtitle 2">
            <a:extLst>
              <a:ext uri="{FF2B5EF4-FFF2-40B4-BE49-F238E27FC236}">
                <a16:creationId xmlns:a16="http://schemas.microsoft.com/office/drawing/2014/main" id="{F86E0D3E-E713-DF61-A1EA-A7F09DD9DDAC}"/>
              </a:ext>
            </a:extLst>
          </p:cNvPr>
          <p:cNvSpPr>
            <a:spLocks noGrp="1"/>
          </p:cNvSpPr>
          <p:nvPr>
            <p:ph type="subTitle" idx="1"/>
          </p:nvPr>
        </p:nvSpPr>
        <p:spPr/>
        <p:txBody>
          <a:bodyPr>
            <a:normAutofit/>
          </a:bodyPr>
          <a:lstStyle/>
          <a:p>
            <a:r>
              <a:rPr lang="en-IN" dirty="0"/>
              <a:t>Krish Chaudhary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Objective</a:t>
            </a:r>
            <a:endParaRPr/>
          </a:p>
        </p:txBody>
      </p:sp>
      <p:sp>
        <p:nvSpPr>
          <p:cNvPr id="141" name="Google Shape;141;p1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 Agriculture business domain, as a vital part of the overall supply chain, is expected</a:t>
            </a:r>
            <a:endParaRPr dirty="0"/>
          </a:p>
          <a:p>
            <a:pPr marL="0" lvl="0" indent="0" algn="l" rtl="0">
              <a:spcBef>
                <a:spcPts val="1200"/>
              </a:spcBef>
              <a:spcAft>
                <a:spcPts val="0"/>
              </a:spcAft>
              <a:buNone/>
            </a:pPr>
            <a:r>
              <a:rPr lang="en-GB" dirty="0"/>
              <a:t>to highly evolve in the upcoming years via the developments, which are taking place on</a:t>
            </a:r>
            <a:endParaRPr dirty="0"/>
          </a:p>
          <a:p>
            <a:pPr marL="0" lvl="0" indent="0" algn="l" rtl="0">
              <a:spcBef>
                <a:spcPts val="1200"/>
              </a:spcBef>
              <a:spcAft>
                <a:spcPts val="0"/>
              </a:spcAft>
              <a:buNone/>
            </a:pPr>
            <a:r>
              <a:rPr lang="en-GB" dirty="0"/>
              <a:t>the side of the Future Internet. This paper presents a novel Business-to-Business</a:t>
            </a:r>
            <a:endParaRPr dirty="0"/>
          </a:p>
          <a:p>
            <a:pPr marL="0" lvl="0" indent="0" algn="l" rtl="0">
              <a:spcBef>
                <a:spcPts val="1200"/>
              </a:spcBef>
              <a:spcAft>
                <a:spcPts val="0"/>
              </a:spcAft>
              <a:buNone/>
            </a:pPr>
            <a:r>
              <a:rPr lang="en-GB" dirty="0"/>
              <a:t>collaboration platform from the agri-food sector perspective, which aims to facilitate the</a:t>
            </a:r>
            <a:endParaRPr dirty="0"/>
          </a:p>
          <a:p>
            <a:pPr marL="0" lvl="0" indent="0" algn="l" rtl="0">
              <a:spcBef>
                <a:spcPts val="1200"/>
              </a:spcBef>
              <a:spcAft>
                <a:spcPts val="0"/>
              </a:spcAft>
              <a:buNone/>
            </a:pPr>
            <a:r>
              <a:rPr lang="en-GB" dirty="0"/>
              <a:t>collaboration of numerous stakeholders belonging to associated business domains, in an</a:t>
            </a:r>
            <a:endParaRPr dirty="0"/>
          </a:p>
          <a:p>
            <a:pPr marL="0" lvl="0" indent="0" algn="l" rtl="0">
              <a:spcBef>
                <a:spcPts val="1200"/>
              </a:spcBef>
              <a:spcAft>
                <a:spcPts val="0"/>
              </a:spcAft>
              <a:buNone/>
            </a:pPr>
            <a:r>
              <a:rPr lang="en-GB" dirty="0"/>
              <a:t>effective and flexible manner.</a:t>
            </a:r>
            <a:endParaRPr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validation and Transformation</a:t>
            </a:r>
            <a:endParaRPr/>
          </a:p>
        </p:txBody>
      </p:sp>
      <p:sp>
        <p:nvSpPr>
          <p:cNvPr id="147" name="Google Shape;147;p1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There were many data points which were incorrect. For example the production of coconut was very high, which is not possible in practicality.  Therefore, the coconut data was entirely removed as it wasn’t correctable.</a:t>
            </a:r>
            <a:endParaRPr/>
          </a:p>
          <a:p>
            <a:pPr marL="457200" lvl="0" indent="-311150" algn="l" rtl="0">
              <a:spcBef>
                <a:spcPts val="0"/>
              </a:spcBef>
              <a:spcAft>
                <a:spcPts val="0"/>
              </a:spcAft>
              <a:buSzPts val="1300"/>
              <a:buChar char="●"/>
            </a:pPr>
            <a:r>
              <a:rPr lang="en-GB"/>
              <a:t>There were plenty of null values in the dataset, those null values were completely removed. </a:t>
            </a:r>
            <a:endParaRPr/>
          </a:p>
          <a:p>
            <a:pPr marL="457200" lvl="0" indent="-311150" algn="l" rtl="0">
              <a:spcBef>
                <a:spcPts val="0"/>
              </a:spcBef>
              <a:spcAft>
                <a:spcPts val="0"/>
              </a:spcAft>
              <a:buSzPts val="1300"/>
              <a:buChar char="●"/>
            </a:pPr>
            <a:r>
              <a:rPr lang="en-GB"/>
              <a:t>The “Area” and “Production” column did not specified the units. So, I took the most commonly used units as base. Hectare was used for “Area” and tonnes was used for “Production”</a:t>
            </a:r>
            <a:endParaRPr/>
          </a:p>
          <a:p>
            <a:pPr marL="457200" lvl="0" indent="-311150" algn="l" rtl="0">
              <a:spcBef>
                <a:spcPts val="0"/>
              </a:spcBef>
              <a:spcAft>
                <a:spcPts val="0"/>
              </a:spcAft>
              <a:buSzPts val="1300"/>
              <a:buChar char="●"/>
            </a:pPr>
            <a:r>
              <a:rPr lang="en-GB"/>
              <a:t>The datatype of “Year” column was changed to date.</a:t>
            </a:r>
            <a:endParaRPr/>
          </a:p>
          <a:p>
            <a:pPr marL="457200" lvl="0" indent="-311150" algn="l" rtl="0">
              <a:spcBef>
                <a:spcPts val="0"/>
              </a:spcBef>
              <a:spcAft>
                <a:spcPts val="0"/>
              </a:spcAft>
              <a:buSzPts val="1300"/>
              <a:buChar char="●"/>
            </a:pPr>
            <a:r>
              <a:rPr lang="en-GB"/>
              <a:t>The data contained many outliers. Those were removed for better representation.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Data Insertion</a:t>
            </a:r>
            <a:endParaRPr/>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t>Analysing crop production and giving insights about trends was not possible with the given data.</a:t>
            </a:r>
            <a:endParaRPr dirty="0"/>
          </a:p>
          <a:p>
            <a:pPr marL="457200" lvl="0" indent="-311150" algn="l" rtl="0">
              <a:spcBef>
                <a:spcPts val="0"/>
              </a:spcBef>
              <a:spcAft>
                <a:spcPts val="0"/>
              </a:spcAft>
              <a:buSzPts val="1300"/>
              <a:buChar char="●"/>
            </a:pPr>
            <a:r>
              <a:rPr lang="en-GB" dirty="0"/>
              <a:t>Various columns were added for better analysis.</a:t>
            </a:r>
            <a:endParaRPr dirty="0"/>
          </a:p>
          <a:p>
            <a:pPr marL="457200" lvl="0" indent="-311150" algn="l" rtl="0">
              <a:spcBef>
                <a:spcPts val="0"/>
              </a:spcBef>
              <a:spcAft>
                <a:spcPts val="0"/>
              </a:spcAft>
              <a:buSzPts val="1300"/>
              <a:buChar char="●"/>
            </a:pPr>
            <a:r>
              <a:rPr lang="en-GB" dirty="0"/>
              <a:t>“Productivity” was added with the formula “Production”/”Area”</a:t>
            </a:r>
            <a:endParaRPr dirty="0"/>
          </a:p>
          <a:p>
            <a:pPr marL="457200" lvl="0" indent="-311150" algn="l" rtl="0">
              <a:spcBef>
                <a:spcPts val="0"/>
              </a:spcBef>
              <a:spcAft>
                <a:spcPts val="0"/>
              </a:spcAft>
              <a:buSzPts val="1300"/>
              <a:buChar char="●"/>
            </a:pPr>
            <a:r>
              <a:rPr lang="en-GB" dirty="0"/>
              <a:t>“Category” column was added dividing the crops into their respective categories. </a:t>
            </a:r>
            <a:endParaRPr dirty="0"/>
          </a:p>
          <a:p>
            <a:pPr marL="457200" lvl="0" indent="-311150" algn="l" rtl="0">
              <a:spcBef>
                <a:spcPts val="0"/>
              </a:spcBef>
              <a:spcAft>
                <a:spcPts val="0"/>
              </a:spcAft>
              <a:buSzPts val="1300"/>
              <a:buChar char="●"/>
            </a:pPr>
            <a:r>
              <a:rPr lang="en-GB" dirty="0"/>
              <a:t>“Region” column was added to further divide states according to their geography.</a:t>
            </a:r>
            <a:endParaRPr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Potential Profitable Crops</a:t>
            </a:r>
            <a:endParaRPr dirty="0"/>
          </a:p>
        </p:txBody>
      </p:sp>
      <p:sp>
        <p:nvSpPr>
          <p:cNvPr id="159" name="Google Shape;159;p17"/>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There is no doubt that the potential profitable crops are the traditional ones</a:t>
            </a:r>
            <a:endParaRPr dirty="0"/>
          </a:p>
          <a:p>
            <a:pPr marL="457200" lvl="0" indent="-311150" algn="l" rtl="0">
              <a:spcBef>
                <a:spcPts val="1200"/>
              </a:spcBef>
              <a:spcAft>
                <a:spcPts val="0"/>
              </a:spcAft>
              <a:buSzPts val="1300"/>
              <a:buAutoNum type="arabicPeriod"/>
            </a:pPr>
            <a:r>
              <a:rPr lang="en-GB" dirty="0"/>
              <a:t>Wheat</a:t>
            </a:r>
            <a:endParaRPr dirty="0"/>
          </a:p>
          <a:p>
            <a:pPr marL="457200" lvl="0" indent="-311150" algn="l" rtl="0">
              <a:spcBef>
                <a:spcPts val="0"/>
              </a:spcBef>
              <a:spcAft>
                <a:spcPts val="0"/>
              </a:spcAft>
              <a:buSzPts val="1300"/>
              <a:buAutoNum type="arabicPeriod"/>
            </a:pPr>
            <a:r>
              <a:rPr lang="en-GB" dirty="0"/>
              <a:t>Barley</a:t>
            </a:r>
            <a:endParaRPr dirty="0"/>
          </a:p>
          <a:p>
            <a:pPr marL="457200" lvl="0" indent="-311150" algn="l" rtl="0">
              <a:spcBef>
                <a:spcPts val="0"/>
              </a:spcBef>
              <a:spcAft>
                <a:spcPts val="0"/>
              </a:spcAft>
              <a:buSzPts val="1300"/>
              <a:buAutoNum type="arabicPeriod"/>
            </a:pPr>
            <a:r>
              <a:rPr lang="en-GB" dirty="0"/>
              <a:t>Paddy</a:t>
            </a:r>
            <a:endParaRPr dirty="0"/>
          </a:p>
          <a:p>
            <a:pPr marL="457200" lvl="0" indent="-311150" algn="l" rtl="0">
              <a:spcBef>
                <a:spcPts val="0"/>
              </a:spcBef>
              <a:spcAft>
                <a:spcPts val="0"/>
              </a:spcAft>
              <a:buSzPts val="1300"/>
              <a:buAutoNum type="arabicPeriod"/>
            </a:pPr>
            <a:r>
              <a:rPr lang="en-GB" dirty="0"/>
              <a:t>Maize</a:t>
            </a:r>
            <a:endParaRPr dirty="0"/>
          </a:p>
          <a:p>
            <a:pPr marL="457200" lvl="0" indent="-311150" algn="l" rtl="0">
              <a:spcBef>
                <a:spcPts val="0"/>
              </a:spcBef>
              <a:spcAft>
                <a:spcPts val="0"/>
              </a:spcAft>
              <a:buSzPts val="1300"/>
              <a:buAutoNum type="arabicPeriod"/>
            </a:pPr>
            <a:r>
              <a:rPr lang="en-GB" dirty="0"/>
              <a:t>Groundnut</a:t>
            </a:r>
            <a:endParaRPr dirty="0"/>
          </a:p>
          <a:p>
            <a:pPr marL="457200" lvl="0" indent="-311150" algn="l" rtl="0">
              <a:spcBef>
                <a:spcPts val="0"/>
              </a:spcBef>
              <a:spcAft>
                <a:spcPts val="0"/>
              </a:spcAft>
              <a:buSzPts val="1300"/>
              <a:buAutoNum type="arabicPeriod"/>
            </a:pPr>
            <a:r>
              <a:rPr lang="en-GB" dirty="0"/>
              <a:t>Soybean</a:t>
            </a:r>
            <a:endParaRPr dirty="0"/>
          </a:p>
          <a:p>
            <a:pPr marL="457200" lvl="0" indent="-311150" algn="l" rtl="0">
              <a:spcBef>
                <a:spcPts val="0"/>
              </a:spcBef>
              <a:spcAft>
                <a:spcPts val="0"/>
              </a:spcAft>
              <a:buSzPts val="1300"/>
              <a:buAutoNum type="arabicPeriod"/>
            </a:pPr>
            <a:r>
              <a:rPr lang="en-GB" dirty="0"/>
              <a:t>Turmeric</a:t>
            </a:r>
            <a:endParaRPr dirty="0"/>
          </a:p>
          <a:p>
            <a:pPr marL="457200" lvl="0" indent="-311150" algn="l" rtl="0">
              <a:spcBef>
                <a:spcPts val="0"/>
              </a:spcBef>
              <a:spcAft>
                <a:spcPts val="0"/>
              </a:spcAft>
              <a:buSzPts val="1300"/>
              <a:buAutoNum type="arabicPeriod"/>
            </a:pPr>
            <a:r>
              <a:rPr lang="en-GB" dirty="0"/>
              <a:t>Tobacco</a:t>
            </a:r>
            <a:endParaRPr dirty="0"/>
          </a:p>
          <a:p>
            <a:pPr marL="457200" lvl="0" indent="-311150" algn="l" rtl="0">
              <a:spcBef>
                <a:spcPts val="0"/>
              </a:spcBef>
              <a:spcAft>
                <a:spcPts val="0"/>
              </a:spcAft>
              <a:buSzPts val="1300"/>
              <a:buAutoNum type="arabicPeriod"/>
            </a:pPr>
            <a:r>
              <a:rPr lang="en-GB" dirty="0"/>
              <a:t>Bajra</a:t>
            </a:r>
            <a:endParaRPr dirty="0"/>
          </a:p>
          <a:p>
            <a:pPr marL="457200" lvl="0" indent="-311150" algn="l" rtl="0">
              <a:spcBef>
                <a:spcPts val="0"/>
              </a:spcBef>
              <a:spcAft>
                <a:spcPts val="0"/>
              </a:spcAft>
              <a:buSzPts val="1300"/>
              <a:buAutoNum type="arabicPeriod"/>
            </a:pPr>
            <a:r>
              <a:rPr lang="en-GB" dirty="0"/>
              <a:t>Jowar</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15DB-0150-0961-AC9D-C6636F0B70FD}"/>
              </a:ext>
            </a:extLst>
          </p:cNvPr>
          <p:cNvSpPr>
            <a:spLocks noGrp="1"/>
          </p:cNvSpPr>
          <p:nvPr>
            <p:ph type="title"/>
          </p:nvPr>
        </p:nvSpPr>
        <p:spPr/>
        <p:txBody>
          <a:bodyPr/>
          <a:lstStyle/>
          <a:p>
            <a:r>
              <a:rPr lang="en-IN" dirty="0"/>
              <a:t>Key Findings :</a:t>
            </a:r>
          </a:p>
        </p:txBody>
      </p:sp>
      <p:sp>
        <p:nvSpPr>
          <p:cNvPr id="5" name="TextBox 4">
            <a:extLst>
              <a:ext uri="{FF2B5EF4-FFF2-40B4-BE49-F238E27FC236}">
                <a16:creationId xmlns:a16="http://schemas.microsoft.com/office/drawing/2014/main" id="{F6894232-1CD3-A6F3-E7CF-4FBA855481AB}"/>
              </a:ext>
            </a:extLst>
          </p:cNvPr>
          <p:cNvSpPr txBox="1"/>
          <p:nvPr/>
        </p:nvSpPr>
        <p:spPr>
          <a:xfrm>
            <a:off x="104078" y="1538308"/>
            <a:ext cx="9144000" cy="3323987"/>
          </a:xfrm>
          <a:prstGeom prst="rect">
            <a:avLst/>
          </a:prstGeom>
          <a:noFill/>
        </p:spPr>
        <p:txBody>
          <a:bodyPr wrap="square" rtlCol="0">
            <a:spAutoFit/>
          </a:bodyPr>
          <a:lstStyle/>
          <a:p>
            <a:r>
              <a:rPr lang="en-US" dirty="0">
                <a:solidFill>
                  <a:schemeClr val="bg1"/>
                </a:solidFill>
              </a:rPr>
              <a:t>Potential Profitable Crops 🌾: Traditional crops such as wheat, barley, paddy, </a:t>
            </a:r>
            <a:r>
              <a:rPr lang="en-US" dirty="0" err="1">
                <a:solidFill>
                  <a:schemeClr val="bg1"/>
                </a:solidFill>
              </a:rPr>
              <a:t>maise</a:t>
            </a:r>
            <a:r>
              <a:rPr lang="en-US" dirty="0">
                <a:solidFill>
                  <a:schemeClr val="bg1"/>
                </a:solidFill>
              </a:rPr>
              <a:t>, groundnut, soybean, turmeric, tobacco, bajra, and jowar were identified as highly profitable.</a:t>
            </a:r>
            <a:br>
              <a:rPr lang="en-US" dirty="0">
                <a:solidFill>
                  <a:schemeClr val="bg1"/>
                </a:solidFill>
              </a:rPr>
            </a:br>
            <a:endParaRPr lang="en-US" dirty="0">
              <a:solidFill>
                <a:schemeClr val="bg1"/>
              </a:solidFill>
            </a:endParaRPr>
          </a:p>
          <a:p>
            <a:r>
              <a:rPr lang="en-US" dirty="0">
                <a:solidFill>
                  <a:schemeClr val="bg1"/>
                </a:solidFill>
              </a:rPr>
              <a:t>Top 5 Producing States 📍: Uttar Pradesh, West Bengal, Maharashtra, Punjab, and Karnataka.</a:t>
            </a:r>
            <a:br>
              <a:rPr lang="en-US" dirty="0">
                <a:solidFill>
                  <a:schemeClr val="bg1"/>
                </a:solidFill>
              </a:rPr>
            </a:br>
            <a:endParaRPr lang="en-US" dirty="0">
              <a:solidFill>
                <a:schemeClr val="bg1"/>
              </a:solidFill>
            </a:endParaRPr>
          </a:p>
          <a:p>
            <a:r>
              <a:rPr lang="en-US" dirty="0">
                <a:solidFill>
                  <a:schemeClr val="bg1"/>
                </a:solidFill>
              </a:rPr>
              <a:t>Significant Growth 📈: Notable production growth was observed from 2007 to 2008.</a:t>
            </a:r>
            <a:br>
              <a:rPr lang="en-US" dirty="0">
                <a:solidFill>
                  <a:schemeClr val="bg1"/>
                </a:solidFill>
              </a:rPr>
            </a:br>
            <a:endParaRPr lang="en-US" dirty="0">
              <a:solidFill>
                <a:schemeClr val="bg1"/>
              </a:solidFill>
            </a:endParaRPr>
          </a:p>
          <a:p>
            <a:r>
              <a:rPr lang="en-US" dirty="0">
                <a:solidFill>
                  <a:schemeClr val="bg1"/>
                </a:solidFill>
              </a:rPr>
              <a:t>Productivity Insights 🌱: Some regions significantly outperform others in yield (calculated as Production/Area), which can guide resource allocation and farming practices.</a:t>
            </a:r>
            <a:br>
              <a:rPr lang="en-US" dirty="0">
                <a:solidFill>
                  <a:schemeClr val="bg1"/>
                </a:solidFill>
              </a:rPr>
            </a:br>
            <a:endParaRPr lang="en-US" dirty="0">
              <a:solidFill>
                <a:schemeClr val="bg1"/>
              </a:solidFill>
            </a:endParaRPr>
          </a:p>
          <a:p>
            <a:r>
              <a:rPr lang="en-US" dirty="0">
                <a:solidFill>
                  <a:schemeClr val="bg1"/>
                </a:solidFill>
              </a:rPr>
              <a:t>Category Analysis 🗂️: Dividing crops into categories helped identify trends within specific types of crops, revealing which categories are expanding or contracting in production.</a:t>
            </a:r>
            <a:br>
              <a:rPr lang="en-US" dirty="0">
                <a:solidFill>
                  <a:schemeClr val="bg1"/>
                </a:solidFill>
              </a:rPr>
            </a:br>
            <a:endParaRPr lang="en-US" dirty="0">
              <a:solidFill>
                <a:schemeClr val="bg1"/>
              </a:solidFill>
            </a:endParaRPr>
          </a:p>
          <a:p>
            <a:r>
              <a:rPr lang="en-US" dirty="0">
                <a:solidFill>
                  <a:schemeClr val="bg1"/>
                </a:solidFill>
              </a:rPr>
              <a:t>Regional Insights 🗺️: Adding the "Region" column provided a more nuanced understanding of geographical trends and regional strengths, highlighting where certain crops thrive best.</a:t>
            </a:r>
            <a:endParaRPr lang="en-IN" dirty="0">
              <a:solidFill>
                <a:schemeClr val="bg1"/>
              </a:solidFill>
            </a:endParaRPr>
          </a:p>
        </p:txBody>
      </p:sp>
    </p:spTree>
    <p:extLst>
      <p:ext uri="{BB962C8B-B14F-4D97-AF65-F5344CB8AC3E}">
        <p14:creationId xmlns:p14="http://schemas.microsoft.com/office/powerpoint/2010/main" val="215283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Conclusion</a:t>
            </a:r>
            <a:endParaRPr dirty="0"/>
          </a:p>
        </p:txBody>
      </p:sp>
      <p:sp>
        <p:nvSpPr>
          <p:cNvPr id="165" name="Google Shape;165;p18"/>
          <p:cNvSpPr txBox="1">
            <a:spLocks noGrp="1"/>
          </p:cNvSpPr>
          <p:nvPr>
            <p:ph type="body" idx="1"/>
          </p:nvPr>
        </p:nvSpPr>
        <p:spPr>
          <a:xfrm>
            <a:off x="1245461" y="1478836"/>
            <a:ext cx="7038900" cy="375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Top 5 Producing states</a:t>
            </a:r>
            <a:endParaRPr dirty="0"/>
          </a:p>
          <a:p>
            <a:pPr marL="457200" lvl="0" indent="-311150" algn="l" rtl="0">
              <a:spcBef>
                <a:spcPts val="1200"/>
              </a:spcBef>
              <a:spcAft>
                <a:spcPts val="0"/>
              </a:spcAft>
              <a:buSzPts val="1300"/>
              <a:buAutoNum type="arabicPeriod"/>
            </a:pPr>
            <a:r>
              <a:rPr lang="en-GB" dirty="0"/>
              <a:t>Uttar Pradesh</a:t>
            </a:r>
            <a:endParaRPr dirty="0"/>
          </a:p>
          <a:p>
            <a:pPr marL="457200" lvl="0" indent="-311150" algn="l" rtl="0">
              <a:spcBef>
                <a:spcPts val="0"/>
              </a:spcBef>
              <a:spcAft>
                <a:spcPts val="0"/>
              </a:spcAft>
              <a:buSzPts val="1300"/>
              <a:buAutoNum type="arabicPeriod"/>
            </a:pPr>
            <a:r>
              <a:rPr lang="en-GB" dirty="0"/>
              <a:t>West Bengal</a:t>
            </a:r>
            <a:endParaRPr dirty="0"/>
          </a:p>
          <a:p>
            <a:pPr marL="457200" lvl="0" indent="-311150" algn="l" rtl="0">
              <a:spcBef>
                <a:spcPts val="0"/>
              </a:spcBef>
              <a:spcAft>
                <a:spcPts val="0"/>
              </a:spcAft>
              <a:buSzPts val="1300"/>
              <a:buAutoNum type="arabicPeriod"/>
            </a:pPr>
            <a:r>
              <a:rPr lang="en-GB" dirty="0"/>
              <a:t>Maharashtra</a:t>
            </a:r>
            <a:endParaRPr dirty="0"/>
          </a:p>
          <a:p>
            <a:pPr marL="457200" lvl="0" indent="-311150" algn="l" rtl="0">
              <a:spcBef>
                <a:spcPts val="0"/>
              </a:spcBef>
              <a:spcAft>
                <a:spcPts val="0"/>
              </a:spcAft>
              <a:buSzPts val="1300"/>
              <a:buAutoNum type="arabicPeriod"/>
            </a:pPr>
            <a:r>
              <a:rPr lang="en-GB" dirty="0"/>
              <a:t>Punjab</a:t>
            </a:r>
            <a:endParaRPr dirty="0"/>
          </a:p>
          <a:p>
            <a:pPr marL="457200" lvl="0" indent="-311150" algn="l" rtl="0">
              <a:spcBef>
                <a:spcPts val="0"/>
              </a:spcBef>
              <a:spcAft>
                <a:spcPts val="0"/>
              </a:spcAft>
              <a:buSzPts val="1300"/>
              <a:buAutoNum type="arabicPeriod"/>
            </a:pPr>
            <a:r>
              <a:rPr lang="en-GB" dirty="0"/>
              <a:t>Karnataka</a:t>
            </a:r>
            <a:endParaRPr dirty="0"/>
          </a:p>
          <a:p>
            <a:pPr marL="285750" lvl="0" indent="-285750" algn="l" rtl="0">
              <a:spcBef>
                <a:spcPts val="1200"/>
              </a:spcBef>
              <a:spcAft>
                <a:spcPts val="0"/>
              </a:spcAft>
              <a:buFontTx/>
              <a:buChar char="-"/>
            </a:pPr>
            <a:r>
              <a:rPr lang="en-IN" dirty="0"/>
              <a:t>The maximum growth in production from 2007 to 2008</a:t>
            </a:r>
          </a:p>
          <a:p>
            <a:pPr marL="0" lvl="0" indent="0" algn="l" rtl="0">
              <a:spcBef>
                <a:spcPts val="1200"/>
              </a:spcBef>
              <a:spcAft>
                <a:spcPts val="0"/>
              </a:spcAft>
              <a:buNone/>
            </a:pPr>
            <a:r>
              <a:rPr lang="en-IN" dirty="0"/>
              <a:t>Analysis and insights are in the following : </a:t>
            </a:r>
            <a:br>
              <a:rPr lang="en-IN" dirty="0"/>
            </a:br>
            <a:r>
              <a:rPr lang="en-IN" dirty="0"/>
              <a:t>- </a:t>
            </a:r>
            <a:r>
              <a:rPr lang="en-IN" b="1" dirty="0"/>
              <a:t>POWER BI</a:t>
            </a:r>
            <a:r>
              <a:rPr lang="en-IN" dirty="0"/>
              <a:t>: </a:t>
            </a:r>
            <a:r>
              <a:rPr lang="en-IN" dirty="0">
                <a:hlinkClick r:id="rId3" action="ppaction://hlinkfile"/>
              </a:rPr>
              <a:t>https://paruluniversityacin-my.sharepoint.com/:u:/g/personal/2303031240568_paruluniversity_ac_in/EUDb2IwFisNJkSrklSiokKABGzK_X-n4_fKJVA2P48hbuQ?e=DfguMX</a:t>
            </a:r>
            <a:endParaRPr dirty="0"/>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528</Words>
  <Application>Microsoft Office PowerPoint</Application>
  <PresentationFormat>On-screen Show (16:9)</PresentationFormat>
  <Paragraphs>49</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Montserrat</vt:lpstr>
      <vt:lpstr>Arial</vt:lpstr>
      <vt:lpstr>Lato</vt:lpstr>
      <vt:lpstr>Focus</vt:lpstr>
      <vt:lpstr>Crop Production Analysis</vt:lpstr>
      <vt:lpstr>Objective</vt:lpstr>
      <vt:lpstr>Data validation and Transformation</vt:lpstr>
      <vt:lpstr>Data Insertion</vt:lpstr>
      <vt:lpstr>Potential Profitable Crops</vt:lpstr>
      <vt:lpstr>Key Findings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KRISH CHAUDHARY</cp:lastModifiedBy>
  <cp:revision>5</cp:revision>
  <dcterms:modified xsi:type="dcterms:W3CDTF">2024-07-14T13:52:59Z</dcterms:modified>
</cp:coreProperties>
</file>