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a61bcaeb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a61bcaeb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a61bcaeb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a61bcaeb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a61bcaeb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a61bcaeb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a61bcaeb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a61bcaeb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a61bcaeb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a61bcaeb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crop_production_Wireframe%20Documentation.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Crop Production Analysis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Business Intelligence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Agriculture business domain, as a vital part of the overall supply chain, is expected</a:t>
            </a:r>
            <a:endParaRPr/>
          </a:p>
          <a:p>
            <a:pPr marL="0" lvl="0" indent="0" algn="l" rtl="0">
              <a:spcBef>
                <a:spcPts val="1200"/>
              </a:spcBef>
              <a:spcAft>
                <a:spcPts val="0"/>
              </a:spcAft>
              <a:buNone/>
            </a:pPr>
            <a:r>
              <a:rPr lang="en-GB"/>
              <a:t>to highly evolve in the upcoming years via the developments, which are taking place on</a:t>
            </a:r>
            <a:endParaRPr/>
          </a:p>
          <a:p>
            <a:pPr marL="0" lvl="0" indent="0" algn="l" rtl="0">
              <a:spcBef>
                <a:spcPts val="1200"/>
              </a:spcBef>
              <a:spcAft>
                <a:spcPts val="0"/>
              </a:spcAft>
              <a:buNone/>
            </a:pPr>
            <a:r>
              <a:rPr lang="en-GB"/>
              <a:t>the side of the Future Internet. This paper presents a novel Business-to-Business</a:t>
            </a:r>
            <a:endParaRPr/>
          </a:p>
          <a:p>
            <a:pPr marL="0" lvl="0" indent="0" algn="l" rtl="0">
              <a:spcBef>
                <a:spcPts val="1200"/>
              </a:spcBef>
              <a:spcAft>
                <a:spcPts val="0"/>
              </a:spcAft>
              <a:buNone/>
            </a:pPr>
            <a:r>
              <a:rPr lang="en-GB"/>
              <a:t>collaboration platform from the agri-food sector perspective, which aims to facilitate the</a:t>
            </a:r>
            <a:endParaRPr/>
          </a:p>
          <a:p>
            <a:pPr marL="0" lvl="0" indent="0" algn="l" rtl="0">
              <a:spcBef>
                <a:spcPts val="1200"/>
              </a:spcBef>
              <a:spcAft>
                <a:spcPts val="0"/>
              </a:spcAft>
              <a:buNone/>
            </a:pPr>
            <a:r>
              <a:rPr lang="en-GB"/>
              <a:t>collaboration of numerous stakeholders belonging to associated business domains, in an</a:t>
            </a:r>
            <a:endParaRPr/>
          </a:p>
          <a:p>
            <a:pPr marL="0" lvl="0" indent="0" algn="l" rtl="0">
              <a:spcBef>
                <a:spcPts val="1200"/>
              </a:spcBef>
              <a:spcAft>
                <a:spcPts val="0"/>
              </a:spcAft>
              <a:buNone/>
            </a:pPr>
            <a:r>
              <a:rPr lang="en-GB"/>
              <a:t>effective and flexible manner.</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validation and Transformation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There were many data points which were incorrect. For example the production of coconut was very high, which is not possible in practicality.  Therefore, the coconut data was entirely removed as it wasn’t correctable.</a:t>
            </a:r>
            <a:endParaRPr/>
          </a:p>
          <a:p>
            <a:pPr marL="457200" lvl="0" indent="-311150" algn="l" rtl="0">
              <a:spcBef>
                <a:spcPts val="0"/>
              </a:spcBef>
              <a:spcAft>
                <a:spcPts val="0"/>
              </a:spcAft>
              <a:buSzPts val="1300"/>
              <a:buChar char="●"/>
            </a:pPr>
            <a:r>
              <a:rPr lang="en-GB"/>
              <a:t>There were plenty of null values in the dataset, those null values were completely removed. </a:t>
            </a:r>
            <a:endParaRPr/>
          </a:p>
          <a:p>
            <a:pPr marL="457200" lvl="0" indent="-311150" algn="l" rtl="0">
              <a:spcBef>
                <a:spcPts val="0"/>
              </a:spcBef>
              <a:spcAft>
                <a:spcPts val="0"/>
              </a:spcAft>
              <a:buSzPts val="1300"/>
              <a:buChar char="●"/>
            </a:pPr>
            <a:r>
              <a:rPr lang="en-GB"/>
              <a:t>The “Area” and “Production” column did not specified the units. So, I took the most commonly used units as base. Hectare was used for “Area” and tonnes was used for “Production”</a:t>
            </a:r>
            <a:endParaRPr/>
          </a:p>
          <a:p>
            <a:pPr marL="457200" lvl="0" indent="-311150" algn="l" rtl="0">
              <a:spcBef>
                <a:spcPts val="0"/>
              </a:spcBef>
              <a:spcAft>
                <a:spcPts val="0"/>
              </a:spcAft>
              <a:buSzPts val="1300"/>
              <a:buChar char="●"/>
            </a:pPr>
            <a:r>
              <a:rPr lang="en-GB"/>
              <a:t>The datatype of “Year” column was changed to date.</a:t>
            </a:r>
            <a:endParaRPr/>
          </a:p>
          <a:p>
            <a:pPr marL="457200" lvl="0" indent="-311150" algn="l" rtl="0">
              <a:spcBef>
                <a:spcPts val="0"/>
              </a:spcBef>
              <a:spcAft>
                <a:spcPts val="0"/>
              </a:spcAft>
              <a:buSzPts val="1300"/>
              <a:buChar char="●"/>
            </a:pPr>
            <a:r>
              <a:rPr lang="en-GB"/>
              <a:t>The data contained many outliers. Those were removed for better representation.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Insertion</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Analysing crop production and giving insights about trends was not possible with the given data.</a:t>
            </a:r>
            <a:endParaRPr/>
          </a:p>
          <a:p>
            <a:pPr marL="457200" lvl="0" indent="-311150" algn="l" rtl="0">
              <a:spcBef>
                <a:spcPts val="0"/>
              </a:spcBef>
              <a:spcAft>
                <a:spcPts val="0"/>
              </a:spcAft>
              <a:buSzPts val="1300"/>
              <a:buChar char="●"/>
            </a:pPr>
            <a:r>
              <a:rPr lang="en-GB"/>
              <a:t>Various columns were added for better analysis.</a:t>
            </a:r>
            <a:endParaRPr/>
          </a:p>
          <a:p>
            <a:pPr marL="457200" lvl="0" indent="-311150" algn="l" rtl="0">
              <a:spcBef>
                <a:spcPts val="0"/>
              </a:spcBef>
              <a:spcAft>
                <a:spcPts val="0"/>
              </a:spcAft>
              <a:buSzPts val="1300"/>
              <a:buChar char="●"/>
            </a:pPr>
            <a:r>
              <a:rPr lang="en-GB"/>
              <a:t>“Productivity” was added with the formula “Production”/”Area”</a:t>
            </a:r>
            <a:endParaRPr/>
          </a:p>
          <a:p>
            <a:pPr marL="457200" lvl="0" indent="-311150" algn="l" rtl="0">
              <a:spcBef>
                <a:spcPts val="0"/>
              </a:spcBef>
              <a:spcAft>
                <a:spcPts val="0"/>
              </a:spcAft>
              <a:buSzPts val="1300"/>
              <a:buChar char="●"/>
            </a:pPr>
            <a:r>
              <a:rPr lang="en-GB"/>
              <a:t>“Category” column was added dividing the crops into their respective categories. </a:t>
            </a:r>
            <a:endParaRPr/>
          </a:p>
          <a:p>
            <a:pPr marL="457200" lvl="0" indent="-311150" algn="l" rtl="0">
              <a:spcBef>
                <a:spcPts val="0"/>
              </a:spcBef>
              <a:spcAft>
                <a:spcPts val="0"/>
              </a:spcAft>
              <a:buSzPts val="1300"/>
              <a:buChar char="●"/>
            </a:pPr>
            <a:r>
              <a:rPr lang="en-GB"/>
              <a:t>“Region” column was added to further divide states according to their geography.</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Potential Profitable Crops</a:t>
            </a:r>
            <a:endParaRPr dirty="0"/>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There is no doubt that the potential profitable crops are the traditional ones</a:t>
            </a:r>
            <a:endParaRPr dirty="0"/>
          </a:p>
          <a:p>
            <a:pPr marL="457200" lvl="0" indent="-311150" algn="l" rtl="0">
              <a:spcBef>
                <a:spcPts val="1200"/>
              </a:spcBef>
              <a:spcAft>
                <a:spcPts val="0"/>
              </a:spcAft>
              <a:buSzPts val="1300"/>
              <a:buAutoNum type="arabicPeriod"/>
            </a:pPr>
            <a:r>
              <a:rPr lang="en-GB" dirty="0"/>
              <a:t>Wheat</a:t>
            </a:r>
            <a:endParaRPr dirty="0"/>
          </a:p>
          <a:p>
            <a:pPr marL="457200" lvl="0" indent="-311150" algn="l" rtl="0">
              <a:spcBef>
                <a:spcPts val="0"/>
              </a:spcBef>
              <a:spcAft>
                <a:spcPts val="0"/>
              </a:spcAft>
              <a:buSzPts val="1300"/>
              <a:buAutoNum type="arabicPeriod"/>
            </a:pPr>
            <a:r>
              <a:rPr lang="en-GB" dirty="0"/>
              <a:t>Barley</a:t>
            </a:r>
            <a:endParaRPr dirty="0"/>
          </a:p>
          <a:p>
            <a:pPr marL="457200" lvl="0" indent="-311150" algn="l" rtl="0">
              <a:spcBef>
                <a:spcPts val="0"/>
              </a:spcBef>
              <a:spcAft>
                <a:spcPts val="0"/>
              </a:spcAft>
              <a:buSzPts val="1300"/>
              <a:buAutoNum type="arabicPeriod"/>
            </a:pPr>
            <a:r>
              <a:rPr lang="en-GB" dirty="0"/>
              <a:t>Paddy</a:t>
            </a:r>
            <a:endParaRPr dirty="0"/>
          </a:p>
          <a:p>
            <a:pPr marL="457200" lvl="0" indent="-311150" algn="l" rtl="0">
              <a:spcBef>
                <a:spcPts val="0"/>
              </a:spcBef>
              <a:spcAft>
                <a:spcPts val="0"/>
              </a:spcAft>
              <a:buSzPts val="1300"/>
              <a:buAutoNum type="arabicPeriod"/>
            </a:pPr>
            <a:r>
              <a:rPr lang="en-GB" dirty="0"/>
              <a:t>Maize</a:t>
            </a:r>
            <a:endParaRPr dirty="0"/>
          </a:p>
          <a:p>
            <a:pPr marL="457200" lvl="0" indent="-311150" algn="l" rtl="0">
              <a:spcBef>
                <a:spcPts val="0"/>
              </a:spcBef>
              <a:spcAft>
                <a:spcPts val="0"/>
              </a:spcAft>
              <a:buSzPts val="1300"/>
              <a:buAutoNum type="arabicPeriod"/>
            </a:pPr>
            <a:r>
              <a:rPr lang="en-GB" dirty="0"/>
              <a:t>Groundnut</a:t>
            </a:r>
            <a:endParaRPr dirty="0"/>
          </a:p>
          <a:p>
            <a:pPr marL="457200" lvl="0" indent="-311150" algn="l" rtl="0">
              <a:spcBef>
                <a:spcPts val="0"/>
              </a:spcBef>
              <a:spcAft>
                <a:spcPts val="0"/>
              </a:spcAft>
              <a:buSzPts val="1300"/>
              <a:buAutoNum type="arabicPeriod"/>
            </a:pPr>
            <a:r>
              <a:rPr lang="en-GB" dirty="0"/>
              <a:t>Soybean</a:t>
            </a:r>
            <a:endParaRPr dirty="0"/>
          </a:p>
          <a:p>
            <a:pPr marL="457200" lvl="0" indent="-311150" algn="l" rtl="0">
              <a:spcBef>
                <a:spcPts val="0"/>
              </a:spcBef>
              <a:spcAft>
                <a:spcPts val="0"/>
              </a:spcAft>
              <a:buSzPts val="1300"/>
              <a:buAutoNum type="arabicPeriod"/>
            </a:pPr>
            <a:r>
              <a:rPr lang="en-GB" dirty="0"/>
              <a:t>Turmeric</a:t>
            </a:r>
            <a:endParaRPr dirty="0"/>
          </a:p>
          <a:p>
            <a:pPr marL="457200" lvl="0" indent="-311150" algn="l" rtl="0">
              <a:spcBef>
                <a:spcPts val="0"/>
              </a:spcBef>
              <a:spcAft>
                <a:spcPts val="0"/>
              </a:spcAft>
              <a:buSzPts val="1300"/>
              <a:buAutoNum type="arabicPeriod"/>
            </a:pPr>
            <a:r>
              <a:rPr lang="en-GB" dirty="0"/>
              <a:t>Tobacco</a:t>
            </a:r>
            <a:endParaRPr dirty="0"/>
          </a:p>
          <a:p>
            <a:pPr marL="457200" lvl="0" indent="-311150" algn="l" rtl="0">
              <a:spcBef>
                <a:spcPts val="0"/>
              </a:spcBef>
              <a:spcAft>
                <a:spcPts val="0"/>
              </a:spcAft>
              <a:buSzPts val="1300"/>
              <a:buAutoNum type="arabicPeriod"/>
            </a:pPr>
            <a:r>
              <a:rPr lang="en-GB" dirty="0"/>
              <a:t>Bajra</a:t>
            </a:r>
            <a:endParaRPr dirty="0"/>
          </a:p>
          <a:p>
            <a:pPr marL="457200" lvl="0" indent="-311150" algn="l" rtl="0">
              <a:spcBef>
                <a:spcPts val="0"/>
              </a:spcBef>
              <a:spcAft>
                <a:spcPts val="0"/>
              </a:spcAft>
              <a:buSzPts val="1300"/>
              <a:buAutoNum type="arabicPeriod"/>
            </a:pPr>
            <a:r>
              <a:rPr lang="en-GB" dirty="0"/>
              <a:t>Jowar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Conclusion</a:t>
            </a:r>
            <a:endParaRPr dirty="0"/>
          </a:p>
        </p:txBody>
      </p:sp>
      <p:sp>
        <p:nvSpPr>
          <p:cNvPr id="165" name="Google Shape;165;p18"/>
          <p:cNvSpPr txBox="1">
            <a:spLocks noGrp="1"/>
          </p:cNvSpPr>
          <p:nvPr>
            <p:ph type="body" idx="1"/>
          </p:nvPr>
        </p:nvSpPr>
        <p:spPr>
          <a:xfrm>
            <a:off x="1245461" y="1478836"/>
            <a:ext cx="7038900" cy="375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Top 5 Producing states</a:t>
            </a:r>
            <a:endParaRPr dirty="0"/>
          </a:p>
          <a:p>
            <a:pPr marL="457200" lvl="0" indent="-311150" algn="l" rtl="0">
              <a:spcBef>
                <a:spcPts val="1200"/>
              </a:spcBef>
              <a:spcAft>
                <a:spcPts val="0"/>
              </a:spcAft>
              <a:buSzPts val="1300"/>
              <a:buAutoNum type="arabicPeriod"/>
            </a:pPr>
            <a:r>
              <a:rPr lang="en-GB" dirty="0"/>
              <a:t>Uttar Pradesh</a:t>
            </a:r>
            <a:endParaRPr dirty="0"/>
          </a:p>
          <a:p>
            <a:pPr marL="457200" lvl="0" indent="-311150" algn="l" rtl="0">
              <a:spcBef>
                <a:spcPts val="0"/>
              </a:spcBef>
              <a:spcAft>
                <a:spcPts val="0"/>
              </a:spcAft>
              <a:buSzPts val="1300"/>
              <a:buAutoNum type="arabicPeriod"/>
            </a:pPr>
            <a:r>
              <a:rPr lang="en-GB" dirty="0"/>
              <a:t>West Bengal</a:t>
            </a:r>
            <a:endParaRPr dirty="0"/>
          </a:p>
          <a:p>
            <a:pPr marL="457200" lvl="0" indent="-311150" algn="l" rtl="0">
              <a:spcBef>
                <a:spcPts val="0"/>
              </a:spcBef>
              <a:spcAft>
                <a:spcPts val="0"/>
              </a:spcAft>
              <a:buSzPts val="1300"/>
              <a:buAutoNum type="arabicPeriod"/>
            </a:pPr>
            <a:r>
              <a:rPr lang="en-GB" dirty="0"/>
              <a:t>Maharashtra</a:t>
            </a:r>
            <a:endParaRPr dirty="0"/>
          </a:p>
          <a:p>
            <a:pPr marL="457200" lvl="0" indent="-311150" algn="l" rtl="0">
              <a:spcBef>
                <a:spcPts val="0"/>
              </a:spcBef>
              <a:spcAft>
                <a:spcPts val="0"/>
              </a:spcAft>
              <a:buSzPts val="1300"/>
              <a:buAutoNum type="arabicPeriod"/>
            </a:pPr>
            <a:r>
              <a:rPr lang="en-GB" dirty="0"/>
              <a:t>Punjab</a:t>
            </a:r>
            <a:endParaRPr dirty="0"/>
          </a:p>
          <a:p>
            <a:pPr marL="457200" lvl="0" indent="-311150" algn="l" rtl="0">
              <a:spcBef>
                <a:spcPts val="0"/>
              </a:spcBef>
              <a:spcAft>
                <a:spcPts val="0"/>
              </a:spcAft>
              <a:buSzPts val="1300"/>
              <a:buAutoNum type="arabicPeriod"/>
            </a:pPr>
            <a:r>
              <a:rPr lang="en-GB" dirty="0"/>
              <a:t>Karnataka</a:t>
            </a:r>
            <a:endParaRPr dirty="0"/>
          </a:p>
          <a:p>
            <a:pPr marL="285750" lvl="0" indent="-285750" algn="l" rtl="0">
              <a:spcBef>
                <a:spcPts val="1200"/>
              </a:spcBef>
              <a:spcAft>
                <a:spcPts val="0"/>
              </a:spcAft>
              <a:buFontTx/>
              <a:buChar char="-"/>
            </a:pPr>
            <a:r>
              <a:rPr lang="en-IN" dirty="0"/>
              <a:t>The maximum growth in production 2007 to 2008</a:t>
            </a:r>
          </a:p>
          <a:p>
            <a:pPr marL="0" lvl="0" indent="0" algn="l" rtl="0">
              <a:spcBef>
                <a:spcPts val="1200"/>
              </a:spcBef>
              <a:spcAft>
                <a:spcPts val="0"/>
              </a:spcAft>
              <a:buNone/>
            </a:pPr>
            <a:r>
              <a:rPr lang="en-IN" dirty="0"/>
              <a:t>And all other insights are in following : </a:t>
            </a:r>
            <a:br>
              <a:rPr lang="en-IN" dirty="0"/>
            </a:br>
            <a:r>
              <a:rPr lang="en-IN" dirty="0"/>
              <a:t>- </a:t>
            </a:r>
            <a:r>
              <a:rPr lang="en-IN" dirty="0">
                <a:hlinkClick r:id="rId3" action="ppaction://hlinkfile"/>
              </a:rPr>
              <a:t>WIREFRAME</a:t>
            </a:r>
            <a:r>
              <a:rPr lang="en-IN" dirty="0"/>
              <a:t> </a:t>
            </a:r>
            <a:br>
              <a:rPr lang="en-IN" dirty="0"/>
            </a:br>
            <a:r>
              <a:rPr lang="en-IN" dirty="0"/>
              <a:t>- </a:t>
            </a:r>
            <a:r>
              <a:rPr lang="en-IN" b="1" dirty="0"/>
              <a:t>POWER BI</a:t>
            </a:r>
            <a:r>
              <a:rPr lang="en-IN" dirty="0"/>
              <a:t>: https://paruluniversityacin-my.sharepoint.com/:u:/g/personal/2303031240568_paruluniversity_ac_in/EUDb2IwFisNJkSrklSiokKABGzK_X-n4_fKJVA2P48hbuQ?e=DfguMX</a:t>
            </a: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371</Words>
  <Application>Microsoft Office PowerPoint</Application>
  <PresentationFormat>On-screen Show (16:9)</PresentationFormat>
  <Paragraphs>42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Montserrat</vt:lpstr>
      <vt:lpstr>Arial</vt:lpstr>
      <vt:lpstr>Lato</vt:lpstr>
      <vt:lpstr>Focus</vt:lpstr>
      <vt:lpstr>Crop Production Analysis</vt:lpstr>
      <vt:lpstr>Objective</vt:lpstr>
      <vt:lpstr>Data validation and Transformation</vt:lpstr>
      <vt:lpstr>Data Insertion</vt:lpstr>
      <vt:lpstr>Potential Profitable Crops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KRISH CHAUDHARY</cp:lastModifiedBy>
  <cp:revision>1</cp:revision>
  <dcterms:modified xsi:type="dcterms:W3CDTF">2024-07-02T13:52:25Z</dcterms:modified>
</cp:coreProperties>
</file>