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80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45826"/>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Barlow, sans-serif" pitchFamily="34" charset="0"/>
                <a:ea typeface="Barlow, sans-serif" pitchFamily="34" charset="-122"/>
                <a:cs typeface="Barlow, sans-serif" pitchFamily="34" charset="-120"/>
              </a:rPr>
              <a:t>Ant Colony Optimization and Its Application in Load Balancing</a:t>
            </a:r>
            <a:endParaRPr lang="en-US" sz="5249" dirty="0"/>
          </a:p>
        </p:txBody>
      </p:sp>
      <p:sp>
        <p:nvSpPr>
          <p:cNvPr id="6" name="Text 2"/>
          <p:cNvSpPr/>
          <p:nvPr/>
        </p:nvSpPr>
        <p:spPr>
          <a:xfrm>
            <a:off x="6319599" y="4678680"/>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Ant Colony Optimization (ACO) is a metaheuristic inspired by the foraging behavior of ants. In load balancing, ACO algorithms can be used to distribute network traffic efficiently among servers.</a:t>
            </a:r>
            <a:endParaRPr lang="en-US" sz="1750" dirty="0"/>
          </a:p>
        </p:txBody>
      </p:sp>
      <p:sp>
        <p:nvSpPr>
          <p:cNvPr id="7" name="Shape 3"/>
          <p:cNvSpPr/>
          <p:nvPr/>
        </p:nvSpPr>
        <p:spPr>
          <a:xfrm>
            <a:off x="6319599" y="6011466"/>
            <a:ext cx="355402" cy="355402"/>
          </a:xfrm>
          <a:prstGeom prst="roundRect">
            <a:avLst>
              <a:gd name="adj" fmla="val 25726039"/>
            </a:avLst>
          </a:prstGeom>
          <a:solidFill>
            <a:srgbClr val="1228FB"/>
          </a:solidFill>
          <a:ln w="7620">
            <a:solidFill>
              <a:srgbClr val="FFFFFF"/>
            </a:solidFill>
            <a:prstDash val="solid"/>
          </a:ln>
        </p:spPr>
        <p:txBody>
          <a:bodyPr/>
          <a:lstStyle/>
          <a:p>
            <a:endParaRPr lang="en-IN"/>
          </a:p>
        </p:txBody>
      </p:sp>
      <p:sp>
        <p:nvSpPr>
          <p:cNvPr id="8" name="Text 4"/>
          <p:cNvSpPr/>
          <p:nvPr/>
        </p:nvSpPr>
        <p:spPr>
          <a:xfrm>
            <a:off x="6409611" y="6006346"/>
            <a:ext cx="17526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Barlow" pitchFamily="34" charset="0"/>
                <a:ea typeface="Barlow" pitchFamily="34" charset="-122"/>
                <a:cs typeface="Barlow" pitchFamily="34" charset="-120"/>
              </a:rPr>
              <a:t>yk</a:t>
            </a:r>
            <a:endParaRPr lang="en-US" sz="1152" dirty="0"/>
          </a:p>
        </p:txBody>
      </p:sp>
      <p:sp>
        <p:nvSpPr>
          <p:cNvPr id="9" name="Text 5"/>
          <p:cNvSpPr/>
          <p:nvPr/>
        </p:nvSpPr>
        <p:spPr>
          <a:xfrm>
            <a:off x="6786086" y="5994797"/>
            <a:ext cx="2194560" cy="388858"/>
          </a:xfrm>
          <a:prstGeom prst="rect">
            <a:avLst/>
          </a:prstGeom>
          <a:noFill/>
          <a:ln/>
        </p:spPr>
        <p:txBody>
          <a:bodyPr wrap="none" rtlCol="0" anchor="t"/>
          <a:lstStyle/>
          <a:p>
            <a:pPr marL="0" indent="0" algn="l">
              <a:lnSpc>
                <a:spcPts val="3062"/>
              </a:lnSpc>
              <a:buNone/>
            </a:pPr>
            <a:r>
              <a:rPr lang="en-US" sz="2187" b="1" dirty="0">
                <a:solidFill>
                  <a:srgbClr val="E5E0DF"/>
                </a:solidFill>
                <a:latin typeface="Barlow" pitchFamily="34" charset="0"/>
                <a:ea typeface="Barlow" pitchFamily="34" charset="-122"/>
                <a:cs typeface="Barlow" pitchFamily="34" charset="-120"/>
              </a:rPr>
              <a:t>by yashesh kopalli</a:t>
            </a:r>
            <a:endParaRPr lang="en-US" sz="2187"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2383">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C0C">
              <a:alpha val="80000"/>
            </a:srgbClr>
          </a:solidFill>
          <a:ln/>
        </p:spPr>
        <p:txBody>
          <a:bodyPr/>
          <a:lstStyle/>
          <a:p>
            <a:endParaRPr lang="en-IN"/>
          </a:p>
        </p:txBody>
      </p:sp>
      <p:sp>
        <p:nvSpPr>
          <p:cNvPr id="6" name="Text 2"/>
          <p:cNvSpPr/>
          <p:nvPr/>
        </p:nvSpPr>
        <p:spPr>
          <a:xfrm>
            <a:off x="3124795" y="862608"/>
            <a:ext cx="4213860" cy="620316"/>
          </a:xfrm>
          <a:prstGeom prst="rect">
            <a:avLst/>
          </a:prstGeom>
          <a:noFill/>
          <a:ln/>
        </p:spPr>
        <p:txBody>
          <a:bodyPr wrap="none" rtlCol="0" anchor="t"/>
          <a:lstStyle/>
          <a:p>
            <a:pPr marL="0" indent="0">
              <a:lnSpc>
                <a:spcPts val="4884"/>
              </a:lnSpc>
              <a:buNone/>
            </a:pPr>
            <a:r>
              <a:rPr lang="en-US" sz="3907" b="1" dirty="0">
                <a:solidFill>
                  <a:srgbClr val="FFFFFF"/>
                </a:solidFill>
                <a:latin typeface="Barlow" pitchFamily="34" charset="0"/>
                <a:ea typeface="Barlow" pitchFamily="34" charset="-122"/>
                <a:cs typeface="Barlow" pitchFamily="34" charset="-120"/>
              </a:rPr>
              <a:t>Problem Statement</a:t>
            </a:r>
            <a:endParaRPr lang="en-US" sz="3907" dirty="0"/>
          </a:p>
        </p:txBody>
      </p:sp>
      <p:sp>
        <p:nvSpPr>
          <p:cNvPr id="7" name="Text 3"/>
          <p:cNvSpPr/>
          <p:nvPr/>
        </p:nvSpPr>
        <p:spPr>
          <a:xfrm>
            <a:off x="3124795" y="1780580"/>
            <a:ext cx="8380690" cy="635079"/>
          </a:xfrm>
          <a:prstGeom prst="rect">
            <a:avLst/>
          </a:prstGeom>
          <a:noFill/>
          <a:ln/>
        </p:spPr>
        <p:txBody>
          <a:bodyPr wrap="square" rtlCol="0" anchor="t"/>
          <a:lstStyle/>
          <a:p>
            <a:pPr marL="0" indent="0">
              <a:lnSpc>
                <a:spcPts val="2501"/>
              </a:lnSpc>
              <a:buNone/>
            </a:pPr>
            <a:r>
              <a:rPr lang="en-US" sz="1563" dirty="0">
                <a:solidFill>
                  <a:srgbClr val="E5E0DF"/>
                </a:solidFill>
                <a:latin typeface="Barlow" pitchFamily="34" charset="0"/>
                <a:ea typeface="Barlow" pitchFamily="34" charset="-122"/>
                <a:cs typeface="Barlow" pitchFamily="34" charset="-120"/>
              </a:rPr>
              <a:t>Modern networks face congestion, leading to slow response times and decreased efficiency. Load balancing aims to evenly distribute traffic to improve performance and prevent bottlenecks.</a:t>
            </a:r>
            <a:endParaRPr lang="en-US" sz="1563" dirty="0"/>
          </a:p>
        </p:txBody>
      </p:sp>
      <p:pic>
        <p:nvPicPr>
          <p:cNvPr id="8" name="Image 2" descr="preencoded.png"/>
          <p:cNvPicPr>
            <a:picLocks noChangeAspect="1"/>
          </p:cNvPicPr>
          <p:nvPr/>
        </p:nvPicPr>
        <p:blipFill>
          <a:blip r:embed="rId5"/>
          <a:stretch>
            <a:fillRect/>
          </a:stretch>
        </p:blipFill>
        <p:spPr>
          <a:xfrm>
            <a:off x="4820245" y="2767608"/>
            <a:ext cx="4823460" cy="2508647"/>
          </a:xfrm>
          <a:prstGeom prst="rect">
            <a:avLst/>
          </a:prstGeom>
        </p:spPr>
      </p:pic>
      <p:sp>
        <p:nvSpPr>
          <p:cNvPr id="9" name="Text 4"/>
          <p:cNvSpPr/>
          <p:nvPr/>
        </p:nvSpPr>
        <p:spPr>
          <a:xfrm>
            <a:off x="3124795" y="6096833"/>
            <a:ext cx="8380690" cy="1270159"/>
          </a:xfrm>
          <a:prstGeom prst="rect">
            <a:avLst/>
          </a:prstGeom>
          <a:noFill/>
          <a:ln/>
        </p:spPr>
        <p:txBody>
          <a:bodyPr wrap="square" rtlCol="0" anchor="t"/>
          <a:lstStyle/>
          <a:p>
            <a:pPr marL="0" indent="0">
              <a:lnSpc>
                <a:spcPts val="2501"/>
              </a:lnSpc>
              <a:buNone/>
            </a:pPr>
            <a:r>
              <a:rPr lang="en-US" sz="1563" dirty="0">
                <a:solidFill>
                  <a:srgbClr val="E5E0DF"/>
                </a:solidFill>
                <a:latin typeface="Barlow" pitchFamily="34" charset="0"/>
                <a:ea typeface="Barlow" pitchFamily="34" charset="-122"/>
                <a:cs typeface="Barlow" pitchFamily="34" charset="-120"/>
              </a:rPr>
              <a:t>Load balancing is applied in different types of network and each has its own way to solve. The network interconnections in fig, does not necessarly mean wired connections. we considered wireless decentralized network where every node is connected to every other node and the factor "distance" is taken into account while calculating the  path for nodes which we need to migrate to.</a:t>
            </a:r>
            <a:endParaRPr lang="en-US" sz="1563"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90524"/>
            <a:ext cx="4754880" cy="555427"/>
          </a:xfrm>
          <a:prstGeom prst="rect">
            <a:avLst/>
          </a:prstGeom>
          <a:noFill/>
          <a:ln/>
        </p:spPr>
        <p:txBody>
          <a:bodyPr wrap="none" rtlCol="0" anchor="t"/>
          <a:lstStyle/>
          <a:p>
            <a:pPr marL="0" indent="0">
              <a:lnSpc>
                <a:spcPts val="4374"/>
              </a:lnSpc>
              <a:buNone/>
            </a:pPr>
            <a:r>
              <a:rPr lang="en-US" sz="3499" b="1" dirty="0">
                <a:solidFill>
                  <a:srgbClr val="FFFFFF"/>
                </a:solidFill>
                <a:latin typeface="Barlow" pitchFamily="34" charset="0"/>
                <a:ea typeface="Barlow" pitchFamily="34" charset="-122"/>
                <a:cs typeface="Barlow" pitchFamily="34" charset="-120"/>
              </a:rPr>
              <a:t>Approach ? using what ?</a:t>
            </a:r>
            <a:endParaRPr lang="en-US" sz="3499" dirty="0"/>
          </a:p>
        </p:txBody>
      </p:sp>
      <p:sp>
        <p:nvSpPr>
          <p:cNvPr id="6" name="Text 2"/>
          <p:cNvSpPr/>
          <p:nvPr/>
        </p:nvSpPr>
        <p:spPr>
          <a:xfrm>
            <a:off x="6319599" y="3095863"/>
            <a:ext cx="7477601" cy="284321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Since we concluded with distance as our factor while calculating the path through which we are gonna send the job to other node, After exploring some alogorithms we have concluded to use Ant Colony Optimization. So why did we pick it  ? The interesting Aspect of ACO is its flexibility to use in other problems. since its opimization problem dealing with Hueristics and Rewarding mechanism , it was easy to adapt it, to find the path that might lead to minimum number of migrations in our problem. We will how in later slides…</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23567"/>
            <a:ext cx="3555087" cy="555427"/>
          </a:xfrm>
          <a:prstGeom prst="rect">
            <a:avLst/>
          </a:prstGeom>
          <a:noFill/>
          <a:ln/>
        </p:spPr>
        <p:txBody>
          <a:bodyPr wrap="none" rtlCol="0" anchor="t"/>
          <a:lstStyle/>
          <a:p>
            <a:pPr marL="0" indent="0">
              <a:lnSpc>
                <a:spcPts val="4374"/>
              </a:lnSpc>
              <a:buNone/>
            </a:pPr>
            <a:r>
              <a:rPr lang="en-US" sz="3499" b="1" dirty="0">
                <a:solidFill>
                  <a:srgbClr val="FFFFFF"/>
                </a:solidFill>
                <a:latin typeface="Barlow" pitchFamily="34" charset="0"/>
                <a:ea typeface="Barlow" pitchFamily="34" charset="-122"/>
                <a:cs typeface="Barlow" pitchFamily="34" charset="-120"/>
              </a:rPr>
              <a:t>What is ACO ?</a:t>
            </a:r>
            <a:endParaRPr lang="en-US" sz="3499" dirty="0"/>
          </a:p>
        </p:txBody>
      </p:sp>
      <p:sp>
        <p:nvSpPr>
          <p:cNvPr id="6" name="Text 2"/>
          <p:cNvSpPr/>
          <p:nvPr/>
        </p:nvSpPr>
        <p:spPr>
          <a:xfrm>
            <a:off x="833199" y="3628906"/>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  ACO is Nature-inspired optimization algorithm that is based on the foraging behavior of ants.computational technique that models the behavior of ants to solve optimization problems. It utilizes the collective intelligence of a colony to find the best solution. Instead of finding optimal path , small set of solutions collected by each ant at last converges to find the optimal path.</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2978">
            <a:solidFill>
              <a:srgbClr val="FFFFFF">
                <a:alpha val="16000"/>
              </a:srgbClr>
            </a:solidFill>
            <a:prstDash val="solid"/>
          </a:ln>
        </p:spPr>
        <p:txBody>
          <a:bodyPr/>
          <a:lstStyle/>
          <a:p>
            <a:endParaRPr lang="en-IN"/>
          </a:p>
        </p:txBody>
      </p:sp>
      <p:sp>
        <p:nvSpPr>
          <p:cNvPr id="4" name="Text 1"/>
          <p:cNvSpPr/>
          <p:nvPr/>
        </p:nvSpPr>
        <p:spPr>
          <a:xfrm>
            <a:off x="2925128" y="572691"/>
            <a:ext cx="7315200" cy="649724"/>
          </a:xfrm>
          <a:prstGeom prst="rect">
            <a:avLst/>
          </a:prstGeom>
          <a:noFill/>
          <a:ln/>
        </p:spPr>
        <p:txBody>
          <a:bodyPr wrap="none" rtlCol="0" anchor="t"/>
          <a:lstStyle/>
          <a:p>
            <a:pPr marL="0" indent="0">
              <a:lnSpc>
                <a:spcPts val="5117"/>
              </a:lnSpc>
              <a:buNone/>
            </a:pPr>
            <a:r>
              <a:rPr lang="en-US" sz="4094" b="1" dirty="0">
                <a:solidFill>
                  <a:srgbClr val="FFFFFF"/>
                </a:solidFill>
                <a:latin typeface="Barlow" pitchFamily="34" charset="0"/>
                <a:ea typeface="Barlow" pitchFamily="34" charset="-122"/>
                <a:cs typeface="Barlow" pitchFamily="34" charset="-120"/>
              </a:rPr>
              <a:t>Formulas Used in This Approach</a:t>
            </a:r>
            <a:endParaRPr lang="en-US" sz="4094" dirty="0"/>
          </a:p>
        </p:txBody>
      </p:sp>
      <p:sp>
        <p:nvSpPr>
          <p:cNvPr id="5" name="Text 2"/>
          <p:cNvSpPr/>
          <p:nvPr/>
        </p:nvSpPr>
        <p:spPr>
          <a:xfrm>
            <a:off x="2925128" y="1534239"/>
            <a:ext cx="8780026" cy="665559"/>
          </a:xfrm>
          <a:prstGeom prst="rect">
            <a:avLst/>
          </a:prstGeom>
          <a:noFill/>
          <a:ln/>
        </p:spPr>
        <p:txBody>
          <a:bodyPr wrap="square" rtlCol="0" anchor="t"/>
          <a:lstStyle/>
          <a:p>
            <a:pPr marL="0" indent="0">
              <a:lnSpc>
                <a:spcPts val="2620"/>
              </a:lnSpc>
              <a:buNone/>
            </a:pPr>
            <a:r>
              <a:rPr lang="en-US" sz="1637" dirty="0">
                <a:solidFill>
                  <a:srgbClr val="E5E0DF"/>
                </a:solidFill>
                <a:latin typeface="Barlow" pitchFamily="34" charset="0"/>
                <a:ea typeface="Barlow" pitchFamily="34" charset="-122"/>
                <a:cs typeface="Barlow" pitchFamily="34" charset="-120"/>
              </a:rPr>
              <a:t>ACO algorithms utilize pheromone trails, heuristic information, and probabilities to guide the ants' search for optimal paths. These formulas ensure efficient load balancing and adaptability.</a:t>
            </a:r>
            <a:endParaRPr lang="en-US" sz="1637" dirty="0"/>
          </a:p>
        </p:txBody>
      </p:sp>
      <p:sp>
        <p:nvSpPr>
          <p:cNvPr id="6" name="Text 3"/>
          <p:cNvSpPr/>
          <p:nvPr/>
        </p:nvSpPr>
        <p:spPr>
          <a:xfrm>
            <a:off x="2925128" y="2433638"/>
            <a:ext cx="8780026" cy="332780"/>
          </a:xfrm>
          <a:prstGeom prst="rect">
            <a:avLst/>
          </a:prstGeom>
          <a:noFill/>
          <a:ln/>
        </p:spPr>
        <p:txBody>
          <a:bodyPr wrap="none" rtlCol="0" anchor="t"/>
          <a:lstStyle/>
          <a:p>
            <a:pPr marL="0" indent="0">
              <a:lnSpc>
                <a:spcPts val="2620"/>
              </a:lnSpc>
              <a:buNone/>
            </a:pPr>
            <a:endParaRPr lang="en-US" sz="1637" dirty="0"/>
          </a:p>
        </p:txBody>
      </p:sp>
      <p:sp>
        <p:nvSpPr>
          <p:cNvPr id="7" name="Text 4"/>
          <p:cNvSpPr/>
          <p:nvPr/>
        </p:nvSpPr>
        <p:spPr>
          <a:xfrm>
            <a:off x="2925128" y="3000256"/>
            <a:ext cx="8780026" cy="332780"/>
          </a:xfrm>
          <a:prstGeom prst="rect">
            <a:avLst/>
          </a:prstGeom>
          <a:noFill/>
          <a:ln/>
        </p:spPr>
        <p:txBody>
          <a:bodyPr wrap="none" rtlCol="0" anchor="t"/>
          <a:lstStyle/>
          <a:p>
            <a:pPr marL="0" indent="0">
              <a:lnSpc>
                <a:spcPts val="2620"/>
              </a:lnSpc>
              <a:buNone/>
            </a:pPr>
            <a:endParaRPr lang="en-US" sz="1637" dirty="0"/>
          </a:p>
        </p:txBody>
      </p:sp>
      <p:pic>
        <p:nvPicPr>
          <p:cNvPr id="8" name="Image 1" descr="preencoded.png"/>
          <p:cNvPicPr>
            <a:picLocks noChangeAspect="1"/>
          </p:cNvPicPr>
          <p:nvPr/>
        </p:nvPicPr>
        <p:blipFill>
          <a:blip r:embed="rId4"/>
          <a:stretch>
            <a:fillRect/>
          </a:stretch>
        </p:blipFill>
        <p:spPr>
          <a:xfrm>
            <a:off x="2942153" y="3701415"/>
            <a:ext cx="4518898" cy="2027515"/>
          </a:xfrm>
          <a:prstGeom prst="rect">
            <a:avLst/>
          </a:prstGeom>
        </p:spPr>
      </p:pic>
      <p:pic>
        <p:nvPicPr>
          <p:cNvPr id="9" name="Image 2" descr="preencoded.png"/>
          <p:cNvPicPr>
            <a:picLocks noChangeAspect="1"/>
          </p:cNvPicPr>
          <p:nvPr/>
        </p:nvPicPr>
        <p:blipFill>
          <a:blip r:embed="rId5"/>
          <a:stretch>
            <a:fillRect/>
          </a:stretch>
        </p:blipFill>
        <p:spPr>
          <a:xfrm>
            <a:off x="7627382" y="3701415"/>
            <a:ext cx="3886795" cy="2027515"/>
          </a:xfrm>
          <a:prstGeom prst="rect">
            <a:avLst/>
          </a:prstGeom>
        </p:spPr>
      </p:pic>
      <p:pic>
        <p:nvPicPr>
          <p:cNvPr id="10" name="Image 3" descr="preencoded.png"/>
          <p:cNvPicPr>
            <a:picLocks noChangeAspect="1"/>
          </p:cNvPicPr>
          <p:nvPr/>
        </p:nvPicPr>
        <p:blipFill>
          <a:blip r:embed="rId6"/>
          <a:stretch>
            <a:fillRect/>
          </a:stretch>
        </p:blipFill>
        <p:spPr>
          <a:xfrm>
            <a:off x="5107305" y="6097310"/>
            <a:ext cx="4415671" cy="1559600"/>
          </a:xfrm>
          <a:prstGeom prst="rect">
            <a:avLst/>
          </a:prstGeom>
        </p:spPr>
      </p:pic>
      <p:pic>
        <p:nvPicPr>
          <p:cNvPr id="11"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962787"/>
          </a:xfrm>
          <a:prstGeom prst="rect">
            <a:avLst/>
          </a:prstGeom>
          <a:solidFill>
            <a:srgbClr val="0C0C0C">
              <a:alpha val="75000"/>
            </a:srgbClr>
          </a:solidFill>
          <a:ln w="9644">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4169863" y="427673"/>
            <a:ext cx="6075283" cy="8107442"/>
          </a:xfrm>
          <a:prstGeom prst="rect">
            <a:avLst/>
          </a:prstGeom>
        </p:spPr>
      </p:pic>
      <p:pic>
        <p:nvPicPr>
          <p:cNvPr id="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a:p>
        </p:txBody>
      </p:sp>
      <p:sp>
        <p:nvSpPr>
          <p:cNvPr id="4" name="Text 1"/>
          <p:cNvSpPr/>
          <p:nvPr/>
        </p:nvSpPr>
        <p:spPr>
          <a:xfrm>
            <a:off x="2624376" y="1943219"/>
            <a:ext cx="4747260" cy="555427"/>
          </a:xfrm>
          <a:prstGeom prst="rect">
            <a:avLst/>
          </a:prstGeom>
          <a:noFill/>
          <a:ln/>
        </p:spPr>
        <p:txBody>
          <a:bodyPr wrap="none" rtlCol="0" anchor="t"/>
          <a:lstStyle/>
          <a:p>
            <a:pPr marL="0" indent="0">
              <a:lnSpc>
                <a:spcPts val="4374"/>
              </a:lnSpc>
              <a:buNone/>
            </a:pPr>
            <a:r>
              <a:rPr lang="en-US" sz="3499" b="1" dirty="0">
                <a:solidFill>
                  <a:srgbClr val="FFFFFF"/>
                </a:solidFill>
                <a:latin typeface="Barlow" pitchFamily="34" charset="0"/>
                <a:ea typeface="Barlow" pitchFamily="34" charset="-122"/>
                <a:cs typeface="Barlow" pitchFamily="34" charset="-120"/>
              </a:rPr>
              <a:t>While Finding the path…</a:t>
            </a:r>
            <a:endParaRPr lang="en-US" sz="3499" dirty="0"/>
          </a:p>
        </p:txBody>
      </p:sp>
      <p:sp>
        <p:nvSpPr>
          <p:cNvPr id="5" name="Text 2"/>
          <p:cNvSpPr/>
          <p:nvPr/>
        </p:nvSpPr>
        <p:spPr>
          <a:xfrm>
            <a:off x="3068717" y="2942987"/>
            <a:ext cx="8937308" cy="444341"/>
          </a:xfrm>
          <a:prstGeom prst="rect">
            <a:avLst/>
          </a:prstGeom>
          <a:noFill/>
          <a:ln/>
        </p:spPr>
        <p:txBody>
          <a:bodyPr wrap="none" rtlCol="0" anchor="t"/>
          <a:lstStyle/>
          <a:p>
            <a:pPr marL="342900" indent="-342900" algn="l">
              <a:lnSpc>
                <a:spcPts val="3499"/>
              </a:lnSpc>
              <a:buSzPct val="100000"/>
              <a:buChar char="•"/>
            </a:pPr>
            <a:r>
              <a:rPr lang="en-US" sz="2187" dirty="0">
                <a:solidFill>
                  <a:srgbClr val="E5E0DF"/>
                </a:solidFill>
                <a:latin typeface="Barlow" pitchFamily="34" charset="0"/>
                <a:ea typeface="Barlow" pitchFamily="34" charset="-122"/>
                <a:cs typeface="Barlow" pitchFamily="34" charset="-120"/>
              </a:rPr>
              <a:t>Change in Formula</a:t>
            </a:r>
            <a:endParaRPr lang="en-US" sz="2187" dirty="0"/>
          </a:p>
        </p:txBody>
      </p:sp>
      <p:sp>
        <p:nvSpPr>
          <p:cNvPr id="6" name="Text 3"/>
          <p:cNvSpPr/>
          <p:nvPr/>
        </p:nvSpPr>
        <p:spPr>
          <a:xfrm>
            <a:off x="3068717" y="3476149"/>
            <a:ext cx="8937308" cy="444341"/>
          </a:xfrm>
          <a:prstGeom prst="rect">
            <a:avLst/>
          </a:prstGeom>
          <a:noFill/>
          <a:ln/>
        </p:spPr>
        <p:txBody>
          <a:bodyPr wrap="none" rtlCol="0" anchor="t"/>
          <a:lstStyle/>
          <a:p>
            <a:pPr marL="342900" indent="-342900" algn="l">
              <a:lnSpc>
                <a:spcPts val="3499"/>
              </a:lnSpc>
              <a:buSzPct val="100000"/>
              <a:buChar char="•"/>
            </a:pPr>
            <a:r>
              <a:rPr lang="en-US" sz="2187" dirty="0">
                <a:solidFill>
                  <a:srgbClr val="E5E0DF"/>
                </a:solidFill>
                <a:latin typeface="Barlow" pitchFamily="34" charset="0"/>
                <a:ea typeface="Barlow" pitchFamily="34" charset="-122"/>
                <a:cs typeface="Barlow" pitchFamily="34" charset="-120"/>
              </a:rPr>
              <a:t>Load updation at each iteration</a:t>
            </a:r>
            <a:endParaRPr lang="en-US" sz="2187" dirty="0"/>
          </a:p>
        </p:txBody>
      </p:sp>
      <p:sp>
        <p:nvSpPr>
          <p:cNvPr id="7" name="Text 4"/>
          <p:cNvSpPr/>
          <p:nvPr/>
        </p:nvSpPr>
        <p:spPr>
          <a:xfrm>
            <a:off x="3068717" y="4009311"/>
            <a:ext cx="8937308" cy="444341"/>
          </a:xfrm>
          <a:prstGeom prst="rect">
            <a:avLst/>
          </a:prstGeom>
          <a:noFill/>
          <a:ln/>
        </p:spPr>
        <p:txBody>
          <a:bodyPr wrap="none" rtlCol="0" anchor="t"/>
          <a:lstStyle/>
          <a:p>
            <a:pPr marL="342900" indent="-342900" algn="l">
              <a:lnSpc>
                <a:spcPts val="3499"/>
              </a:lnSpc>
              <a:buSzPct val="100000"/>
              <a:buChar char="•"/>
            </a:pPr>
            <a:r>
              <a:rPr lang="en-US" sz="2187" dirty="0">
                <a:solidFill>
                  <a:srgbClr val="E5E0DF"/>
                </a:solidFill>
                <a:latin typeface="Barlow" pitchFamily="34" charset="0"/>
                <a:ea typeface="Barlow" pitchFamily="34" charset="-122"/>
                <a:cs typeface="Barlow" pitchFamily="34" charset="-120"/>
              </a:rPr>
              <a:t>Influence of this load in finding path</a:t>
            </a:r>
            <a:endParaRPr lang="en-US" sz="2187" dirty="0"/>
          </a:p>
        </p:txBody>
      </p:sp>
      <p:sp>
        <p:nvSpPr>
          <p:cNvPr id="8" name="Text 5"/>
          <p:cNvSpPr/>
          <p:nvPr/>
        </p:nvSpPr>
        <p:spPr>
          <a:xfrm>
            <a:off x="3068717" y="4542473"/>
            <a:ext cx="8937308" cy="444341"/>
          </a:xfrm>
          <a:prstGeom prst="rect">
            <a:avLst/>
          </a:prstGeom>
          <a:noFill/>
          <a:ln/>
        </p:spPr>
        <p:txBody>
          <a:bodyPr wrap="none" rtlCol="0" anchor="t"/>
          <a:lstStyle/>
          <a:p>
            <a:pPr marL="342900" indent="-342900" algn="l">
              <a:lnSpc>
                <a:spcPts val="3499"/>
              </a:lnSpc>
              <a:buSzPct val="100000"/>
              <a:buChar char="•"/>
            </a:pPr>
            <a:r>
              <a:rPr lang="en-US" sz="2187" dirty="0">
                <a:solidFill>
                  <a:srgbClr val="E5E0DF"/>
                </a:solidFill>
                <a:latin typeface="Barlow" pitchFamily="34" charset="0"/>
                <a:ea typeface="Barlow" pitchFamily="34" charset="-122"/>
                <a:cs typeface="Barlow" pitchFamily="34" charset="-120"/>
              </a:rPr>
              <a:t>Static Performance measure</a:t>
            </a:r>
            <a:endParaRPr lang="en-US" sz="2187" dirty="0"/>
          </a:p>
        </p:txBody>
      </p:sp>
      <p:sp>
        <p:nvSpPr>
          <p:cNvPr id="9" name="Text 6"/>
          <p:cNvSpPr/>
          <p:nvPr/>
        </p:nvSpPr>
        <p:spPr>
          <a:xfrm>
            <a:off x="2624376" y="5236726"/>
            <a:ext cx="9381649" cy="444341"/>
          </a:xfrm>
          <a:prstGeom prst="rect">
            <a:avLst/>
          </a:prstGeom>
          <a:noFill/>
          <a:ln/>
        </p:spPr>
        <p:txBody>
          <a:bodyPr wrap="none" rtlCol="0" anchor="t"/>
          <a:lstStyle/>
          <a:p>
            <a:pPr marL="0" indent="0">
              <a:lnSpc>
                <a:spcPts val="3499"/>
              </a:lnSpc>
              <a:buNone/>
            </a:pPr>
            <a:endParaRPr lang="en-US" sz="2187" dirty="0"/>
          </a:p>
        </p:txBody>
      </p:sp>
      <p:sp>
        <p:nvSpPr>
          <p:cNvPr id="10" name="Text 7"/>
          <p:cNvSpPr/>
          <p:nvPr/>
        </p:nvSpPr>
        <p:spPr>
          <a:xfrm>
            <a:off x="2624376" y="5930979"/>
            <a:ext cx="9381649" cy="355402"/>
          </a:xfrm>
          <a:prstGeom prst="rect">
            <a:avLst/>
          </a:prstGeom>
          <a:noFill/>
          <a:ln/>
        </p:spPr>
        <p:txBody>
          <a:bodyPr wrap="non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507028"/>
          </a:xfrm>
          <a:prstGeom prst="rect">
            <a:avLst/>
          </a:prstGeom>
          <a:solidFill>
            <a:srgbClr val="0C0C0C">
              <a:alpha val="75000"/>
            </a:srgbClr>
          </a:solidFill>
          <a:ln w="9644">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4031575" y="2371844"/>
            <a:ext cx="6567130" cy="972026"/>
          </a:xfrm>
          <a:prstGeom prst="rect">
            <a:avLst/>
          </a:prstGeom>
          <a:noFill/>
          <a:ln/>
        </p:spPr>
        <p:txBody>
          <a:bodyPr wrap="square" rtlCol="0" anchor="t"/>
          <a:lstStyle/>
          <a:p>
            <a:pPr marL="0" indent="0">
              <a:lnSpc>
                <a:spcPts val="3827"/>
              </a:lnSpc>
              <a:buNone/>
            </a:pPr>
            <a:r>
              <a:rPr lang="en-US" sz="3062" b="1" dirty="0">
                <a:solidFill>
                  <a:srgbClr val="FFFFFF"/>
                </a:solidFill>
                <a:latin typeface="Barlow" pitchFamily="34" charset="0"/>
                <a:ea typeface="Barlow" pitchFamily="34" charset="-122"/>
                <a:cs typeface="Barlow" pitchFamily="34" charset="-120"/>
              </a:rPr>
              <a:t>Challenges of Implementing Ant Colony Optimization in Load Balancing</a:t>
            </a:r>
            <a:endParaRPr lang="en-US" sz="3062" dirty="0"/>
          </a:p>
        </p:txBody>
      </p:sp>
      <p:sp>
        <p:nvSpPr>
          <p:cNvPr id="6" name="Text 2"/>
          <p:cNvSpPr/>
          <p:nvPr/>
        </p:nvSpPr>
        <p:spPr>
          <a:xfrm>
            <a:off x="4031575" y="3577114"/>
            <a:ext cx="6567130" cy="248722"/>
          </a:xfrm>
          <a:prstGeom prst="rect">
            <a:avLst/>
          </a:prstGeom>
          <a:noFill/>
          <a:ln/>
        </p:spPr>
        <p:txBody>
          <a:bodyPr wrap="none" rtlCol="0" anchor="t"/>
          <a:lstStyle/>
          <a:p>
            <a:pPr marL="0" indent="0">
              <a:lnSpc>
                <a:spcPts val="1960"/>
              </a:lnSpc>
              <a:buNone/>
            </a:pPr>
            <a:endParaRPr lang="en-US" sz="1225" dirty="0"/>
          </a:p>
        </p:txBody>
      </p:sp>
      <p:sp>
        <p:nvSpPr>
          <p:cNvPr id="7" name="Shape 3"/>
          <p:cNvSpPr/>
          <p:nvPr/>
        </p:nvSpPr>
        <p:spPr>
          <a:xfrm>
            <a:off x="4031575" y="4000738"/>
            <a:ext cx="2085380" cy="2215396"/>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8" name="Text 4"/>
          <p:cNvSpPr/>
          <p:nvPr/>
        </p:nvSpPr>
        <p:spPr>
          <a:xfrm>
            <a:off x="4196715" y="4165878"/>
            <a:ext cx="1555313" cy="243007"/>
          </a:xfrm>
          <a:prstGeom prst="rect">
            <a:avLst/>
          </a:prstGeom>
          <a:noFill/>
          <a:ln/>
        </p:spPr>
        <p:txBody>
          <a:bodyPr wrap="non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Scalability</a:t>
            </a:r>
            <a:endParaRPr lang="en-US" sz="1531" dirty="0"/>
          </a:p>
        </p:txBody>
      </p:sp>
      <p:sp>
        <p:nvSpPr>
          <p:cNvPr id="9" name="Text 5"/>
          <p:cNvSpPr/>
          <p:nvPr/>
        </p:nvSpPr>
        <p:spPr>
          <a:xfrm>
            <a:off x="4196715" y="4564380"/>
            <a:ext cx="1755100" cy="1243608"/>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As network sizes increase, the computational complexity of ACO algorithms can become a challenge.</a:t>
            </a:r>
            <a:endParaRPr lang="en-US" sz="1225" dirty="0"/>
          </a:p>
        </p:txBody>
      </p:sp>
      <p:sp>
        <p:nvSpPr>
          <p:cNvPr id="10" name="Shape 6"/>
          <p:cNvSpPr/>
          <p:nvPr/>
        </p:nvSpPr>
        <p:spPr>
          <a:xfrm>
            <a:off x="6272451" y="4000738"/>
            <a:ext cx="2085380" cy="2215396"/>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11" name="Text 7"/>
          <p:cNvSpPr/>
          <p:nvPr/>
        </p:nvSpPr>
        <p:spPr>
          <a:xfrm>
            <a:off x="6437590" y="4165878"/>
            <a:ext cx="1755100" cy="486013"/>
          </a:xfrm>
          <a:prstGeom prst="rect">
            <a:avLst/>
          </a:prstGeom>
          <a:noFill/>
          <a:ln/>
        </p:spPr>
        <p:txBody>
          <a:bodyPr wrap="squar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Optimization Parameters</a:t>
            </a:r>
            <a:endParaRPr lang="en-US" sz="1531" dirty="0"/>
          </a:p>
        </p:txBody>
      </p:sp>
      <p:sp>
        <p:nvSpPr>
          <p:cNvPr id="12" name="Text 8"/>
          <p:cNvSpPr/>
          <p:nvPr/>
        </p:nvSpPr>
        <p:spPr>
          <a:xfrm>
            <a:off x="6437590" y="4807387"/>
            <a:ext cx="1755100" cy="1243608"/>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Choosing the right parameters for ACO algorithms requires careful tuning to achieve optimal load balancing.</a:t>
            </a:r>
            <a:endParaRPr lang="en-US" sz="1225" dirty="0"/>
          </a:p>
        </p:txBody>
      </p:sp>
      <p:sp>
        <p:nvSpPr>
          <p:cNvPr id="13" name="Shape 9"/>
          <p:cNvSpPr/>
          <p:nvPr/>
        </p:nvSpPr>
        <p:spPr>
          <a:xfrm>
            <a:off x="8513326" y="4000738"/>
            <a:ext cx="2085380" cy="2215396"/>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14" name="Text 10"/>
          <p:cNvSpPr/>
          <p:nvPr/>
        </p:nvSpPr>
        <p:spPr>
          <a:xfrm>
            <a:off x="8678466" y="4165878"/>
            <a:ext cx="1755100" cy="486013"/>
          </a:xfrm>
          <a:prstGeom prst="rect">
            <a:avLst/>
          </a:prstGeom>
          <a:noFill/>
          <a:ln/>
        </p:spPr>
        <p:txBody>
          <a:bodyPr wrap="squar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System Heterogeneity</a:t>
            </a:r>
            <a:endParaRPr lang="en-US" sz="1531" dirty="0"/>
          </a:p>
        </p:txBody>
      </p:sp>
      <p:sp>
        <p:nvSpPr>
          <p:cNvPr id="15" name="Text 11"/>
          <p:cNvSpPr/>
          <p:nvPr/>
        </p:nvSpPr>
        <p:spPr>
          <a:xfrm>
            <a:off x="8678466" y="4807387"/>
            <a:ext cx="1755100" cy="1243608"/>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Different servers may have varying capabilities, making load balancing more complex and challenging.b</a:t>
            </a:r>
            <a:endParaRPr lang="en-US" sz="1225" dirty="0"/>
          </a:p>
        </p:txBody>
      </p:sp>
      <p:sp>
        <p:nvSpPr>
          <p:cNvPr id="16" name="Shape 12"/>
          <p:cNvSpPr/>
          <p:nvPr/>
        </p:nvSpPr>
        <p:spPr>
          <a:xfrm>
            <a:off x="4031575" y="6371630"/>
            <a:ext cx="2085380" cy="3707725"/>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17" name="Text 13"/>
          <p:cNvSpPr/>
          <p:nvPr/>
        </p:nvSpPr>
        <p:spPr>
          <a:xfrm>
            <a:off x="4196715" y="6536769"/>
            <a:ext cx="1755100" cy="486013"/>
          </a:xfrm>
          <a:prstGeom prst="rect">
            <a:avLst/>
          </a:prstGeom>
          <a:noFill/>
          <a:ln/>
        </p:spPr>
        <p:txBody>
          <a:bodyPr wrap="squar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Performance measure </a:t>
            </a:r>
            <a:endParaRPr lang="en-US" sz="1531" dirty="0"/>
          </a:p>
        </p:txBody>
      </p:sp>
      <p:sp>
        <p:nvSpPr>
          <p:cNvPr id="18" name="Text 14"/>
          <p:cNvSpPr/>
          <p:nvPr/>
        </p:nvSpPr>
        <p:spPr>
          <a:xfrm>
            <a:off x="4196715" y="7178278"/>
            <a:ext cx="1755100" cy="2735937"/>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As we know for a given job to be performed in a given server , we never calculate how much time it may take unless we know its past records of performance of similiar type of job on that server. hence we performance measure cant be constant for real life applications.</a:t>
            </a:r>
            <a:endParaRPr lang="en-US" sz="1225" dirty="0"/>
          </a:p>
        </p:txBody>
      </p:sp>
      <p:sp>
        <p:nvSpPr>
          <p:cNvPr id="19" name="Shape 15"/>
          <p:cNvSpPr/>
          <p:nvPr/>
        </p:nvSpPr>
        <p:spPr>
          <a:xfrm>
            <a:off x="6272451" y="6371630"/>
            <a:ext cx="2085380" cy="3707725"/>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20" name="Text 16"/>
          <p:cNvSpPr/>
          <p:nvPr/>
        </p:nvSpPr>
        <p:spPr>
          <a:xfrm>
            <a:off x="6437590" y="6536769"/>
            <a:ext cx="1555313" cy="243007"/>
          </a:xfrm>
          <a:prstGeom prst="rect">
            <a:avLst/>
          </a:prstGeom>
          <a:noFill/>
          <a:ln/>
        </p:spPr>
        <p:txBody>
          <a:bodyPr wrap="non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Input Scaling</a:t>
            </a:r>
            <a:endParaRPr lang="en-US" sz="1531" dirty="0"/>
          </a:p>
        </p:txBody>
      </p:sp>
      <p:sp>
        <p:nvSpPr>
          <p:cNvPr id="21" name="Text 17"/>
          <p:cNvSpPr/>
          <p:nvPr/>
        </p:nvSpPr>
        <p:spPr>
          <a:xfrm>
            <a:off x="6437590" y="6935272"/>
            <a:ext cx="1755100" cy="2238494"/>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One of the huge problem with the optimization technique is to scale the inputs accordingly so that all the factors such as distance , load availability and pheromone will have adequate contribution in find the optimal path</a:t>
            </a:r>
            <a:endParaRPr lang="en-US" sz="1225" dirty="0"/>
          </a:p>
        </p:txBody>
      </p:sp>
      <p:sp>
        <p:nvSpPr>
          <p:cNvPr id="22" name="Shape 18"/>
          <p:cNvSpPr/>
          <p:nvPr/>
        </p:nvSpPr>
        <p:spPr>
          <a:xfrm>
            <a:off x="8513326" y="6371630"/>
            <a:ext cx="2085380" cy="3707725"/>
          </a:xfrm>
          <a:prstGeom prst="roundRect">
            <a:avLst>
              <a:gd name="adj" fmla="val 3356"/>
            </a:avLst>
          </a:prstGeom>
          <a:solidFill>
            <a:srgbClr val="790709"/>
          </a:solidFill>
          <a:ln w="9644">
            <a:solidFill>
              <a:srgbClr val="91080B"/>
            </a:solidFill>
            <a:prstDash val="solid"/>
          </a:ln>
        </p:spPr>
        <p:txBody>
          <a:bodyPr/>
          <a:lstStyle/>
          <a:p>
            <a:endParaRPr lang="en-IN"/>
          </a:p>
        </p:txBody>
      </p:sp>
      <p:sp>
        <p:nvSpPr>
          <p:cNvPr id="23" name="Text 19"/>
          <p:cNvSpPr/>
          <p:nvPr/>
        </p:nvSpPr>
        <p:spPr>
          <a:xfrm>
            <a:off x="8678466" y="6536769"/>
            <a:ext cx="1755100" cy="729020"/>
          </a:xfrm>
          <a:prstGeom prst="rect">
            <a:avLst/>
          </a:prstGeom>
          <a:noFill/>
          <a:ln/>
        </p:spPr>
        <p:txBody>
          <a:bodyPr wrap="square" rtlCol="0" anchor="t"/>
          <a:lstStyle/>
          <a:p>
            <a:pPr marL="0" indent="0">
              <a:lnSpc>
                <a:spcPts val="1914"/>
              </a:lnSpc>
              <a:buNone/>
            </a:pPr>
            <a:r>
              <a:rPr lang="en-US" sz="1531" b="1" dirty="0">
                <a:solidFill>
                  <a:srgbClr val="E5E0DF"/>
                </a:solidFill>
                <a:latin typeface="Barlow" pitchFamily="34" charset="0"/>
                <a:ea typeface="Barlow" pitchFamily="34" charset="-122"/>
                <a:cs typeface="Barlow" pitchFamily="34" charset="-120"/>
              </a:rPr>
              <a:t>Choosing the Hueristic
</a:t>
            </a:r>
            <a:endParaRPr lang="en-US" sz="1531" dirty="0"/>
          </a:p>
        </p:txBody>
      </p:sp>
      <p:sp>
        <p:nvSpPr>
          <p:cNvPr id="24" name="Text 20"/>
          <p:cNvSpPr/>
          <p:nvPr/>
        </p:nvSpPr>
        <p:spPr>
          <a:xfrm>
            <a:off x="8678466" y="7421285"/>
            <a:ext cx="1755100" cy="1989773"/>
          </a:xfrm>
          <a:prstGeom prst="rect">
            <a:avLst/>
          </a:prstGeom>
          <a:noFill/>
          <a:ln/>
        </p:spPr>
        <p:txBody>
          <a:bodyPr wrap="square" rtlCol="0" anchor="t"/>
          <a:lstStyle/>
          <a:p>
            <a:pPr marL="0" indent="0">
              <a:lnSpc>
                <a:spcPts val="1960"/>
              </a:lnSpc>
              <a:buNone/>
            </a:pPr>
            <a:r>
              <a:rPr lang="en-US" sz="1225" dirty="0">
                <a:solidFill>
                  <a:srgbClr val="E5E0DF"/>
                </a:solidFill>
                <a:latin typeface="Barlow" pitchFamily="34" charset="0"/>
                <a:ea typeface="Barlow" pitchFamily="34" charset="-122"/>
                <a:cs typeface="Barlow" pitchFamily="34" charset="-120"/>
              </a:rPr>
              <a:t>To solve the problem, you need to know on which aspects of problem are you working on,  and also we need to comeup with specific set of parameters which will give concise with the optimal solution</a:t>
            </a:r>
            <a:endParaRPr lang="en-US" sz="1225" dirty="0"/>
          </a:p>
        </p:txBody>
      </p:sp>
      <p:pic>
        <p:nvPicPr>
          <p:cNvPr id="2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a:p>
        </p:txBody>
      </p:sp>
      <p:sp>
        <p:nvSpPr>
          <p:cNvPr id="4" name="Text 1"/>
          <p:cNvSpPr/>
          <p:nvPr/>
        </p:nvSpPr>
        <p:spPr>
          <a:xfrm>
            <a:off x="2624376" y="1162050"/>
            <a:ext cx="750570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Conclusion and Key Takeaways</a:t>
            </a:r>
            <a:endParaRPr lang="en-US" sz="4374" dirty="0"/>
          </a:p>
        </p:txBody>
      </p:sp>
      <p:pic>
        <p:nvPicPr>
          <p:cNvPr id="5" name="Image 1" descr="preencoded.png"/>
          <p:cNvPicPr>
            <a:picLocks noChangeAspect="1"/>
          </p:cNvPicPr>
          <p:nvPr/>
        </p:nvPicPr>
        <p:blipFill>
          <a:blip r:embed="rId4"/>
          <a:stretch>
            <a:fillRect/>
          </a:stretch>
        </p:blipFill>
        <p:spPr>
          <a:xfrm>
            <a:off x="2624376" y="2300764"/>
            <a:ext cx="2905006" cy="1795343"/>
          </a:xfrm>
          <a:prstGeom prst="rect">
            <a:avLst/>
          </a:prstGeom>
        </p:spPr>
      </p:pic>
      <p:sp>
        <p:nvSpPr>
          <p:cNvPr id="6" name="Text 2"/>
          <p:cNvSpPr/>
          <p:nvPr/>
        </p:nvSpPr>
        <p:spPr>
          <a:xfrm>
            <a:off x="2624376" y="4373761"/>
            <a:ext cx="2905006"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Efficient Load Balancing</a:t>
            </a:r>
            <a:endParaRPr lang="en-US" sz="2187" dirty="0"/>
          </a:p>
        </p:txBody>
      </p:sp>
      <p:sp>
        <p:nvSpPr>
          <p:cNvPr id="7" name="Text 3"/>
          <p:cNvSpPr/>
          <p:nvPr/>
        </p:nvSpPr>
        <p:spPr>
          <a:xfrm>
            <a:off x="2624376" y="5290304"/>
            <a:ext cx="2905006"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Ant Colony Optimization offers an effective approach for load balancing, enhancing network performance and responsiveness.</a:t>
            </a:r>
            <a:endParaRPr lang="en-US" sz="1750" dirty="0"/>
          </a:p>
        </p:txBody>
      </p:sp>
      <p:pic>
        <p:nvPicPr>
          <p:cNvPr id="8" name="Image 2" descr="preencoded.png"/>
          <p:cNvPicPr>
            <a:picLocks noChangeAspect="1"/>
          </p:cNvPicPr>
          <p:nvPr/>
        </p:nvPicPr>
        <p:blipFill>
          <a:blip r:embed="rId5"/>
          <a:stretch>
            <a:fillRect/>
          </a:stretch>
        </p:blipFill>
        <p:spPr>
          <a:xfrm>
            <a:off x="5862638" y="2300764"/>
            <a:ext cx="2905006" cy="1795343"/>
          </a:xfrm>
          <a:prstGeom prst="rect">
            <a:avLst/>
          </a:prstGeom>
        </p:spPr>
      </p:pic>
      <p:sp>
        <p:nvSpPr>
          <p:cNvPr id="9" name="Text 4"/>
          <p:cNvSpPr/>
          <p:nvPr/>
        </p:nvSpPr>
        <p:spPr>
          <a:xfrm>
            <a:off x="5862638" y="4373761"/>
            <a:ext cx="2905006"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Optimal Resource Utilization</a:t>
            </a:r>
            <a:endParaRPr lang="en-US" sz="2187" dirty="0"/>
          </a:p>
        </p:txBody>
      </p:sp>
      <p:sp>
        <p:nvSpPr>
          <p:cNvPr id="10" name="Text 5"/>
          <p:cNvSpPr/>
          <p:nvPr/>
        </p:nvSpPr>
        <p:spPr>
          <a:xfrm>
            <a:off x="5862638" y="5290304"/>
            <a:ext cx="2905006"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ACO algorithms enable the efficient allocation of resources, maximizing server capacity and minimizing downtime.</a:t>
            </a:r>
            <a:endParaRPr lang="en-US" sz="1750" dirty="0"/>
          </a:p>
        </p:txBody>
      </p:sp>
      <p:pic>
        <p:nvPicPr>
          <p:cNvPr id="11" name="Image 3" descr="preencoded.png"/>
          <p:cNvPicPr>
            <a:picLocks noChangeAspect="1"/>
          </p:cNvPicPr>
          <p:nvPr/>
        </p:nvPicPr>
        <p:blipFill>
          <a:blip r:embed="rId6"/>
          <a:stretch>
            <a:fillRect/>
          </a:stretch>
        </p:blipFill>
        <p:spPr>
          <a:xfrm>
            <a:off x="9100899" y="2300764"/>
            <a:ext cx="2905125" cy="1795463"/>
          </a:xfrm>
          <a:prstGeom prst="rect">
            <a:avLst/>
          </a:prstGeom>
        </p:spPr>
      </p:pic>
      <p:sp>
        <p:nvSpPr>
          <p:cNvPr id="12" name="Text 6"/>
          <p:cNvSpPr/>
          <p:nvPr/>
        </p:nvSpPr>
        <p:spPr>
          <a:xfrm>
            <a:off x="9100899" y="4373880"/>
            <a:ext cx="2905125"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Improved User Experience</a:t>
            </a:r>
            <a:endParaRPr lang="en-US" sz="2187" dirty="0"/>
          </a:p>
        </p:txBody>
      </p:sp>
      <p:sp>
        <p:nvSpPr>
          <p:cNvPr id="13" name="Text 7"/>
          <p:cNvSpPr/>
          <p:nvPr/>
        </p:nvSpPr>
        <p:spPr>
          <a:xfrm>
            <a:off x="9100899" y="5290423"/>
            <a:ext cx="2905125"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By evenly distributing network traffic, ACO in load balancing ensures a seamless and responsive user experience.</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Custom</PresentationFormat>
  <Paragraphs>47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Barlow</vt:lpstr>
      <vt:lpstr>Barlow, 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yashesh kopalli</cp:lastModifiedBy>
  <cp:revision>3</cp:revision>
  <dcterms:created xsi:type="dcterms:W3CDTF">2023-11-29T08:09:07Z</dcterms:created>
  <dcterms:modified xsi:type="dcterms:W3CDTF">2023-11-29T18:49:10Z</dcterms:modified>
</cp:coreProperties>
</file>