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B779-D7CD-43B1-ACC0-6BFCE72C4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582D1-9127-4151-9DE9-0A950FDE4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6FA88-E5C8-4124-BDDA-3BD7C0E8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760-FCA8-4CB5-9C3E-224A84146ED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8EA4-E2F6-4C2C-BEF4-46B2DC34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79D5-CD41-443F-B795-8A9BA98E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B89-B2DB-4DCE-BF73-9A9577AE3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0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AFB6-616A-4A47-9C33-509CA9EF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633DB-09F9-4D2A-A46F-C9DDCA136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E0CA2-58EC-4E92-9422-A69B679B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760-FCA8-4CB5-9C3E-224A84146ED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7C401-5B6D-48E9-BBBF-BD6753A9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FF89-E527-45DC-9563-166BFC77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B89-B2DB-4DCE-BF73-9A9577AE3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37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347B3-791B-4F24-B1C8-F47E9A48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7F3DF-47BA-4AC9-B36A-5E2ACDE22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6A83-71BB-47FA-8D05-BA4BB6D2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760-FCA8-4CB5-9C3E-224A84146ED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DA96-AB1D-474D-BA4B-BE269E30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D4A95-0741-4468-828D-AAE46A0D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B89-B2DB-4DCE-BF73-9A9577AE3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331F-6029-4DED-8FC2-1C2E5451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94E7-48A6-420E-B0E8-8B8A091F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1567-6847-4DA4-8655-B43D36E7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760-FCA8-4CB5-9C3E-224A84146ED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A599-2302-4497-B2A6-5302773C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5BEC1-A0A7-41FF-AD9F-C21E3995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B89-B2DB-4DCE-BF73-9A9577AE3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C92C-AEDE-41C0-A9FA-8CE4ECF7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63F80-BD23-4F31-8224-9C0C35C9D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2D8C-14F3-4640-A99C-EADC83C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760-FCA8-4CB5-9C3E-224A84146ED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404FE-CE5B-4DEB-B439-11DFD129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B56A-8A75-433C-A093-75590FCB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B89-B2DB-4DCE-BF73-9A9577AE3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8087-EDCD-46B6-A669-3844C78D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B3DA-5851-40C2-9F28-F31A75B27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5F1E1-51E3-4CF1-9773-63517C0D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081BA-0B74-48EF-BABF-614E7A56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760-FCA8-4CB5-9C3E-224A84146ED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01EF8-634C-4134-BB5D-3F15AE4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BB1C-A4FF-4FC8-B516-BD82C307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B89-B2DB-4DCE-BF73-9A9577AE3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5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C659-1C2F-49FC-A3D5-31061EBA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F9FFA-BFCC-4274-8EC9-E8948A056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8A273-5290-4A07-B73C-F783B821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EFF07-A867-4DBF-AC1A-A1826BCB8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79B4E-C14F-4C6B-819E-FB9358138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6C3A8-A696-4DA4-B677-D2CE6667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760-FCA8-4CB5-9C3E-224A84146ED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CA61A-349A-4FA1-9124-F7EFD299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EA061-ECC5-4FF8-93EB-B2188D8C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B89-B2DB-4DCE-BF73-9A9577AE3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22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4FF9-351F-46B7-9067-CE34EBB1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A6032-DDBA-4575-9CD5-9864F65D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760-FCA8-4CB5-9C3E-224A84146ED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8C2AC-7F45-441C-AAEE-8159C0A4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7836-9A0D-4002-8873-D1C70EF3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B89-B2DB-4DCE-BF73-9A9577AE3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9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325E5-E586-4412-8925-D74646BA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760-FCA8-4CB5-9C3E-224A84146ED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C5D8B-43F5-4FCC-A381-0EBBAE68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D252F-A2CC-4EAB-9329-17867B2E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B89-B2DB-4DCE-BF73-9A9577AE3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1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A029-7A94-4308-9CF8-BFAC94FA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89AA-3107-4391-989A-44DC8A38C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FD231-39A4-4FD4-AD84-D1C44A190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BB339-A094-4839-9543-6D02CDB3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760-FCA8-4CB5-9C3E-224A84146ED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13AC-C1FA-4C3A-98C5-06761225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9CD51-72AD-433A-8505-60F0EDE8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B89-B2DB-4DCE-BF73-9A9577AE3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8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BD64-323E-4512-BF20-615A64F9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4FB29-89CA-4785-B2B6-4794BA193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363CC-DD09-436A-9E03-4643057E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A7032-C327-4B7B-8376-2DC3BFB9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760-FCA8-4CB5-9C3E-224A84146ED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604D4-F77C-42C4-85A1-D1FAC6F2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E756E-3678-4F3A-8776-BB41271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B89-B2DB-4DCE-BF73-9A9577AE3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10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D5CB8-627C-45C8-B3E5-8F0DF2E8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FACDD-A038-4005-A0DA-1FCC6E82E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15CA-E8B6-4098-A220-BE4532EBD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C760-FCA8-4CB5-9C3E-224A84146ED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4665-7894-4EBD-A604-AC7C06D47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71A39-FA49-4AD8-84FE-A52C46429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5B89-B2DB-4DCE-BF73-9A9577AE3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86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3634-DC56-4242-AA3E-246199EED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Movie Recommendation System using Apache Spark deployed on EMR Cluster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13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B854-D0C7-4AE8-9A32-58CE71DD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08F5-64F6-4F64-8C61-F8EBF85C9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2" y="2052154"/>
            <a:ext cx="10515600" cy="4050472"/>
          </a:xfrm>
        </p:spPr>
        <p:txBody>
          <a:bodyPr>
            <a:normAutofit/>
          </a:bodyPr>
          <a:lstStyle/>
          <a:p>
            <a:pPr algn="just"/>
            <a:r>
              <a:rPr lang="en-US" sz="2800" i="0" u="none" strike="noStrike" baseline="0" dirty="0"/>
              <a:t>A </a:t>
            </a:r>
            <a:r>
              <a:rPr lang="en-US" sz="2800" dirty="0"/>
              <a:t>R</a:t>
            </a:r>
            <a:r>
              <a:rPr lang="en-US" sz="2800" i="0" u="none" strike="noStrike" baseline="0" dirty="0"/>
              <a:t>ecommendation </a:t>
            </a:r>
            <a:r>
              <a:rPr lang="en-US" sz="2800" dirty="0"/>
              <a:t>S</a:t>
            </a:r>
            <a:r>
              <a:rPr lang="en-US" sz="2800" i="0" u="none" strike="noStrike" baseline="0" dirty="0"/>
              <a:t>ystem is an information filtering system that helps predict the rating based on the ratings given by other users to an item. </a:t>
            </a:r>
          </a:p>
          <a:p>
            <a:pPr marL="0" indent="0" algn="just">
              <a:buNone/>
            </a:pPr>
            <a:endParaRPr lang="en-US" sz="2800" i="0" u="none" strike="noStrike" baseline="0" dirty="0"/>
          </a:p>
          <a:p>
            <a:pPr algn="just"/>
            <a:r>
              <a:rPr lang="en-US" dirty="0"/>
              <a:t>Two approaches:</a:t>
            </a:r>
            <a:endParaRPr lang="en-US" sz="2800" i="0" u="none" strike="noStrike" baseline="0" dirty="0"/>
          </a:p>
          <a:p>
            <a:pPr lvl="1" algn="just"/>
            <a:r>
              <a:rPr lang="en-IN" b="1" dirty="0"/>
              <a:t>Content-based filtering approach</a:t>
            </a:r>
          </a:p>
          <a:p>
            <a:pPr lvl="2" algn="just"/>
            <a:r>
              <a:rPr lang="en-IN" dirty="0"/>
              <a:t>Issues: Cold Start, Scalability, Sparsity</a:t>
            </a:r>
          </a:p>
          <a:p>
            <a:pPr lvl="1" algn="just"/>
            <a:r>
              <a:rPr lang="en-IN" b="1" dirty="0"/>
              <a:t>Model-based collaborative filtering approach</a:t>
            </a:r>
          </a:p>
          <a:p>
            <a:pPr lvl="2" algn="just"/>
            <a:r>
              <a:rPr lang="en-IN" dirty="0"/>
              <a:t>Alternate Least Squares algorithm uses a </a:t>
            </a:r>
            <a:r>
              <a:rPr lang="en-IN" i="0" u="none" strike="noStrike" baseline="0" dirty="0"/>
              <a:t>low-rank matrix approximation technique</a:t>
            </a:r>
            <a:endParaRPr lang="en-IN" dirty="0"/>
          </a:p>
          <a:p>
            <a:pPr lvl="1"/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8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9E17-29C9-4CF9-813C-1A60FF33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Item-based collaborative filtering for movie similarity</a:t>
            </a:r>
            <a:br>
              <a:rPr lang="en-US" sz="44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1DF16-9347-43F1-859D-6A4D8419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019"/>
            <a:ext cx="10515600" cy="3376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Similarity metrics:</a:t>
            </a:r>
          </a:p>
          <a:p>
            <a:r>
              <a:rPr lang="en-IN" dirty="0"/>
              <a:t>Cosine Similarity: based on Euclidean distances.</a:t>
            </a:r>
          </a:p>
          <a:p>
            <a:endParaRPr lang="en-IN" dirty="0"/>
          </a:p>
          <a:p>
            <a:r>
              <a:rPr lang="en-IN" dirty="0"/>
              <a:t>Jaccard Similarity: based on Set theory.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Results: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A4E9A-090A-427E-A314-09F7D899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810" y="2351363"/>
            <a:ext cx="5306378" cy="566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C51F6E-D394-45C1-8BA3-9D3976BF5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810" y="3355231"/>
            <a:ext cx="5306378" cy="56790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CD7C8F4-AB73-4F69-9E35-FB04F8F17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415" y="4363726"/>
            <a:ext cx="6583169" cy="19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5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202F-99EF-4B5E-801F-4B8ED861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Model-based recommendation to find movies based on user preferences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3C3B-A7A1-4B7B-A0CC-8A64E9A8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485624"/>
            <a:ext cx="10515600" cy="5028165"/>
          </a:xfrm>
        </p:spPr>
        <p:txBody>
          <a:bodyPr>
            <a:normAutofit fontScale="92500"/>
          </a:bodyPr>
          <a:lstStyle/>
          <a:p>
            <a:r>
              <a:rPr lang="en-US" dirty="0"/>
              <a:t>Dataset:</a:t>
            </a:r>
          </a:p>
          <a:p>
            <a:pPr lvl="1"/>
            <a:r>
              <a:rPr lang="en-IN" dirty="0" err="1"/>
              <a:t>MovieLens</a:t>
            </a:r>
            <a:r>
              <a:rPr lang="en-IN" dirty="0"/>
              <a:t>: C</a:t>
            </a:r>
            <a:r>
              <a:rPr lang="en-IN" sz="2400" dirty="0"/>
              <a:t>ontains </a:t>
            </a:r>
            <a:r>
              <a:rPr lang="en-US" sz="2400" dirty="0"/>
              <a:t>25M+ ratings from 160K+ users on 60K+ movies</a:t>
            </a:r>
          </a:p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Alternate Least Squares</a:t>
            </a:r>
          </a:p>
          <a:p>
            <a:r>
              <a:rPr lang="en-US" dirty="0"/>
              <a:t>Test Metric: </a:t>
            </a:r>
          </a:p>
          <a:p>
            <a:pPr lvl="1"/>
            <a:r>
              <a:rPr lang="en-US" dirty="0"/>
              <a:t>Root Mean Squared Error based on Matrix Factorization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Issue: </a:t>
            </a:r>
          </a:p>
          <a:p>
            <a:pPr lvl="1"/>
            <a:r>
              <a:rPr lang="en-US" dirty="0"/>
              <a:t>Spark executors fail at various levels while running simple </a:t>
            </a:r>
            <a:r>
              <a:rPr lang="en-US" dirty="0" err="1"/>
              <a:t>SparkSQL</a:t>
            </a:r>
            <a:r>
              <a:rPr lang="en-US" dirty="0"/>
              <a:t> commands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lvl="1"/>
            <a:r>
              <a:rPr lang="en-US" dirty="0"/>
              <a:t>Need of a distributed system -&gt; AWS Elastic MapReduce Cluster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3FC65-9358-4B7B-95E4-220DC95B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688" y="2370689"/>
            <a:ext cx="31432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7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2057">
            <a:extLst>
              <a:ext uri="{FF2B5EF4-FFF2-40B4-BE49-F238E27FC236}">
                <a16:creationId xmlns:a16="http://schemas.microsoft.com/office/drawing/2014/main" id="{2CB4F21D-C2D0-4F0C-B4D1-AE208633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75" y="0"/>
            <a:ext cx="10504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2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C404-8EBD-41F2-B2E0-09F6463B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7"/>
            <a:ext cx="10515600" cy="662782"/>
          </a:xfrm>
        </p:spPr>
        <p:txBody>
          <a:bodyPr>
            <a:normAutofit/>
          </a:bodyPr>
          <a:lstStyle/>
          <a:p>
            <a:r>
              <a:rPr lang="en-US" sz="3200" b="1" dirty="0"/>
              <a:t>Results: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B3D7-29F0-459B-963D-4699D4297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193"/>
            <a:ext cx="10515600" cy="2523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Difference:</a:t>
            </a:r>
          </a:p>
          <a:p>
            <a:pPr lvl="1"/>
            <a:r>
              <a:rPr lang="en-US" dirty="0"/>
              <a:t>Model Run locally: </a:t>
            </a:r>
          </a:p>
          <a:p>
            <a:pPr lvl="2"/>
            <a:r>
              <a:rPr lang="en-US" dirty="0"/>
              <a:t>With 100k records -&gt; Time taken: 5 mins</a:t>
            </a:r>
          </a:p>
          <a:p>
            <a:pPr lvl="2"/>
            <a:r>
              <a:rPr lang="en-US" dirty="0"/>
              <a:t>With 25M records -&gt; Compute Issues</a:t>
            </a:r>
          </a:p>
          <a:p>
            <a:pPr lvl="1"/>
            <a:r>
              <a:rPr lang="en-US" dirty="0"/>
              <a:t>Model Run on EMR Cluster (1 master and 3 core nodes):</a:t>
            </a:r>
          </a:p>
          <a:p>
            <a:pPr lvl="2"/>
            <a:r>
              <a:rPr lang="en-US" dirty="0"/>
              <a:t>With 25M records -&gt; Time taken: 3 mins</a:t>
            </a:r>
          </a:p>
          <a:p>
            <a:pPr lvl="2"/>
            <a:endParaRPr lang="en-US" dirty="0"/>
          </a:p>
          <a:p>
            <a:r>
              <a:rPr lang="en-US" dirty="0" err="1"/>
              <a:t>SparkSQL</a:t>
            </a:r>
            <a:r>
              <a:rPr lang="en-US" dirty="0"/>
              <a:t> Queries: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8240C-CD49-49BE-8145-DAFF77C0A0D2}"/>
              </a:ext>
            </a:extLst>
          </p:cNvPr>
          <p:cNvSpPr txBox="1"/>
          <p:nvPr/>
        </p:nvSpPr>
        <p:spPr>
          <a:xfrm>
            <a:off x="927652" y="3245126"/>
            <a:ext cx="577463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and minimum rating of movies with user counts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B1C79-EC50-473C-A1BC-07CBFC40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42" y="5203636"/>
            <a:ext cx="7281155" cy="1224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B9CAD7-394C-460A-9169-83A42EEC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84" y="3745473"/>
            <a:ext cx="597403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EACC-2E8D-4DE7-A12C-8B22DC7A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7" y="269358"/>
            <a:ext cx="10515600" cy="1911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Model Performance</a:t>
            </a:r>
          </a:p>
          <a:p>
            <a:r>
              <a:rPr lang="en-US" dirty="0"/>
              <a:t>Test RMSE score: 0.81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Predictions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AB4C1-098B-468A-9BC5-22A26469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553" y="2050113"/>
            <a:ext cx="5781675" cy="2495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F6CCD5-9BF9-4ABB-8172-875745D5DE0A}"/>
              </a:ext>
            </a:extLst>
          </p:cNvPr>
          <p:cNvSpPr txBox="1"/>
          <p:nvPr/>
        </p:nvSpPr>
        <p:spPr>
          <a:xfrm>
            <a:off x="855177" y="4788009"/>
            <a:ext cx="10419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Alternate Approach:</a:t>
            </a:r>
          </a:p>
          <a:p>
            <a:r>
              <a:rPr lang="en-US" sz="2800" dirty="0"/>
              <a:t>Creating a Hadoop Cluster in AWS Cloud by spinning off free EC2 instances and installing and configuring required software instead of using EMR cluster.</a:t>
            </a:r>
          </a:p>
        </p:txBody>
      </p:sp>
    </p:spTree>
    <p:extLst>
      <p:ext uri="{BB962C8B-B14F-4D97-AF65-F5344CB8AC3E}">
        <p14:creationId xmlns:p14="http://schemas.microsoft.com/office/powerpoint/2010/main" val="95963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254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Movie Recommendation System using Apache Spark deployed on EMR Cluster</vt:lpstr>
      <vt:lpstr>Recommendation System</vt:lpstr>
      <vt:lpstr>Item-based collaborative filtering for movie similarity </vt:lpstr>
      <vt:lpstr>Model-based recommendation to find movies based on user preferences</vt:lpstr>
      <vt:lpstr>PowerPoint Presentation</vt:lpstr>
      <vt:lpstr>Results: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using Apache Spark deployed on EMR Cluster</dc:title>
  <dc:creator>Lanka, Sai Krishna</dc:creator>
  <cp:lastModifiedBy>Lanka, Sai Krishna</cp:lastModifiedBy>
  <cp:revision>25</cp:revision>
  <dcterms:created xsi:type="dcterms:W3CDTF">2020-11-18T19:15:38Z</dcterms:created>
  <dcterms:modified xsi:type="dcterms:W3CDTF">2021-01-22T00:30:04Z</dcterms:modified>
</cp:coreProperties>
</file>