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12192000" cy="6858000"/>
  <p:embeddedFontLst>
    <p:embeddedFont>
      <p:font typeface="Roboto" panose="02000000000000000000" pitchFamily="2" charset="0"/>
      <p:regular r:id="rId15"/>
      <p:bold r:id="rId16"/>
      <p:italic r:id="rId17"/>
      <p:boldItalic r:id="rId18"/>
    </p:embeddedFont>
    <p:embeddedFont>
      <p:font typeface="Trebuchet MS" panose="020B0603020202020204"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74">
          <p15:clr>
            <a:srgbClr val="A4A3A4"/>
          </p15:clr>
        </p15:guide>
        <p15:guide id="2" pos="216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3" roundtripDataSignature="AMtx7mhp+bod73UIs4JSIHkKfQA1QWQw/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6" d="100"/>
          <a:sy n="96" d="100"/>
        </p:scale>
        <p:origin x="312" y="36"/>
      </p:cViewPr>
      <p:guideLst>
        <p:guide orient="horz" pos="2874"/>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customschemas.google.com/relationships/presentationmetadata" Target="metadata"/><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 name="Google Shape;57;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11:notes"/>
          <p:cNvSpPr>
            <a:spLocks noGrp="1" noRot="1" noChangeAspect="1"/>
          </p:cNvSpPr>
          <p:nvPr>
            <p:ph type="sldImg" idx="2"/>
          </p:nvPr>
        </p:nvSpPr>
        <p:spPr>
          <a:xfrm>
            <a:off x="2032400" y="514350"/>
            <a:ext cx="8128500" cy="25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p12: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caca0eff5a_1_0:notes"/>
          <p:cNvSpPr>
            <a:spLocks noGrp="1" noRot="1" noChangeAspect="1"/>
          </p:cNvSpPr>
          <p:nvPr>
            <p:ph type="sldImg" idx="2"/>
          </p:nvPr>
        </p:nvSpPr>
        <p:spPr>
          <a:xfrm>
            <a:off x="2032400" y="514350"/>
            <a:ext cx="8128500" cy="25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2caca0eff5a_1_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 name="Google Shape;69;p2: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6: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9: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1"/>
        <p:cNvGrpSpPr/>
        <p:nvPr/>
      </p:nvGrpSpPr>
      <p:grpSpPr>
        <a:xfrm>
          <a:off x="0" y="0"/>
          <a:ext cx="0" cy="0"/>
          <a:chOff x="0" y="0"/>
          <a:chExt cx="0" cy="0"/>
        </a:xfrm>
      </p:grpSpPr>
      <p:sp>
        <p:nvSpPr>
          <p:cNvPr id="22" name="Google Shape;22;p14"/>
          <p:cNvSpPr txBox="1">
            <a:spLocks noGrp="1"/>
          </p:cNvSpPr>
          <p:nvPr>
            <p:ph type="ctrTitle"/>
          </p:nvPr>
        </p:nvSpPr>
        <p:spPr>
          <a:xfrm>
            <a:off x="739775" y="291147"/>
            <a:ext cx="3304540"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4"/>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14"/>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7"/>
        <p:cNvGrpSpPr/>
        <p:nvPr/>
      </p:nvGrpSpPr>
      <p:grpSpPr>
        <a:xfrm>
          <a:off x="0" y="0"/>
          <a:ext cx="0" cy="0"/>
          <a:chOff x="0" y="0"/>
          <a:chExt cx="0" cy="0"/>
        </a:xfrm>
      </p:grpSpPr>
      <p:sp>
        <p:nvSpPr>
          <p:cNvPr id="28" name="Google Shape;28;p15"/>
          <p:cNvSpPr txBox="1">
            <a:spLocks noGrp="1"/>
          </p:cNvSpPr>
          <p:nvPr>
            <p:ph type="title"/>
          </p:nvPr>
        </p:nvSpPr>
        <p:spPr>
          <a:xfrm>
            <a:off x="558165" y="385444"/>
            <a:ext cx="9764395" cy="112236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1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5"/>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2"/>
        <p:cNvGrpSpPr/>
        <p:nvPr/>
      </p:nvGrpSpPr>
      <p:grpSpPr>
        <a:xfrm>
          <a:off x="0" y="0"/>
          <a:ext cx="0" cy="0"/>
          <a:chOff x="0" y="0"/>
          <a:chExt cx="0" cy="0"/>
        </a:xfrm>
      </p:grpSpPr>
      <p:sp>
        <p:nvSpPr>
          <p:cNvPr id="33" name="Google Shape;33;p16"/>
          <p:cNvSpPr txBox="1">
            <a:spLocks noGrp="1"/>
          </p:cNvSpPr>
          <p:nvPr>
            <p:ph type="title"/>
          </p:nvPr>
        </p:nvSpPr>
        <p:spPr>
          <a:xfrm>
            <a:off x="558165" y="385444"/>
            <a:ext cx="9764395" cy="112236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16"/>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1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1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16"/>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8"/>
        <p:cNvGrpSpPr/>
        <p:nvPr/>
      </p:nvGrpSpPr>
      <p:grpSpPr>
        <a:xfrm>
          <a:off x="0" y="0"/>
          <a:ext cx="0" cy="0"/>
          <a:chOff x="0" y="0"/>
          <a:chExt cx="0" cy="0"/>
        </a:xfrm>
      </p:grpSpPr>
      <p:sp>
        <p:nvSpPr>
          <p:cNvPr id="39" name="Google Shape;39;p17"/>
          <p:cNvSpPr txBox="1">
            <a:spLocks noGrp="1"/>
          </p:cNvSpPr>
          <p:nvPr>
            <p:ph type="title"/>
          </p:nvPr>
        </p:nvSpPr>
        <p:spPr>
          <a:xfrm>
            <a:off x="558165" y="385444"/>
            <a:ext cx="9764395" cy="112236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7"/>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 name="Google Shape;41;p17"/>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 name="Google Shape;42;p17"/>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17"/>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17"/>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5"/>
        <p:cNvGrpSpPr/>
        <p:nvPr/>
      </p:nvGrpSpPr>
      <p:grpSpPr>
        <a:xfrm>
          <a:off x="0" y="0"/>
          <a:ext cx="0" cy="0"/>
          <a:chOff x="0" y="0"/>
          <a:chExt cx="0" cy="0"/>
        </a:xfrm>
      </p:grpSpPr>
      <p:sp>
        <p:nvSpPr>
          <p:cNvPr id="46" name="Google Shape;46;p18"/>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8"/>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18"/>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type="tx">
  <p:cSld name="TITLE_AND_BODY">
    <p:spTree>
      <p:nvGrpSpPr>
        <p:cNvPr id="1" name="Shape 49"/>
        <p:cNvGrpSpPr/>
        <p:nvPr/>
      </p:nvGrpSpPr>
      <p:grpSpPr>
        <a:xfrm>
          <a:off x="0" y="0"/>
          <a:ext cx="0" cy="0"/>
          <a:chOff x="0" y="0"/>
          <a:chExt cx="0" cy="0"/>
        </a:xfrm>
      </p:grpSpPr>
      <p:sp>
        <p:nvSpPr>
          <p:cNvPr id="50" name="Google Shape;50;p19"/>
          <p:cNvSpPr txBox="1">
            <a:spLocks noGrp="1"/>
          </p:cNvSpPr>
          <p:nvPr>
            <p:ph type="title"/>
          </p:nvPr>
        </p:nvSpPr>
        <p:spPr>
          <a:xfrm>
            <a:off x="558165" y="385444"/>
            <a:ext cx="9764395" cy="112236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9"/>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2" name="Google Shape;52;p19"/>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19"/>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19"/>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a:lvl1pPr>
            <a:lvl2pPr marL="114300" lvl="1" indent="0">
              <a:lnSpc>
                <a:spcPct val="100000"/>
              </a:lnSpc>
              <a:spcBef>
                <a:spcPts val="0"/>
              </a:spcBef>
              <a:buNone/>
              <a:defRPr/>
            </a:lvl2pPr>
            <a:lvl3pPr marL="114300" lvl="2" indent="0">
              <a:lnSpc>
                <a:spcPct val="100000"/>
              </a:lnSpc>
              <a:spcBef>
                <a:spcPts val="0"/>
              </a:spcBef>
              <a:buNone/>
              <a:defRPr/>
            </a:lvl3pPr>
            <a:lvl4pPr marL="114300" lvl="3" indent="0">
              <a:lnSpc>
                <a:spcPct val="100000"/>
              </a:lnSpc>
              <a:spcBef>
                <a:spcPts val="0"/>
              </a:spcBef>
              <a:buNone/>
              <a:defRPr/>
            </a:lvl4pPr>
            <a:lvl5pPr marL="114300" lvl="4" indent="0">
              <a:lnSpc>
                <a:spcPct val="100000"/>
              </a:lnSpc>
              <a:spcBef>
                <a:spcPts val="0"/>
              </a:spcBef>
              <a:buNone/>
              <a:defRPr/>
            </a:lvl5pPr>
            <a:lvl6pPr marL="114300" lvl="5" indent="0">
              <a:lnSpc>
                <a:spcPct val="100000"/>
              </a:lnSpc>
              <a:spcBef>
                <a:spcPts val="0"/>
              </a:spcBef>
              <a:buNone/>
              <a:defRPr/>
            </a:lvl6pPr>
            <a:lvl7pPr marL="114300" lvl="6" indent="0">
              <a:lnSpc>
                <a:spcPct val="100000"/>
              </a:lnSpc>
              <a:spcBef>
                <a:spcPts val="0"/>
              </a:spcBef>
              <a:buNone/>
              <a:defRPr/>
            </a:lvl7pPr>
            <a:lvl8pPr marL="114300" lvl="7" indent="0">
              <a:lnSpc>
                <a:spcPct val="100000"/>
              </a:lnSpc>
              <a:spcBef>
                <a:spcPts val="0"/>
              </a:spcBef>
              <a:buNone/>
              <a:defRPr/>
            </a:lvl8pPr>
            <a:lvl9pPr marL="114300" lvl="8" indent="0">
              <a:lnSpc>
                <a:spcPct val="100000"/>
              </a:lnSpc>
              <a:spcBef>
                <a:spcPts val="0"/>
              </a:spcBef>
              <a:buNone/>
              <a:defRPr/>
            </a:lvl9pPr>
          </a:lstStyle>
          <a:p>
            <a:pPr marL="11430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3"/>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 name="Google Shape;7;p13"/>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 name="Google Shape;8;p13"/>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9" name="Google Shape;9;p13"/>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 name="Google Shape;10;p13"/>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1" name="Google Shape;11;p13"/>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2" name="Google Shape;12;p13"/>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3" name="Google Shape;13;p13"/>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4" name="Google Shape;14;p13"/>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5" name="Google Shape;15;p13"/>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6" name="Google Shape;16;p13"/>
          <p:cNvSpPr txBox="1">
            <a:spLocks noGrp="1"/>
          </p:cNvSpPr>
          <p:nvPr>
            <p:ph type="title"/>
          </p:nvPr>
        </p:nvSpPr>
        <p:spPr>
          <a:xfrm>
            <a:off x="558165" y="385444"/>
            <a:ext cx="9764395" cy="1122362"/>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Google Shape;17;p13"/>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8" name="Google Shape;18;p1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 name="Google Shape;19;p1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 name="Google Shape;20;p13"/>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abc"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grpSp>
        <p:nvGrpSpPr>
          <p:cNvPr id="59" name="Google Shape;59;p1"/>
          <p:cNvGrpSpPr/>
          <p:nvPr/>
        </p:nvGrpSpPr>
        <p:grpSpPr>
          <a:xfrm>
            <a:off x="742950" y="1104900"/>
            <a:ext cx="1743075" cy="1333500"/>
            <a:chOff x="742950" y="1104900"/>
            <a:chExt cx="1743075" cy="1333500"/>
          </a:xfrm>
        </p:grpSpPr>
        <p:sp>
          <p:nvSpPr>
            <p:cNvPr id="60" name="Google Shape;60;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1" name="Google Shape;61;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62" name="Google Shape;62;p1"/>
          <p:cNvSpPr/>
          <p:nvPr/>
        </p:nvSpPr>
        <p:spPr>
          <a:xfrm>
            <a:off x="3429000" y="609600"/>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3" name="Google Shape;63;p1"/>
          <p:cNvSpPr txBox="1"/>
          <p:nvPr/>
        </p:nvSpPr>
        <p:spPr>
          <a:xfrm>
            <a:off x="246380" y="2067560"/>
            <a:ext cx="11012100" cy="30555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endParaRPr sz="3200" dirty="0">
              <a:latin typeface="Trebuchet MS"/>
              <a:ea typeface="Trebuchet MS"/>
              <a:cs typeface="Trebuchet MS"/>
              <a:sym typeface="Trebuchet MS"/>
            </a:endParaRPr>
          </a:p>
          <a:p>
            <a:pPr marL="12700" lvl="0" indent="0" algn="l" rtl="0">
              <a:lnSpc>
                <a:spcPct val="100000"/>
              </a:lnSpc>
              <a:spcBef>
                <a:spcPts val="130"/>
              </a:spcBef>
              <a:spcAft>
                <a:spcPts val="0"/>
              </a:spcAft>
              <a:buNone/>
            </a:pPr>
            <a:endParaRPr sz="3200" dirty="0">
              <a:latin typeface="Trebuchet MS"/>
              <a:ea typeface="Trebuchet MS"/>
              <a:cs typeface="Trebuchet MS"/>
              <a:sym typeface="Trebuchet MS"/>
            </a:endParaRPr>
          </a:p>
          <a:p>
            <a:pPr marL="12700" lvl="0" indent="0" algn="l" rtl="0">
              <a:lnSpc>
                <a:spcPct val="100000"/>
              </a:lnSpc>
              <a:spcBef>
                <a:spcPts val="130"/>
              </a:spcBef>
              <a:spcAft>
                <a:spcPts val="0"/>
              </a:spcAft>
              <a:buNone/>
            </a:pPr>
            <a:r>
              <a:rPr lang="en-IN" sz="3200" dirty="0">
                <a:latin typeface="Trebuchet MS"/>
                <a:ea typeface="Trebuchet MS"/>
                <a:cs typeface="Trebuchet MS"/>
                <a:sym typeface="Trebuchet MS"/>
              </a:rPr>
              <a:t>NAME:KISHORE S</a:t>
            </a:r>
            <a:endParaRPr sz="3200" dirty="0">
              <a:latin typeface="Trebuchet MS"/>
              <a:ea typeface="Trebuchet MS"/>
              <a:cs typeface="Trebuchet MS"/>
              <a:sym typeface="Trebuchet MS"/>
            </a:endParaRPr>
          </a:p>
          <a:p>
            <a:pPr marL="12700" lvl="0" indent="0" algn="l" rtl="0">
              <a:lnSpc>
                <a:spcPct val="100000"/>
              </a:lnSpc>
              <a:spcBef>
                <a:spcPts val="130"/>
              </a:spcBef>
              <a:spcAft>
                <a:spcPts val="0"/>
              </a:spcAft>
              <a:buNone/>
            </a:pPr>
            <a:r>
              <a:rPr lang="en-IN" sz="3200" dirty="0">
                <a:latin typeface="Trebuchet MS"/>
                <a:ea typeface="Trebuchet MS"/>
                <a:cs typeface="Trebuchet MS"/>
                <a:sym typeface="Trebuchet MS"/>
              </a:rPr>
              <a:t>REG NO:711721243048</a:t>
            </a:r>
            <a:endParaRPr sz="3200" dirty="0">
              <a:latin typeface="Trebuchet MS"/>
              <a:ea typeface="Trebuchet MS"/>
              <a:cs typeface="Trebuchet MS"/>
              <a:sym typeface="Trebuchet MS"/>
            </a:endParaRPr>
          </a:p>
          <a:p>
            <a:pPr marL="12700" lvl="0" indent="0" algn="l" rtl="0">
              <a:lnSpc>
                <a:spcPct val="100000"/>
              </a:lnSpc>
              <a:spcBef>
                <a:spcPts val="130"/>
              </a:spcBef>
              <a:spcAft>
                <a:spcPts val="0"/>
              </a:spcAft>
              <a:buNone/>
            </a:pPr>
            <a:r>
              <a:rPr lang="en-IN" sz="3200" dirty="0">
                <a:latin typeface="Trebuchet MS"/>
                <a:ea typeface="Trebuchet MS"/>
                <a:cs typeface="Trebuchet MS"/>
                <a:sym typeface="Trebuchet MS"/>
              </a:rPr>
              <a:t>DEPARTMENT:B.TECH </a:t>
            </a:r>
            <a:r>
              <a:rPr lang="en-IN" sz="3200" dirty="0" err="1">
                <a:latin typeface="Trebuchet MS"/>
                <a:ea typeface="Trebuchet MS"/>
                <a:cs typeface="Trebuchet MS"/>
                <a:sym typeface="Trebuchet MS"/>
              </a:rPr>
              <a:t>Artifical</a:t>
            </a:r>
            <a:r>
              <a:rPr lang="en-IN" sz="3200" dirty="0">
                <a:latin typeface="Trebuchet MS"/>
                <a:ea typeface="Trebuchet MS"/>
                <a:cs typeface="Trebuchet MS"/>
                <a:sym typeface="Trebuchet MS"/>
              </a:rPr>
              <a:t> Intelligence And </a:t>
            </a:r>
            <a:r>
              <a:rPr lang="en-IN" sz="3200" dirty="0" err="1">
                <a:latin typeface="Trebuchet MS"/>
                <a:ea typeface="Trebuchet MS"/>
                <a:cs typeface="Trebuchet MS"/>
                <a:sym typeface="Trebuchet MS"/>
              </a:rPr>
              <a:t>DataScience</a:t>
            </a:r>
            <a:endParaRPr sz="3200" dirty="0">
              <a:latin typeface="Trebuchet MS"/>
              <a:ea typeface="Trebuchet MS"/>
              <a:cs typeface="Trebuchet MS"/>
              <a:sym typeface="Trebuchet MS"/>
            </a:endParaRPr>
          </a:p>
          <a:p>
            <a:pPr marL="12700" lvl="0" indent="0" algn="l" rtl="0">
              <a:lnSpc>
                <a:spcPct val="100000"/>
              </a:lnSpc>
              <a:spcBef>
                <a:spcPts val="130"/>
              </a:spcBef>
              <a:spcAft>
                <a:spcPts val="0"/>
              </a:spcAft>
              <a:buNone/>
            </a:pPr>
            <a:endParaRPr sz="3200" dirty="0">
              <a:latin typeface="Trebuchet MS"/>
              <a:ea typeface="Trebuchet MS"/>
              <a:cs typeface="Trebuchet MS"/>
              <a:sym typeface="Trebuchet MS"/>
            </a:endParaRPr>
          </a:p>
        </p:txBody>
      </p:sp>
      <p:pic>
        <p:nvPicPr>
          <p:cNvPr id="64" name="Google Shape;64;p1"/>
          <p:cNvPicPr preferRelativeResize="0"/>
          <p:nvPr/>
        </p:nvPicPr>
        <p:blipFill rotWithShape="1">
          <a:blip r:embed="rId3">
            <a:alphaModFix/>
          </a:blip>
          <a:srcRect/>
          <a:stretch/>
        </p:blipFill>
        <p:spPr>
          <a:xfrm>
            <a:off x="2133600" y="5867400"/>
            <a:ext cx="2143125" cy="200025"/>
          </a:xfrm>
          <a:prstGeom prst="rect">
            <a:avLst/>
          </a:prstGeom>
          <a:noFill/>
          <a:ln>
            <a:noFill/>
          </a:ln>
        </p:spPr>
      </p:pic>
      <p:sp>
        <p:nvSpPr>
          <p:cNvPr id="65" name="Google Shape;65;p1"/>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IN" sz="1100">
                <a:solidFill>
                  <a:srgbClr val="2D83C3"/>
                </a:solidFill>
                <a:latin typeface="Trebuchet MS"/>
                <a:ea typeface="Trebuchet MS"/>
                <a:cs typeface="Trebuchet MS"/>
                <a:sym typeface="Trebuchet MS"/>
              </a:rPr>
              <a:t>3/21/2024  </a:t>
            </a:r>
            <a:r>
              <a:rPr lang="en-IN"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66" name="Google Shape;66;p1"/>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I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1"/>
          <p:cNvSpPr txBox="1">
            <a:spLocks noGrp="1"/>
          </p:cNvSpPr>
          <p:nvPr>
            <p:ph type="title"/>
          </p:nvPr>
        </p:nvSpPr>
        <p:spPr>
          <a:xfrm>
            <a:off x="558175" y="385535"/>
            <a:ext cx="9764400" cy="6774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IN" sz="4400"/>
              <a:t>OUTPUT</a:t>
            </a:r>
            <a:endParaRPr sz="5200"/>
          </a:p>
        </p:txBody>
      </p:sp>
      <p:pic>
        <p:nvPicPr>
          <p:cNvPr id="194" name="Google Shape;194;p11"/>
          <p:cNvPicPr preferRelativeResize="0"/>
          <p:nvPr/>
        </p:nvPicPr>
        <p:blipFill>
          <a:blip r:embed="rId3">
            <a:alphaModFix/>
          </a:blip>
          <a:stretch>
            <a:fillRect/>
          </a:stretch>
        </p:blipFill>
        <p:spPr>
          <a:xfrm>
            <a:off x="1264300" y="1215325"/>
            <a:ext cx="9366325" cy="4981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2"/>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lvl="0" indent="0" algn="l" rtl="0">
              <a:lnSpc>
                <a:spcPct val="115909"/>
              </a:lnSpc>
              <a:spcBef>
                <a:spcPts val="0"/>
              </a:spcBef>
              <a:spcAft>
                <a:spcPts val="0"/>
              </a:spcAft>
              <a:buNone/>
            </a:pPr>
            <a:r>
              <a:rPr lang="en-IN" sz="1100">
                <a:solidFill>
                  <a:srgbClr val="2D83C3"/>
                </a:solidFill>
                <a:latin typeface="Trebuchet MS"/>
                <a:ea typeface="Trebuchet MS"/>
                <a:cs typeface="Trebuchet MS"/>
                <a:sym typeface="Trebuchet MS"/>
              </a:rPr>
              <a:t>3/21/2024  </a:t>
            </a:r>
            <a:r>
              <a:rPr lang="en-IN"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200" name="Google Shape;200;p12"/>
          <p:cNvSpPr/>
          <p:nvPr/>
        </p:nvSpPr>
        <p:spPr>
          <a:xfrm>
            <a:off x="6696075" y="1695450"/>
            <a:ext cx="247015" cy="229235"/>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01" name="Google Shape;201;p1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202" name="Google Shape;202;p12"/>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03" name="Google Shape;203;p12"/>
          <p:cNvSpPr txBox="1">
            <a:spLocks noGrp="1"/>
          </p:cNvSpPr>
          <p:nvPr>
            <p:ph type="title"/>
          </p:nvPr>
        </p:nvSpPr>
        <p:spPr>
          <a:xfrm>
            <a:off x="558175" y="385476"/>
            <a:ext cx="9764400" cy="5523900"/>
          </a:xfrm>
          <a:prstGeom prst="rect">
            <a:avLst/>
          </a:prstGeom>
          <a:noFill/>
          <a:ln>
            <a:noFill/>
          </a:ln>
        </p:spPr>
        <p:txBody>
          <a:bodyPr spcFirstLastPara="1" wrap="square" lIns="0" tIns="13325" rIns="0" bIns="0" anchor="t" anchorCtr="0">
            <a:spAutoFit/>
          </a:bodyPr>
          <a:lstStyle/>
          <a:p>
            <a:pPr marL="0" lvl="0" indent="0" algn="l" rtl="0">
              <a:lnSpc>
                <a:spcPct val="100000"/>
              </a:lnSpc>
              <a:spcBef>
                <a:spcPts val="0"/>
              </a:spcBef>
              <a:spcAft>
                <a:spcPts val="0"/>
              </a:spcAft>
              <a:buNone/>
            </a:pPr>
            <a:r>
              <a:rPr lang="en-IN"/>
              <a:t>RESULTS</a:t>
            </a:r>
            <a:endParaRPr/>
          </a:p>
          <a:p>
            <a:pPr marL="0" lvl="0" indent="0" algn="l" rtl="0">
              <a:spcBef>
                <a:spcPts val="0"/>
              </a:spcBef>
              <a:spcAft>
                <a:spcPts val="0"/>
              </a:spcAft>
              <a:buClr>
                <a:schemeClr val="dk1"/>
              </a:buClr>
              <a:buSzPts val="1100"/>
              <a:buFont typeface="Arial"/>
              <a:buNone/>
            </a:pPr>
            <a:r>
              <a:rPr lang="en-IN" sz="2500" b="0"/>
              <a:t>Upon completion of the project, we will evaluate the performance of our face mace detection system based on several criteria:</a:t>
            </a:r>
            <a:endParaRPr sz="2500" b="0"/>
          </a:p>
          <a:p>
            <a:pPr marL="0" lvl="0" indent="0" algn="l" rtl="0">
              <a:spcBef>
                <a:spcPts val="0"/>
              </a:spcBef>
              <a:spcAft>
                <a:spcPts val="0"/>
              </a:spcAft>
              <a:buClr>
                <a:schemeClr val="dk1"/>
              </a:buClr>
              <a:buSzPts val="1100"/>
              <a:buFont typeface="Arial"/>
              <a:buNone/>
            </a:pPr>
            <a:endParaRPr sz="2500" b="0"/>
          </a:p>
          <a:p>
            <a:pPr marL="457200" lvl="0" indent="-387350" algn="l" rtl="0">
              <a:spcBef>
                <a:spcPts val="0"/>
              </a:spcBef>
              <a:spcAft>
                <a:spcPts val="0"/>
              </a:spcAft>
              <a:buSzPts val="2500"/>
              <a:buAutoNum type="arabicPeriod"/>
            </a:pPr>
            <a:r>
              <a:rPr lang="en-IN" sz="2500" b="0"/>
              <a:t>Detection accuracy: Measuring the system's ability to correctly identify individuals carrying mace or pepper spray.</a:t>
            </a:r>
            <a:endParaRPr sz="2500" b="0"/>
          </a:p>
          <a:p>
            <a:pPr marL="457200" lvl="0" indent="-387350" algn="l" rtl="0">
              <a:spcBef>
                <a:spcPts val="0"/>
              </a:spcBef>
              <a:spcAft>
                <a:spcPts val="0"/>
              </a:spcAft>
              <a:buSzPts val="2500"/>
              <a:buAutoNum type="arabicPeriod"/>
            </a:pPr>
            <a:r>
              <a:rPr lang="en-IN" sz="2500" b="0"/>
              <a:t>False positive rate: Assessing the frequency of erroneous alerts triggered by non-threatening objects or activities.</a:t>
            </a:r>
            <a:endParaRPr sz="2500" b="0"/>
          </a:p>
          <a:p>
            <a:pPr marL="457200" lvl="0" indent="-387350" algn="l" rtl="0">
              <a:spcBef>
                <a:spcPts val="0"/>
              </a:spcBef>
              <a:spcAft>
                <a:spcPts val="0"/>
              </a:spcAft>
              <a:buSzPts val="2500"/>
              <a:buAutoNum type="arabicPeriod"/>
            </a:pPr>
            <a:r>
              <a:rPr lang="en-IN" sz="2500" b="0"/>
              <a:t>Response time: Evaluating the speed at which security personnel can react to detected threats and initiate appropriate measures.</a:t>
            </a:r>
            <a:endParaRPr sz="2500" b="0"/>
          </a:p>
          <a:p>
            <a:pPr marL="457200" lvl="0" indent="-387350" algn="l" rtl="0">
              <a:spcBef>
                <a:spcPts val="0"/>
              </a:spcBef>
              <a:spcAft>
                <a:spcPts val="0"/>
              </a:spcAft>
              <a:buSzPts val="2500"/>
              <a:buAutoNum type="arabicPeriod"/>
            </a:pPr>
            <a:r>
              <a:rPr lang="en-IN" sz="2500" b="0"/>
              <a:t>User feedback: Soliciting feedback from end users to gauge the system's usability, reliability, and overall effectiveness.</a:t>
            </a:r>
            <a:endParaRPr sz="2500" b="0"/>
          </a:p>
          <a:p>
            <a:pPr marL="0" lvl="0" indent="0" algn="l" rtl="0">
              <a:lnSpc>
                <a:spcPct val="100000"/>
              </a:lnSpc>
              <a:spcBef>
                <a:spcPts val="0"/>
              </a:spcBef>
              <a:spcAft>
                <a:spcPts val="0"/>
              </a:spcAft>
              <a:buNone/>
            </a:pPr>
            <a:endParaRPr sz="3500"/>
          </a:p>
        </p:txBody>
      </p:sp>
      <p:sp>
        <p:nvSpPr>
          <p:cNvPr id="204" name="Google Shape;204;p12"/>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IN"/>
              <a:t>11</a:t>
            </a:fld>
            <a:endParaRPr/>
          </a:p>
        </p:txBody>
      </p:sp>
      <p:sp>
        <p:nvSpPr>
          <p:cNvPr id="205" name="Google Shape;205;p12"/>
          <p:cNvSpPr txBox="1"/>
          <p:nvPr/>
        </p:nvSpPr>
        <p:spPr>
          <a:xfrm>
            <a:off x="683259" y="6111875"/>
            <a:ext cx="1230630" cy="3352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IN" sz="2000" u="sng">
                <a:solidFill>
                  <a:srgbClr val="006FC0"/>
                </a:solidFill>
                <a:latin typeface="Trebuchet MS"/>
                <a:ea typeface="Trebuchet MS"/>
                <a:cs typeface="Trebuchet MS"/>
                <a:sym typeface="Trebuchet MS"/>
                <a:hlinkClick r:id="rId4">
                  <a:extLst>
                    <a:ext uri="{A12FA001-AC4F-418D-AE19-62706E023703}">
                      <ahyp:hlinkClr xmlns:ahyp="http://schemas.microsoft.com/office/drawing/2018/hyperlinkcolor" val="tx"/>
                    </a:ext>
                  </a:extLst>
                </a:hlinkClick>
              </a:rPr>
              <a:t>Demo Link</a:t>
            </a:r>
            <a:endParaRPr sz="2000">
              <a:latin typeface="Trebuchet MS"/>
              <a:ea typeface="Trebuchet MS"/>
              <a:cs typeface="Trebuchet MS"/>
              <a:sym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g2caca0eff5a_1_0"/>
          <p:cNvSpPr txBox="1">
            <a:spLocks noGrp="1"/>
          </p:cNvSpPr>
          <p:nvPr>
            <p:ph type="title"/>
          </p:nvPr>
        </p:nvSpPr>
        <p:spPr>
          <a:xfrm>
            <a:off x="558165" y="385444"/>
            <a:ext cx="9764400" cy="75732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IN" dirty="0"/>
              <a:t>CONCLUSION</a:t>
            </a:r>
            <a:endParaRPr dirty="0"/>
          </a:p>
          <a:p>
            <a:pPr marL="0" lvl="0" indent="0" algn="l" rtl="0">
              <a:spcBef>
                <a:spcPts val="0"/>
              </a:spcBef>
              <a:spcAft>
                <a:spcPts val="0"/>
              </a:spcAft>
              <a:buNone/>
            </a:pPr>
            <a:r>
              <a:rPr lang="en-IN" dirty="0"/>
              <a:t>								</a:t>
            </a:r>
            <a:r>
              <a:rPr lang="en-IN" sz="3000" b="0" dirty="0"/>
              <a:t>In conclusion, the development of a face mace detection system represents a significant advancement in enhancing public safety and security measures. By leveraging cutting-edge technology and machine learning algorithms, we can detect potential threats more efficiently and effectively, thereby reducing the risk of harm in public spaces. Our solution offers a proactive approach to security, empowering security personnel to respond swiftly to emerging threats and safeguarding the well-being of individuals in various environments.</a:t>
            </a:r>
            <a:endParaRPr sz="3000" b="0"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71" name="Google Shape;71;p2"/>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nvGrpSpPr>
          <p:cNvPr id="72" name="Google Shape;72;p2"/>
          <p:cNvGrpSpPr/>
          <p:nvPr/>
        </p:nvGrpSpPr>
        <p:grpSpPr>
          <a:xfrm>
            <a:off x="7448612" y="0"/>
            <a:ext cx="4743796" cy="6858466"/>
            <a:chOff x="7448612" y="0"/>
            <a:chExt cx="4743796" cy="6858466"/>
          </a:xfrm>
        </p:grpSpPr>
        <p:sp>
          <p:nvSpPr>
            <p:cNvPr id="73" name="Google Shape;73;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4" name="Google Shape;74;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5" name="Google Shape;75;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6" name="Google Shape;76;p2"/>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7" name="Google Shape;77;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8" name="Google Shape;78;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9" name="Google Shape;79;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0" name="Google Shape;80;p2"/>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1" name="Google Shape;81;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82" name="Google Shape;82;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3" name="Google Shape;83;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4" name="Google Shape;84;p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5" name="Google Shape;85;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6" name="Google Shape;86;p2"/>
          <p:cNvSpPr txBox="1">
            <a:spLocks noGrp="1"/>
          </p:cNvSpPr>
          <p:nvPr>
            <p:ph type="title"/>
          </p:nvPr>
        </p:nvSpPr>
        <p:spPr>
          <a:xfrm>
            <a:off x="558165" y="385444"/>
            <a:ext cx="9764400" cy="6399000"/>
          </a:xfrm>
          <a:prstGeom prst="rect">
            <a:avLst/>
          </a:prstGeom>
          <a:noFill/>
          <a:ln>
            <a:noFill/>
          </a:ln>
        </p:spPr>
        <p:txBody>
          <a:bodyPr spcFirstLastPara="1" wrap="square" lIns="0" tIns="460675" rIns="0" bIns="0" anchor="t" anchorCtr="0">
            <a:spAutoFit/>
          </a:bodyPr>
          <a:lstStyle/>
          <a:p>
            <a:pPr marL="193675" lvl="0" indent="0" algn="l" rtl="0">
              <a:lnSpc>
                <a:spcPct val="100000"/>
              </a:lnSpc>
              <a:spcBef>
                <a:spcPts val="0"/>
              </a:spcBef>
              <a:spcAft>
                <a:spcPts val="0"/>
              </a:spcAft>
              <a:buNone/>
            </a:pPr>
            <a:r>
              <a:rPr lang="en-IN" sz="4250"/>
              <a:t>PROJECT TITLE</a:t>
            </a:r>
            <a:br>
              <a:rPr lang="en-IN" sz="4250"/>
            </a:br>
            <a:r>
              <a:rPr lang="en-IN" sz="4250"/>
              <a:t>   </a:t>
            </a:r>
            <a:br>
              <a:rPr lang="en-IN" sz="4250"/>
            </a:br>
            <a:br>
              <a:rPr lang="en-IN" sz="4250"/>
            </a:br>
            <a:r>
              <a:rPr lang="en-IN" sz="4250"/>
              <a:t>       </a:t>
            </a:r>
            <a:r>
              <a:rPr lang="en-IN" sz="4400"/>
              <a:t>FACE MASK DETECTION </a:t>
            </a:r>
            <a:endParaRPr sz="4400"/>
          </a:p>
          <a:p>
            <a:pPr marL="193675" lvl="0" indent="0" algn="l" rtl="0">
              <a:lnSpc>
                <a:spcPct val="100000"/>
              </a:lnSpc>
              <a:spcBef>
                <a:spcPts val="0"/>
              </a:spcBef>
              <a:spcAft>
                <a:spcPts val="0"/>
              </a:spcAft>
              <a:buNone/>
            </a:pPr>
            <a:r>
              <a:rPr lang="en-IN" sz="4400"/>
              <a:t>                               USING CNN</a:t>
            </a:r>
            <a:br>
              <a:rPr lang="en-IN" sz="4400"/>
            </a:br>
            <a:r>
              <a:rPr lang="en-IN" sz="4250"/>
              <a:t>      </a:t>
            </a:r>
            <a:br>
              <a:rPr lang="en-IN" sz="4250"/>
            </a:br>
            <a:br>
              <a:rPr lang="en-IN" sz="4250"/>
            </a:br>
            <a:br>
              <a:rPr lang="en-IN" sz="4250"/>
            </a:br>
            <a:endParaRPr sz="4250"/>
          </a:p>
        </p:txBody>
      </p:sp>
      <p:grpSp>
        <p:nvGrpSpPr>
          <p:cNvPr id="87" name="Google Shape;87;p2"/>
          <p:cNvGrpSpPr/>
          <p:nvPr/>
        </p:nvGrpSpPr>
        <p:grpSpPr>
          <a:xfrm>
            <a:off x="466725" y="6410325"/>
            <a:ext cx="3705225" cy="295275"/>
            <a:chOff x="466725" y="6410325"/>
            <a:chExt cx="3705225" cy="295275"/>
          </a:xfrm>
        </p:grpSpPr>
        <p:pic>
          <p:nvPicPr>
            <p:cNvPr id="88" name="Google Shape;88;p2"/>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9" name="Google Shape;89;p2"/>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90" name="Google Shape;90;p2"/>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IN" sz="1100">
                <a:solidFill>
                  <a:srgbClr val="2D83C3"/>
                </a:solidFill>
                <a:latin typeface="Trebuchet MS"/>
                <a:ea typeface="Trebuchet MS"/>
                <a:cs typeface="Trebuchet MS"/>
                <a:sym typeface="Trebuchet MS"/>
              </a:rPr>
              <a:t>3/21/2024  </a:t>
            </a:r>
            <a:r>
              <a:rPr lang="en-IN"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91" name="Google Shape;91;p2"/>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I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3"/>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nvGrpSpPr>
          <p:cNvPr id="97" name="Google Shape;97;p3"/>
          <p:cNvGrpSpPr/>
          <p:nvPr/>
        </p:nvGrpSpPr>
        <p:grpSpPr>
          <a:xfrm>
            <a:off x="7448612" y="0"/>
            <a:ext cx="4743796" cy="6858466"/>
            <a:chOff x="7448612" y="0"/>
            <a:chExt cx="4743796" cy="6858466"/>
          </a:xfrm>
        </p:grpSpPr>
        <p:sp>
          <p:nvSpPr>
            <p:cNvPr id="98" name="Google Shape;98;p3"/>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99" name="Google Shape;99;p3"/>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0" name="Google Shape;100;p3"/>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1" name="Google Shape;101;p3"/>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2" name="Google Shape;102;p3"/>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3" name="Google Shape;103;p3"/>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4" name="Google Shape;104;p3"/>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5" name="Google Shape;105;p3"/>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6" name="Google Shape;106;p3"/>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107" name="Google Shape;107;p3"/>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8" name="Google Shape;108;p3"/>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lvl="0" indent="0" algn="l" rtl="0">
              <a:lnSpc>
                <a:spcPct val="115909"/>
              </a:lnSpc>
              <a:spcBef>
                <a:spcPts val="0"/>
              </a:spcBef>
              <a:spcAft>
                <a:spcPts val="0"/>
              </a:spcAft>
              <a:buNone/>
            </a:pPr>
            <a:r>
              <a:rPr lang="en-IN" sz="1100">
                <a:solidFill>
                  <a:srgbClr val="2D83C3"/>
                </a:solidFill>
                <a:latin typeface="Trebuchet MS"/>
                <a:ea typeface="Trebuchet MS"/>
                <a:cs typeface="Trebuchet MS"/>
                <a:sym typeface="Trebuchet MS"/>
              </a:rPr>
              <a:t>3/21/2024  </a:t>
            </a:r>
            <a:r>
              <a:rPr lang="en-IN"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09" name="Google Shape;109;p3"/>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10" name="Google Shape;110;p3"/>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111" name="Google Shape;111;p3"/>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2" name="Google Shape;112;p3"/>
          <p:cNvGrpSpPr/>
          <p:nvPr/>
        </p:nvGrpSpPr>
        <p:grpSpPr>
          <a:xfrm>
            <a:off x="47625" y="3819523"/>
            <a:ext cx="4124325" cy="3009898"/>
            <a:chOff x="47625" y="3819523"/>
            <a:chExt cx="4124325" cy="3009898"/>
          </a:xfrm>
        </p:grpSpPr>
        <p:pic>
          <p:nvPicPr>
            <p:cNvPr id="113" name="Google Shape;113;p3"/>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4" name="Google Shape;114;p3"/>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5" name="Google Shape;115;p3"/>
          <p:cNvSpPr txBox="1">
            <a:spLocks noGrp="1"/>
          </p:cNvSpPr>
          <p:nvPr>
            <p:ph type="title"/>
          </p:nvPr>
        </p:nvSpPr>
        <p:spPr>
          <a:xfrm>
            <a:off x="558165" y="385444"/>
            <a:ext cx="9764395" cy="4997450"/>
          </a:xfrm>
          <a:prstGeom prst="rect">
            <a:avLst/>
          </a:prstGeom>
          <a:noFill/>
          <a:ln>
            <a:noFill/>
          </a:ln>
        </p:spPr>
        <p:txBody>
          <a:bodyPr spcFirstLastPara="1" wrap="square" lIns="0" tIns="73275" rIns="0" bIns="0" anchor="t" anchorCtr="0">
            <a:spAutoFit/>
          </a:bodyPr>
          <a:lstStyle/>
          <a:p>
            <a:pPr marL="193675" lvl="0" indent="0" algn="l" rtl="0">
              <a:lnSpc>
                <a:spcPct val="100000"/>
              </a:lnSpc>
              <a:spcBef>
                <a:spcPts val="0"/>
              </a:spcBef>
              <a:spcAft>
                <a:spcPts val="0"/>
              </a:spcAft>
              <a:buNone/>
            </a:pPr>
            <a:r>
              <a:rPr lang="en-IN"/>
              <a:t>     AGENDA</a:t>
            </a:r>
            <a:br>
              <a:rPr lang="en-IN"/>
            </a:br>
            <a:r>
              <a:rPr lang="en-IN"/>
              <a:t>           </a:t>
            </a:r>
            <a:r>
              <a:rPr lang="en-IN" sz="3200"/>
              <a:t>1.Problem  Statement</a:t>
            </a:r>
            <a:br>
              <a:rPr lang="en-IN" sz="3200"/>
            </a:br>
            <a:r>
              <a:rPr lang="en-IN" sz="3200"/>
              <a:t>                 2.Project Overview</a:t>
            </a:r>
            <a:br>
              <a:rPr lang="en-IN" sz="3200"/>
            </a:br>
            <a:r>
              <a:rPr lang="en-IN" sz="3200"/>
              <a:t>                 3.End Users</a:t>
            </a:r>
            <a:br>
              <a:rPr lang="en-IN" sz="3200"/>
            </a:br>
            <a:r>
              <a:rPr lang="en-IN" sz="3200"/>
              <a:t>                 4.Our Solution and Proposition</a:t>
            </a:r>
            <a:br>
              <a:rPr lang="en-IN" sz="3200"/>
            </a:br>
            <a:r>
              <a:rPr lang="en-IN" sz="3200"/>
              <a:t>                 5.Key Features</a:t>
            </a:r>
            <a:br>
              <a:rPr lang="en-IN" sz="3200"/>
            </a:br>
            <a:r>
              <a:rPr lang="en-IN" sz="3200"/>
              <a:t>                 6.Modelling Approach</a:t>
            </a:r>
            <a:br>
              <a:rPr lang="en-IN" sz="3200"/>
            </a:br>
            <a:r>
              <a:rPr lang="en-IN" sz="3200"/>
              <a:t>                 7.Results and Evaluation  </a:t>
            </a:r>
            <a:br>
              <a:rPr lang="en-IN" sz="3200"/>
            </a:br>
            <a:r>
              <a:rPr lang="en-IN" sz="3200"/>
              <a:t>                 8.Conclusion</a:t>
            </a:r>
            <a:endParaRPr sz="3200"/>
          </a:p>
        </p:txBody>
      </p:sp>
      <p:sp>
        <p:nvSpPr>
          <p:cNvPr id="116" name="Google Shape;116;p3"/>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I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grpSp>
        <p:nvGrpSpPr>
          <p:cNvPr id="121" name="Google Shape;121;p4"/>
          <p:cNvGrpSpPr/>
          <p:nvPr/>
        </p:nvGrpSpPr>
        <p:grpSpPr>
          <a:xfrm>
            <a:off x="9753600" y="3600450"/>
            <a:ext cx="2762250" cy="3257550"/>
            <a:chOff x="7991475" y="2933700"/>
            <a:chExt cx="2762250" cy="3257550"/>
          </a:xfrm>
        </p:grpSpPr>
        <p:sp>
          <p:nvSpPr>
            <p:cNvPr id="122" name="Google Shape;122;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23" name="Google Shape;123;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124" name="Google Shape;124;p4"/>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5" name="Google Shape;125;p4"/>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26" name="Google Shape;126;p4"/>
          <p:cNvSpPr txBox="1">
            <a:spLocks noGrp="1"/>
          </p:cNvSpPr>
          <p:nvPr>
            <p:ph type="title"/>
          </p:nvPr>
        </p:nvSpPr>
        <p:spPr>
          <a:xfrm>
            <a:off x="833755" y="575310"/>
            <a:ext cx="8669655" cy="5546725"/>
          </a:xfrm>
          <a:prstGeom prst="rect">
            <a:avLst/>
          </a:prstGeom>
          <a:noFill/>
          <a:ln>
            <a:noFill/>
          </a:ln>
        </p:spPr>
        <p:txBody>
          <a:bodyPr spcFirstLastPara="1" wrap="square" lIns="0" tIns="16500" rIns="0" bIns="0" anchor="t" anchorCtr="0">
            <a:noAutofit/>
          </a:bodyPr>
          <a:lstStyle/>
          <a:p>
            <a:pPr marL="12700" lvl="0" indent="0" algn="l" rtl="0">
              <a:lnSpc>
                <a:spcPct val="100000"/>
              </a:lnSpc>
              <a:spcBef>
                <a:spcPts val="0"/>
              </a:spcBef>
              <a:spcAft>
                <a:spcPts val="0"/>
              </a:spcAft>
              <a:buClr>
                <a:schemeClr val="dk1"/>
              </a:buClr>
              <a:buSzPts val="4250"/>
              <a:buFont typeface="Trebuchet MS"/>
              <a:buNone/>
            </a:pPr>
            <a:r>
              <a:rPr lang="en-IN" sz="3200" dirty="0"/>
              <a:t>PROBLEMSTATEMENT</a:t>
            </a:r>
            <a:br>
              <a:rPr lang="en-IN" sz="3200" dirty="0"/>
            </a:br>
            <a:r>
              <a:rPr lang="en-IN" sz="3200" dirty="0"/>
              <a:t>   </a:t>
            </a:r>
            <a:r>
              <a:rPr lang="en-GB" sz="3200" dirty="0"/>
              <a:t>Recently, there's been a growing demand for stronger security measures, especially in places with large gatherings or public events. A major worry is the risk of people carrying mace or pepper spray for harmful intentions, like attacking others or creating chaos in busy places. Conventional security methods might not always spot hidden mace, creating vulnerabilities in safeguarding the public.</a:t>
            </a:r>
            <a:endParaRPr sz="3200" dirty="0"/>
          </a:p>
        </p:txBody>
      </p:sp>
      <p:pic>
        <p:nvPicPr>
          <p:cNvPr id="127" name="Google Shape;127;p4"/>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8" name="Google Shape;128;p4"/>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IN" sz="1100">
                <a:solidFill>
                  <a:srgbClr val="2D83C3"/>
                </a:solidFill>
                <a:latin typeface="Trebuchet MS"/>
                <a:ea typeface="Trebuchet MS"/>
                <a:cs typeface="Trebuchet MS"/>
                <a:sym typeface="Trebuchet MS"/>
              </a:rPr>
              <a:t>3/21/2024  </a:t>
            </a:r>
            <a:r>
              <a:rPr lang="en-IN"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29" name="Google Shape;129;p4"/>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I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grpSp>
        <p:nvGrpSpPr>
          <p:cNvPr id="134" name="Google Shape;134;p5"/>
          <p:cNvGrpSpPr/>
          <p:nvPr/>
        </p:nvGrpSpPr>
        <p:grpSpPr>
          <a:xfrm>
            <a:off x="9630410" y="2895600"/>
            <a:ext cx="3533775" cy="3810000"/>
            <a:chOff x="8658225" y="2647950"/>
            <a:chExt cx="3533775" cy="3810000"/>
          </a:xfrm>
        </p:grpSpPr>
        <p:sp>
          <p:nvSpPr>
            <p:cNvPr id="135" name="Google Shape;135;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36" name="Google Shape;136;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137" name="Google Shape;137;p5"/>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38" name="Google Shape;138;p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39" name="Google Shape;139;p5"/>
          <p:cNvSpPr txBox="1">
            <a:spLocks noGrp="1"/>
          </p:cNvSpPr>
          <p:nvPr>
            <p:ph type="title"/>
          </p:nvPr>
        </p:nvSpPr>
        <p:spPr>
          <a:xfrm>
            <a:off x="739775" y="829310"/>
            <a:ext cx="8164195" cy="5391785"/>
          </a:xfrm>
          <a:prstGeom prst="rect">
            <a:avLst/>
          </a:prstGeom>
          <a:noFill/>
          <a:ln>
            <a:noFill/>
          </a:ln>
        </p:spPr>
        <p:txBody>
          <a:bodyPr spcFirstLastPara="1" wrap="square" lIns="0" tIns="16500" rIns="0" bIns="0" anchor="t" anchorCtr="0">
            <a:noAutofit/>
          </a:bodyPr>
          <a:lstStyle/>
          <a:p>
            <a:pPr marL="12700" lvl="0" indent="0" algn="l" rtl="0">
              <a:lnSpc>
                <a:spcPct val="100000"/>
              </a:lnSpc>
              <a:spcBef>
                <a:spcPts val="0"/>
              </a:spcBef>
              <a:spcAft>
                <a:spcPts val="0"/>
              </a:spcAft>
              <a:buNone/>
            </a:pPr>
            <a:r>
              <a:rPr lang="en-IN" sz="4250" dirty="0"/>
              <a:t>PROJECT	OVERVIEW</a:t>
            </a:r>
            <a:br>
              <a:rPr lang="en-IN" sz="4250" dirty="0"/>
            </a:br>
            <a:r>
              <a:rPr lang="en-IN" sz="3200" dirty="0"/>
              <a:t>-</a:t>
            </a:r>
            <a:r>
              <a:rPr lang="en-GB" sz="3200" dirty="0"/>
              <a:t> </a:t>
            </a:r>
            <a:r>
              <a:rPr lang="en-GB" sz="2800" dirty="0"/>
              <a:t>The goal of this project is to create a strong and reliable method for detecting mace or pepper spray in public places. We want to develop a system that can effectively detect the presence of mace on persons entering monitored locations by utilizing modern technologies such as computer vision and machine learning. This technology will improve security measures, allowing for faster reactions to possible attacks and safeguarding the safety of citizens in public places.</a:t>
            </a:r>
            <a:endParaRPr sz="2800" dirty="0"/>
          </a:p>
        </p:txBody>
      </p:sp>
      <p:pic>
        <p:nvPicPr>
          <p:cNvPr id="140" name="Google Shape;140;p5"/>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1" name="Google Shape;141;p5"/>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IN" sz="1100">
                <a:solidFill>
                  <a:srgbClr val="2D83C3"/>
                </a:solidFill>
                <a:latin typeface="Trebuchet MS"/>
                <a:ea typeface="Trebuchet MS"/>
                <a:cs typeface="Trebuchet MS"/>
                <a:sym typeface="Trebuchet MS"/>
              </a:rPr>
              <a:t>3/21/2024  </a:t>
            </a:r>
            <a:r>
              <a:rPr lang="en-IN"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42" name="Google Shape;142;p5"/>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I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48" name="Google Shape;148;p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49" name="Google Shape;149;p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50" name="Google Shape;150;p6"/>
          <p:cNvSpPr txBox="1">
            <a:spLocks noGrp="1"/>
          </p:cNvSpPr>
          <p:nvPr>
            <p:ph type="title"/>
          </p:nvPr>
        </p:nvSpPr>
        <p:spPr>
          <a:xfrm>
            <a:off x="558175" y="385450"/>
            <a:ext cx="9764400" cy="5927400"/>
          </a:xfrm>
          <a:prstGeom prst="rect">
            <a:avLst/>
          </a:prstGeom>
          <a:noFill/>
          <a:ln>
            <a:noFill/>
          </a:ln>
        </p:spPr>
        <p:txBody>
          <a:bodyPr spcFirstLastPara="1" wrap="square" lIns="0" tIns="522850" rIns="0" bIns="0" anchor="t" anchorCtr="0">
            <a:noAutofit/>
          </a:bodyPr>
          <a:lstStyle/>
          <a:p>
            <a:pPr marL="457200" lvl="0" indent="-317500" algn="l" rtl="0">
              <a:lnSpc>
                <a:spcPct val="100000"/>
              </a:lnSpc>
              <a:spcBef>
                <a:spcPts val="0"/>
              </a:spcBef>
              <a:spcAft>
                <a:spcPts val="0"/>
              </a:spcAft>
              <a:buSzPts val="1400"/>
              <a:buChar char="●"/>
            </a:pPr>
            <a:r>
              <a:rPr lang="en-IN" sz="3400" dirty="0"/>
              <a:t>WHO ARE THE END USERS?</a:t>
            </a:r>
            <a:br>
              <a:rPr lang="en-IN" sz="3400" dirty="0"/>
            </a:br>
            <a:r>
              <a:rPr lang="en-IN" sz="2900" dirty="0"/>
              <a:t>The primary end users of this technology include:</a:t>
            </a:r>
            <a:endParaRPr sz="2900" dirty="0"/>
          </a:p>
          <a:p>
            <a:pPr marL="153670" lvl="0" indent="0" algn="l" rtl="0">
              <a:spcBef>
                <a:spcPts val="0"/>
              </a:spcBef>
              <a:spcAft>
                <a:spcPts val="0"/>
              </a:spcAft>
              <a:buClr>
                <a:schemeClr val="dk1"/>
              </a:buClr>
              <a:buSzPts val="1100"/>
              <a:buFont typeface="Arial"/>
              <a:buNone/>
            </a:pPr>
            <a:r>
              <a:rPr lang="en-GB" sz="3400" dirty="0"/>
              <a:t>    Security guards in airports, rail stations, and other transportation hubs Organizers of concerts, sporting events, and festivals Educational institutions, including schools and colleges Government agencies accountable for public safety and security</a:t>
            </a:r>
            <a:endParaRPr sz="3400" dirty="0"/>
          </a:p>
          <a:p>
            <a:pPr marL="153670" lvl="0" indent="0" algn="l" rtl="0">
              <a:lnSpc>
                <a:spcPct val="100000"/>
              </a:lnSpc>
              <a:spcBef>
                <a:spcPts val="0"/>
              </a:spcBef>
              <a:spcAft>
                <a:spcPts val="0"/>
              </a:spcAft>
              <a:buNone/>
            </a:pPr>
            <a:endParaRPr sz="3400" dirty="0"/>
          </a:p>
          <a:p>
            <a:pPr marL="153670" lvl="0" indent="0" algn="l" rtl="0">
              <a:lnSpc>
                <a:spcPct val="100000"/>
              </a:lnSpc>
              <a:spcBef>
                <a:spcPts val="0"/>
              </a:spcBef>
              <a:spcAft>
                <a:spcPts val="0"/>
              </a:spcAft>
              <a:buNone/>
            </a:pPr>
            <a:endParaRPr sz="3400" dirty="0"/>
          </a:p>
        </p:txBody>
      </p:sp>
      <p:pic>
        <p:nvPicPr>
          <p:cNvPr id="151" name="Google Shape;151;p6"/>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52" name="Google Shape;152;p6"/>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IN" sz="1100">
                <a:solidFill>
                  <a:srgbClr val="2D83C3"/>
                </a:solidFill>
                <a:latin typeface="Trebuchet MS"/>
                <a:ea typeface="Trebuchet MS"/>
                <a:cs typeface="Trebuchet MS"/>
                <a:sym typeface="Trebuchet MS"/>
              </a:rPr>
              <a:t>3/21/2024  </a:t>
            </a:r>
            <a:r>
              <a:rPr lang="en-IN"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53" name="Google Shape;153;p6"/>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I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pic>
        <p:nvPicPr>
          <p:cNvPr id="158" name="Google Shape;158;p7"/>
          <p:cNvPicPr preferRelativeResize="0"/>
          <p:nvPr/>
        </p:nvPicPr>
        <p:blipFill rotWithShape="1">
          <a:blip r:embed="rId3">
            <a:alphaModFix/>
          </a:blip>
          <a:srcRect/>
          <a:stretch/>
        </p:blipFill>
        <p:spPr>
          <a:xfrm>
            <a:off x="76200" y="152400"/>
            <a:ext cx="1005205" cy="687070"/>
          </a:xfrm>
          <a:prstGeom prst="rect">
            <a:avLst/>
          </a:prstGeom>
          <a:noFill/>
          <a:ln>
            <a:noFill/>
          </a:ln>
        </p:spPr>
      </p:pic>
      <p:sp>
        <p:nvSpPr>
          <p:cNvPr id="159" name="Google Shape;159;p7"/>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60" name="Google Shape;160;p7"/>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61" name="Google Shape;161;p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62" name="Google Shape;162;p7"/>
          <p:cNvSpPr txBox="1">
            <a:spLocks noGrp="1"/>
          </p:cNvSpPr>
          <p:nvPr>
            <p:ph type="title"/>
          </p:nvPr>
        </p:nvSpPr>
        <p:spPr>
          <a:xfrm>
            <a:off x="533400" y="533400"/>
            <a:ext cx="10846435" cy="5477510"/>
          </a:xfrm>
          <a:prstGeom prst="rect">
            <a:avLst/>
          </a:prstGeom>
          <a:noFill/>
          <a:ln>
            <a:noFill/>
          </a:ln>
        </p:spPr>
        <p:txBody>
          <a:bodyPr spcFirstLastPara="1" wrap="square" lIns="0" tIns="485775" rIns="0" bIns="0" anchor="t" anchorCtr="0">
            <a:noAutofit/>
          </a:bodyPr>
          <a:lstStyle/>
          <a:p>
            <a:pPr marL="12700" lvl="0" indent="0" algn="l" rtl="0">
              <a:lnSpc>
                <a:spcPct val="100000"/>
              </a:lnSpc>
              <a:spcBef>
                <a:spcPts val="0"/>
              </a:spcBef>
              <a:spcAft>
                <a:spcPts val="0"/>
              </a:spcAft>
              <a:buNone/>
            </a:pPr>
            <a:r>
              <a:rPr lang="en-IN" sz="3600" dirty="0"/>
              <a:t>YOUR SOLUTION AND ITS VALUE PROPOSITION</a:t>
            </a:r>
            <a:br>
              <a:rPr lang="en-IN" sz="3600" dirty="0"/>
            </a:br>
            <a:br>
              <a:rPr lang="en-IN" sz="3600" dirty="0"/>
            </a:br>
            <a:r>
              <a:rPr lang="en-IN" sz="3600" dirty="0"/>
              <a:t>   </a:t>
            </a:r>
            <a:r>
              <a:rPr lang="en-GB" sz="2800" dirty="0"/>
              <a:t>Our idea is creating a face mace detection system that use computer vision algorithms to evaluate live video feeds from security cameras. We may train machine learning models on datasets including photographs of people carrying maces to teach the system to detect key traits and patterns associated with these devices. In addition, we will connect this solution with current security infrastructure to provide real-time monitoring and alerting</a:t>
            </a:r>
            <a:endParaRPr sz="2800" dirty="0"/>
          </a:p>
        </p:txBody>
      </p:sp>
      <p:pic>
        <p:nvPicPr>
          <p:cNvPr id="163" name="Google Shape;163;p7"/>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64" name="Google Shape;164;p7"/>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IN" sz="1100">
                <a:solidFill>
                  <a:srgbClr val="2D83C3"/>
                </a:solidFill>
                <a:latin typeface="Trebuchet MS"/>
                <a:ea typeface="Trebuchet MS"/>
                <a:cs typeface="Trebuchet MS"/>
                <a:sym typeface="Trebuchet MS"/>
              </a:rPr>
              <a:t>3/21/2024  </a:t>
            </a:r>
            <a:r>
              <a:rPr lang="en-IN"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65" name="Google Shape;165;p7"/>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I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8"/>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lvl="0" indent="0" algn="l" rtl="0">
              <a:lnSpc>
                <a:spcPct val="115909"/>
              </a:lnSpc>
              <a:spcBef>
                <a:spcPts val="0"/>
              </a:spcBef>
              <a:spcAft>
                <a:spcPts val="0"/>
              </a:spcAft>
              <a:buNone/>
            </a:pPr>
            <a:r>
              <a:rPr lang="en-IN" sz="1100">
                <a:solidFill>
                  <a:srgbClr val="2D83C3"/>
                </a:solidFill>
                <a:latin typeface="Trebuchet MS"/>
                <a:ea typeface="Trebuchet MS"/>
                <a:cs typeface="Trebuchet MS"/>
                <a:sym typeface="Trebuchet MS"/>
              </a:rPr>
              <a:t>3/21/2024  </a:t>
            </a:r>
            <a:r>
              <a:rPr lang="en-IN"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71" name="Google Shape;171;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72" name="Google Shape;172;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73" name="Google Shape;173;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174" name="Google Shape;174;p8"/>
          <p:cNvPicPr preferRelativeResize="0"/>
          <p:nvPr/>
        </p:nvPicPr>
        <p:blipFill rotWithShape="1">
          <a:blip r:embed="rId3">
            <a:alphaModFix/>
          </a:blip>
          <a:srcRect/>
          <a:stretch/>
        </p:blipFill>
        <p:spPr>
          <a:xfrm>
            <a:off x="9677400" y="3381373"/>
            <a:ext cx="2466975" cy="3419475"/>
          </a:xfrm>
          <a:prstGeom prst="rect">
            <a:avLst/>
          </a:prstGeom>
          <a:noFill/>
          <a:ln>
            <a:noFill/>
          </a:ln>
        </p:spPr>
      </p:pic>
      <p:sp>
        <p:nvSpPr>
          <p:cNvPr id="175" name="Google Shape;175;p8"/>
          <p:cNvSpPr txBox="1">
            <a:spLocks noGrp="1"/>
          </p:cNvSpPr>
          <p:nvPr>
            <p:ph type="title"/>
          </p:nvPr>
        </p:nvSpPr>
        <p:spPr>
          <a:xfrm>
            <a:off x="205875" y="385450"/>
            <a:ext cx="10116600" cy="5636400"/>
          </a:xfrm>
          <a:prstGeom prst="rect">
            <a:avLst/>
          </a:prstGeom>
          <a:noFill/>
          <a:ln>
            <a:noFill/>
          </a:ln>
        </p:spPr>
        <p:txBody>
          <a:bodyPr spcFirstLastPara="1" wrap="square" lIns="0" tIns="286000" rIns="0" bIns="0" anchor="t" anchorCtr="0">
            <a:noAutofit/>
          </a:bodyPr>
          <a:lstStyle/>
          <a:p>
            <a:pPr marL="0" lvl="0" indent="0" algn="l" rtl="0">
              <a:lnSpc>
                <a:spcPct val="100000"/>
              </a:lnSpc>
              <a:spcBef>
                <a:spcPts val="0"/>
              </a:spcBef>
              <a:spcAft>
                <a:spcPts val="0"/>
              </a:spcAft>
              <a:buNone/>
            </a:pPr>
            <a:r>
              <a:rPr lang="en-IN" sz="4250" dirty="0"/>
              <a:t>THE WOW IN YOUR SOLUTION</a:t>
            </a:r>
            <a:endParaRPr sz="4250" dirty="0"/>
          </a:p>
          <a:p>
            <a:pPr marL="34925" lvl="0" algn="l" rtl="0">
              <a:spcBef>
                <a:spcPts val="0"/>
              </a:spcBef>
              <a:spcAft>
                <a:spcPts val="0"/>
              </a:spcAft>
              <a:buSzPts val="3050"/>
            </a:pPr>
            <a:r>
              <a:rPr lang="en-GB" sz="3200" dirty="0"/>
              <a:t>1.Real-time detection of mace or pepper spray on people inside monitored locations.</a:t>
            </a:r>
            <a:br>
              <a:rPr lang="en-GB" sz="3200" dirty="0"/>
            </a:br>
            <a:r>
              <a:rPr lang="en-GB" sz="3200" dirty="0"/>
              <a:t>2.Integration with current surveillance systems allows for smooth implementation.</a:t>
            </a:r>
            <a:br>
              <a:rPr lang="en-GB" sz="3200" dirty="0"/>
            </a:br>
            <a:r>
              <a:rPr lang="en-GB" sz="3200" dirty="0"/>
              <a:t>3.Customizable alert systems for security personnel </a:t>
            </a:r>
            <a:br>
              <a:rPr lang="en-GB" sz="3200" dirty="0"/>
            </a:br>
            <a:r>
              <a:rPr lang="en-GB" sz="3200" dirty="0"/>
              <a:t>4.Scalability to meet different situations and population sizes</a:t>
            </a:r>
            <a:br>
              <a:rPr lang="en-GB" sz="3200" dirty="0"/>
            </a:br>
            <a:r>
              <a:rPr lang="en-GB" sz="3200" dirty="0"/>
              <a:t>5.Continuous learning and improvement via feedback systems.</a:t>
            </a:r>
            <a:br>
              <a:rPr lang="en-IN" sz="3200" dirty="0"/>
            </a:br>
            <a:endParaRPr sz="3200" b="0" dirty="0">
              <a:solidFill>
                <a:srgbClr val="ECECEC"/>
              </a:solidFill>
              <a:highlight>
                <a:srgbClr val="212121"/>
              </a:highlight>
              <a:latin typeface="Roboto"/>
              <a:ea typeface="Roboto"/>
              <a:cs typeface="Roboto"/>
              <a:sym typeface="Roboto"/>
            </a:endParaRPr>
          </a:p>
          <a:p>
            <a:pPr marL="193675" lvl="0" indent="0" algn="l" rtl="0">
              <a:lnSpc>
                <a:spcPct val="100000"/>
              </a:lnSpc>
              <a:spcBef>
                <a:spcPts val="0"/>
              </a:spcBef>
              <a:spcAft>
                <a:spcPts val="0"/>
              </a:spcAft>
              <a:buNone/>
            </a:pPr>
            <a:endParaRPr sz="2000" b="0" dirty="0">
              <a:solidFill>
                <a:srgbClr val="ECECEC"/>
              </a:solidFill>
              <a:highlight>
                <a:srgbClr val="212121"/>
              </a:highlight>
              <a:latin typeface="Roboto"/>
              <a:ea typeface="Roboto"/>
              <a:cs typeface="Roboto"/>
              <a:sym typeface="Roboto"/>
            </a:endParaRPr>
          </a:p>
          <a:p>
            <a:pPr marL="193675" lvl="0" indent="0" algn="l" rtl="0">
              <a:lnSpc>
                <a:spcPct val="100000"/>
              </a:lnSpc>
              <a:spcBef>
                <a:spcPts val="0"/>
              </a:spcBef>
              <a:spcAft>
                <a:spcPts val="0"/>
              </a:spcAft>
              <a:buNone/>
            </a:pPr>
            <a:endParaRPr sz="1200" b="0" dirty="0">
              <a:solidFill>
                <a:srgbClr val="ECECEC"/>
              </a:solidFill>
              <a:highlight>
                <a:srgbClr val="212121"/>
              </a:highlight>
              <a:latin typeface="Roboto"/>
              <a:ea typeface="Roboto"/>
              <a:cs typeface="Roboto"/>
              <a:sym typeface="Roboto"/>
            </a:endParaRPr>
          </a:p>
          <a:p>
            <a:pPr marL="193675" lvl="0" indent="0" algn="l" rtl="0">
              <a:lnSpc>
                <a:spcPct val="100000"/>
              </a:lnSpc>
              <a:spcBef>
                <a:spcPts val="0"/>
              </a:spcBef>
              <a:spcAft>
                <a:spcPts val="0"/>
              </a:spcAft>
              <a:buNone/>
            </a:pPr>
            <a:endParaRPr sz="4250" dirty="0"/>
          </a:p>
        </p:txBody>
      </p:sp>
      <p:sp>
        <p:nvSpPr>
          <p:cNvPr id="176" name="Google Shape;176;p8"/>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I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lvl="0" indent="0" algn="l" rtl="0">
              <a:lnSpc>
                <a:spcPct val="115909"/>
              </a:lnSpc>
              <a:spcBef>
                <a:spcPts val="0"/>
              </a:spcBef>
              <a:spcAft>
                <a:spcPts val="0"/>
              </a:spcAft>
              <a:buNone/>
            </a:pPr>
            <a:r>
              <a:rPr lang="en-IN" sz="1100">
                <a:solidFill>
                  <a:srgbClr val="2D83C3"/>
                </a:solidFill>
                <a:latin typeface="Trebuchet MS"/>
                <a:ea typeface="Trebuchet MS"/>
                <a:cs typeface="Trebuchet MS"/>
                <a:sym typeface="Trebuchet MS"/>
              </a:rPr>
              <a:t>3/21/2024  </a:t>
            </a:r>
            <a:r>
              <a:rPr lang="en-IN"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82" name="Google Shape;182;p9"/>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83" name="Google Shape;183;p9"/>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84" name="Google Shape;184;p9"/>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185" name="Google Shape;185;p9"/>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86" name="Google Shape;186;p9"/>
          <p:cNvSpPr txBox="1"/>
          <p:nvPr/>
        </p:nvSpPr>
        <p:spPr>
          <a:xfrm>
            <a:off x="373380" y="1019175"/>
            <a:ext cx="11403330" cy="4985385"/>
          </a:xfrm>
          <a:prstGeom prst="rect">
            <a:avLst/>
          </a:prstGeom>
          <a:noFill/>
          <a:ln>
            <a:noFill/>
          </a:ln>
        </p:spPr>
        <p:txBody>
          <a:bodyPr spcFirstLastPara="1" wrap="square" lIns="0" tIns="12700" rIns="0" bIns="0" anchor="t" anchorCtr="0">
            <a:noAutofit/>
          </a:bodyPr>
          <a:lstStyle/>
          <a:p>
            <a:pPr marL="0" lvl="0" indent="0" algn="l" rtl="0">
              <a:spcBef>
                <a:spcPts val="0"/>
              </a:spcBef>
              <a:spcAft>
                <a:spcPts val="0"/>
              </a:spcAft>
              <a:buNone/>
            </a:pPr>
            <a:r>
              <a:rPr lang="en-IN" sz="2000">
                <a:latin typeface="Trebuchet MS"/>
                <a:ea typeface="Trebuchet MS"/>
                <a:cs typeface="Trebuchet MS"/>
                <a:sym typeface="Trebuchet MS"/>
              </a:rPr>
              <a:t>Our modelling approach involves several key steps:</a:t>
            </a:r>
            <a:endParaRPr sz="2000">
              <a:latin typeface="Trebuchet MS"/>
              <a:ea typeface="Trebuchet MS"/>
              <a:cs typeface="Trebuchet MS"/>
              <a:sym typeface="Trebuchet MS"/>
            </a:endParaRPr>
          </a:p>
          <a:p>
            <a:pPr marL="0" lvl="0" indent="0" algn="l" rtl="0">
              <a:spcBef>
                <a:spcPts val="0"/>
              </a:spcBef>
              <a:spcAft>
                <a:spcPts val="0"/>
              </a:spcAft>
              <a:buNone/>
            </a:pPr>
            <a:endParaRPr sz="2000">
              <a:latin typeface="Trebuchet MS"/>
              <a:ea typeface="Trebuchet MS"/>
              <a:cs typeface="Trebuchet MS"/>
              <a:sym typeface="Trebuchet MS"/>
            </a:endParaRPr>
          </a:p>
          <a:p>
            <a:pPr marL="457200" lvl="0" indent="-374650" algn="l" rtl="0">
              <a:spcBef>
                <a:spcPts val="0"/>
              </a:spcBef>
              <a:spcAft>
                <a:spcPts val="0"/>
              </a:spcAft>
              <a:buSzPts val="2300"/>
              <a:buFont typeface="Trebuchet MS"/>
              <a:buAutoNum type="arabicPeriod"/>
            </a:pPr>
            <a:r>
              <a:rPr lang="en-IN" sz="2300">
                <a:latin typeface="Trebuchet MS"/>
                <a:ea typeface="Trebuchet MS"/>
                <a:cs typeface="Trebuchet MS"/>
                <a:sym typeface="Trebuchet MS"/>
              </a:rPr>
              <a:t>Data collection: Gathering a diverse dataset of images containing individuals carrying mace or pepper spray.</a:t>
            </a:r>
            <a:endParaRPr sz="2300">
              <a:latin typeface="Trebuchet MS"/>
              <a:ea typeface="Trebuchet MS"/>
              <a:cs typeface="Trebuchet MS"/>
              <a:sym typeface="Trebuchet MS"/>
            </a:endParaRPr>
          </a:p>
          <a:p>
            <a:pPr marL="457200" lvl="0" indent="-374650" algn="l" rtl="0">
              <a:spcBef>
                <a:spcPts val="0"/>
              </a:spcBef>
              <a:spcAft>
                <a:spcPts val="0"/>
              </a:spcAft>
              <a:buSzPts val="2300"/>
              <a:buFont typeface="Trebuchet MS"/>
              <a:buAutoNum type="arabicPeriod"/>
            </a:pPr>
            <a:r>
              <a:rPr lang="en-IN" sz="2300">
                <a:latin typeface="Trebuchet MS"/>
                <a:ea typeface="Trebuchet MS"/>
                <a:cs typeface="Trebuchet MS"/>
                <a:sym typeface="Trebuchet MS"/>
              </a:rPr>
              <a:t>Preprocessing: Cleaning and augmenting the data to improve model performance and generalization.</a:t>
            </a:r>
            <a:endParaRPr sz="2300">
              <a:latin typeface="Trebuchet MS"/>
              <a:ea typeface="Trebuchet MS"/>
              <a:cs typeface="Trebuchet MS"/>
              <a:sym typeface="Trebuchet MS"/>
            </a:endParaRPr>
          </a:p>
          <a:p>
            <a:pPr marL="457200" lvl="0" indent="-374650" algn="l" rtl="0">
              <a:spcBef>
                <a:spcPts val="0"/>
              </a:spcBef>
              <a:spcAft>
                <a:spcPts val="0"/>
              </a:spcAft>
              <a:buSzPts val="2300"/>
              <a:buFont typeface="Trebuchet MS"/>
              <a:buAutoNum type="arabicPeriod"/>
            </a:pPr>
            <a:r>
              <a:rPr lang="en-IN" sz="2300">
                <a:latin typeface="Trebuchet MS"/>
                <a:ea typeface="Trebuchet MS"/>
                <a:cs typeface="Trebuchet MS"/>
                <a:sym typeface="Trebuchet MS"/>
              </a:rPr>
              <a:t>Model selection: Experimenting with various computer vision architectures, such as convolutional neural networks (CNNs), to identify the most suitable approach for mace detection.</a:t>
            </a:r>
            <a:endParaRPr sz="2300">
              <a:latin typeface="Trebuchet MS"/>
              <a:ea typeface="Trebuchet MS"/>
              <a:cs typeface="Trebuchet MS"/>
              <a:sym typeface="Trebuchet MS"/>
            </a:endParaRPr>
          </a:p>
          <a:p>
            <a:pPr marL="457200" lvl="0" indent="-374650" algn="l" rtl="0">
              <a:spcBef>
                <a:spcPts val="0"/>
              </a:spcBef>
              <a:spcAft>
                <a:spcPts val="0"/>
              </a:spcAft>
              <a:buSzPts val="2300"/>
              <a:buFont typeface="Trebuchet MS"/>
              <a:buAutoNum type="arabicPeriod"/>
            </a:pPr>
            <a:r>
              <a:rPr lang="en-IN" sz="2300">
                <a:latin typeface="Trebuchet MS"/>
                <a:ea typeface="Trebuchet MS"/>
                <a:cs typeface="Trebuchet MS"/>
                <a:sym typeface="Trebuchet MS"/>
              </a:rPr>
              <a:t>Training and validation: Training the chosen model on the prepared dataset and validating its performance using metrics such as accuracy, precision, and recall.</a:t>
            </a:r>
            <a:endParaRPr sz="2300">
              <a:latin typeface="Trebuchet MS"/>
              <a:ea typeface="Trebuchet MS"/>
              <a:cs typeface="Trebuchet MS"/>
              <a:sym typeface="Trebuchet MS"/>
            </a:endParaRPr>
          </a:p>
          <a:p>
            <a:pPr marL="457200" lvl="0" indent="-374650" algn="l" rtl="0">
              <a:spcBef>
                <a:spcPts val="0"/>
              </a:spcBef>
              <a:spcAft>
                <a:spcPts val="0"/>
              </a:spcAft>
              <a:buSzPts val="2300"/>
              <a:buFont typeface="Trebuchet MS"/>
              <a:buAutoNum type="arabicPeriod"/>
            </a:pPr>
            <a:r>
              <a:rPr lang="en-IN" sz="2300">
                <a:latin typeface="Trebuchet MS"/>
                <a:ea typeface="Trebuchet MS"/>
                <a:cs typeface="Trebuchet MS"/>
                <a:sym typeface="Trebuchet MS"/>
              </a:rPr>
              <a:t>Deployment: Integrating the trained model into the face mace detection system and conducting real-world testing to ensure reliability and effectiveness.</a:t>
            </a:r>
            <a:endParaRPr sz="2300">
              <a:latin typeface="Trebuchet MS"/>
              <a:ea typeface="Trebuchet MS"/>
              <a:cs typeface="Trebuchet MS"/>
              <a:sym typeface="Trebuchet MS"/>
            </a:endParaRPr>
          </a:p>
          <a:p>
            <a:pPr marL="12700" lvl="0" indent="0" algn="l" rtl="0">
              <a:lnSpc>
                <a:spcPct val="100000"/>
              </a:lnSpc>
              <a:spcBef>
                <a:spcPts val="100"/>
              </a:spcBef>
              <a:spcAft>
                <a:spcPts val="0"/>
              </a:spcAft>
              <a:buNone/>
            </a:pPr>
            <a:endParaRPr sz="2000">
              <a:latin typeface="Trebuchet MS"/>
              <a:ea typeface="Trebuchet MS"/>
              <a:cs typeface="Trebuchet MS"/>
              <a:sym typeface="Trebuchet MS"/>
            </a:endParaRPr>
          </a:p>
          <a:p>
            <a:pPr marL="12700" lvl="0" indent="0" algn="l" rtl="0">
              <a:lnSpc>
                <a:spcPct val="100000"/>
              </a:lnSpc>
              <a:spcBef>
                <a:spcPts val="100"/>
              </a:spcBef>
              <a:spcAft>
                <a:spcPts val="0"/>
              </a:spcAft>
              <a:buNone/>
            </a:pPr>
            <a:endParaRPr sz="2000">
              <a:latin typeface="Trebuchet MS"/>
              <a:ea typeface="Trebuchet MS"/>
              <a:cs typeface="Trebuchet MS"/>
              <a:sym typeface="Trebuchet MS"/>
            </a:endParaRPr>
          </a:p>
          <a:p>
            <a:pPr marL="12700" lvl="0" indent="0" algn="l" rtl="0">
              <a:lnSpc>
                <a:spcPct val="100000"/>
              </a:lnSpc>
              <a:spcBef>
                <a:spcPts val="100"/>
              </a:spcBef>
              <a:spcAft>
                <a:spcPts val="0"/>
              </a:spcAft>
              <a:buNone/>
            </a:pPr>
            <a:endParaRPr sz="2000">
              <a:latin typeface="Trebuchet MS"/>
              <a:ea typeface="Trebuchet MS"/>
              <a:cs typeface="Trebuchet MS"/>
              <a:sym typeface="Trebuchet MS"/>
            </a:endParaRPr>
          </a:p>
        </p:txBody>
      </p:sp>
      <p:sp>
        <p:nvSpPr>
          <p:cNvPr id="187" name="Google Shape;187;p9"/>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IN"/>
              <a:t>9</a:t>
            </a:fld>
            <a:endParaRPr/>
          </a:p>
        </p:txBody>
      </p:sp>
      <p:sp>
        <p:nvSpPr>
          <p:cNvPr id="188" name="Google Shape;188;p9"/>
          <p:cNvSpPr txBox="1">
            <a:spLocks noGrp="1"/>
          </p:cNvSpPr>
          <p:nvPr>
            <p:ph type="ctrTitle"/>
          </p:nvPr>
        </p:nvSpPr>
        <p:spPr>
          <a:xfrm>
            <a:off x="739775" y="291147"/>
            <a:ext cx="330454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IN"/>
              <a:t>MODELLING</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TotalTime>
  <Words>782</Words>
  <Application>Microsoft Office PowerPoint</Application>
  <PresentationFormat>Widescreen</PresentationFormat>
  <Paragraphs>56</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Trebuchet MS</vt:lpstr>
      <vt:lpstr>Calibri</vt:lpstr>
      <vt:lpstr>Roboto</vt:lpstr>
      <vt:lpstr>Arial</vt:lpstr>
      <vt:lpstr>Office Theme</vt:lpstr>
      <vt:lpstr>PowerPoint Presentation</vt:lpstr>
      <vt:lpstr>PROJECT TITLE             FACE MASK DETECTION                                 USING CNN          </vt:lpstr>
      <vt:lpstr>     AGENDA            1.Problem  Statement                  2.Project Overview                  3.End Users                  4.Our Solution and Proposition                  5.Key Features                  6.Modelling Approach                  7.Results and Evaluation                    8.Conclusion</vt:lpstr>
      <vt:lpstr>PROBLEMSTATEMENT    Recently, there's been a growing demand for stronger security measures, especially in places with large gatherings or public events. A major worry is the risk of people carrying mace or pepper spray for harmful intentions, like attacking others or creating chaos in busy places. Conventional security methods might not always spot hidden mace, creating vulnerabilities in safeguarding the public.</vt:lpstr>
      <vt:lpstr>PROJECT OVERVIEW - The goal of this project is to create a strong and reliable method for detecting mace or pepper spray in public places. We want to develop a system that can effectively detect the presence of mace on persons entering monitored locations by utilizing modern technologies such as computer vision and machine learning. This technology will improve security measures, allowing for faster reactions to possible attacks and safeguarding the safety of citizens in public places.</vt:lpstr>
      <vt:lpstr>WHO ARE THE END USERS? The primary end users of this technology include:     Security guards in airports, rail stations, and other transportation hubs Organizers of concerts, sporting events, and festivals Educational institutions, including schools and colleges Government agencies accountable for public safety and security  </vt:lpstr>
      <vt:lpstr>YOUR SOLUTION AND ITS VALUE PROPOSITION     Our idea is creating a face mace detection system that use computer vision algorithms to evaluate live video feeds from security cameras. We may train machine learning models on datasets including photographs of people carrying maces to teach the system to detect key traits and patterns associated with these devices. In addition, we will connect this solution with current security infrastructure to provide real-time monitoring and alerting</vt:lpstr>
      <vt:lpstr>THE WOW IN YOUR SOLUTION 1.Real-time detection of mace or pepper spray on people inside monitored locations. 2.Integration with current surveillance systems allows for smooth implementation. 3.Customizable alert systems for security personnel  4.Scalability to meet different situations and population sizes 5.Continuous learning and improvement via feedback systems.    </vt:lpstr>
      <vt:lpstr>MODELLING</vt:lpstr>
      <vt:lpstr>OUTPUT</vt:lpstr>
      <vt:lpstr>RESULTS Upon completion of the project, we will evaluate the performance of our face mace detection system based on several criteria:  Detection accuracy: Measuring the system's ability to correctly identify individuals carrying mace or pepper spray. False positive rate: Assessing the frequency of erroneous alerts triggered by non-threatening objects or activities. Response time: Evaluating the speed at which security personnel can react to detected threats and initiate appropriate measures. User feedback: Soliciting feedback from end users to gauge the system's usability, reliability, and overall effectiveness. </vt:lpstr>
      <vt:lpstr>CONCLUSION         In conclusion, the development of a face mace detection system represents a significant advancement in enhancing public safety and security measures. By leveraging cutting-edge technology and machine learning algorithms, we can detect potential threats more efficiently and effectively, thereby reducing the risk of harm in public spaces. Our solution offers a proactive approach to security, empowering security personnel to respond swiftly to emerging threats and safeguarding the well-being of individuals in various environments.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kishore S</cp:lastModifiedBy>
  <cp:revision>4</cp:revision>
  <dcterms:created xsi:type="dcterms:W3CDTF">2024-04-03T11:10:55Z</dcterms:created>
  <dcterms:modified xsi:type="dcterms:W3CDTF">2024-04-24T08:49:21Z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2024-04-03T05:30:00Z</vt:filetime>
  </property>
  <property fmtid="{D5CDD505-2E9C-101B-9397-08002B2CF9AE}" pid="4" name="ICV">
    <vt:lpwstr>0447AB6E4D1B457C9684C9CD9845A0DE_12</vt:lpwstr>
  </property>
  <property fmtid="{D5CDD505-2E9C-101B-9397-08002B2CF9AE}" pid="5" name="KSOProductBuildVer">
    <vt:lpwstr>1033-12.2.0.13518</vt:lpwstr>
  </property>
</Properties>
</file>