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75" r:id="rId6"/>
    <p:sldId id="260" r:id="rId7"/>
    <p:sldId id="262" r:id="rId8"/>
    <p:sldId id="263" r:id="rId9"/>
    <p:sldId id="277" r:id="rId10"/>
    <p:sldId id="278" r:id="rId11"/>
    <p:sldId id="264" r:id="rId12"/>
    <p:sldId id="265" r:id="rId13"/>
    <p:sldId id="281" r:id="rId14"/>
    <p:sldId id="268" r:id="rId15"/>
    <p:sldId id="276" r:id="rId16"/>
    <p:sldId id="279" r:id="rId17"/>
    <p:sldId id="280" r:id="rId18"/>
    <p:sldId id="269" r:id="rId19"/>
    <p:sldId id="270" r:id="rId20"/>
    <p:sldId id="272" r:id="rId21"/>
    <p:sldId id="273" r:id="rId22"/>
    <p:sldId id="274"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f/bxJIWFDzRy99CuHknlvmj9R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CC0152-E9EF-47C5-843D-7608A46DF4F7}">
  <a:tblStyle styleId="{CECC0152-E9EF-47C5-843D-7608A46DF4F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718594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 name="Google Shape;4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1407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ef10b581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1ef10b581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11ef10b5818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extLst>
      <p:ext uri="{BB962C8B-B14F-4D97-AF65-F5344CB8AC3E}">
        <p14:creationId xmlns:p14="http://schemas.microsoft.com/office/powerpoint/2010/main" val="934452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748f3a064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f748f3a064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gf748f3a064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18</a:t>
            </a:fld>
            <a:endParaRPr/>
          </a:p>
        </p:txBody>
      </p:sp>
    </p:spTree>
    <p:extLst>
      <p:ext uri="{BB962C8B-B14F-4D97-AF65-F5344CB8AC3E}">
        <p14:creationId xmlns:p14="http://schemas.microsoft.com/office/powerpoint/2010/main" val="1066168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748f3a064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gf748f3a064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f748f3a064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19</a:t>
            </a:fld>
            <a:endParaRPr/>
          </a:p>
        </p:txBody>
      </p:sp>
    </p:spTree>
    <p:extLst>
      <p:ext uri="{BB962C8B-B14F-4D97-AF65-F5344CB8AC3E}">
        <p14:creationId xmlns:p14="http://schemas.microsoft.com/office/powerpoint/2010/main" val="4121662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f748f3a064_0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f748f3a064_0_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gf748f3a064_0_4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20</a:t>
            </a:fld>
            <a:endParaRPr/>
          </a:p>
        </p:txBody>
      </p:sp>
    </p:spTree>
    <p:extLst>
      <p:ext uri="{BB962C8B-B14F-4D97-AF65-F5344CB8AC3E}">
        <p14:creationId xmlns:p14="http://schemas.microsoft.com/office/powerpoint/2010/main" val="2643046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748f3a064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f748f3a064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gf748f3a064_0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21</a:t>
            </a:fld>
            <a:endParaRPr/>
          </a:p>
        </p:txBody>
      </p:sp>
    </p:spTree>
    <p:extLst>
      <p:ext uri="{BB962C8B-B14F-4D97-AF65-F5344CB8AC3E}">
        <p14:creationId xmlns:p14="http://schemas.microsoft.com/office/powerpoint/2010/main" val="2886317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8145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 name="Google Shape;4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0623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 name="Google Shape;5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9548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f748f3a064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gf748f3a064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 name="Google Shape;61;gf748f3a064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extLst>
      <p:ext uri="{BB962C8B-B14F-4D97-AF65-F5344CB8AC3E}">
        <p14:creationId xmlns:p14="http://schemas.microsoft.com/office/powerpoint/2010/main" val="3916112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f748f3a064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f748f3a064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 name="Google Shape;68;gf748f3a064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spTree>
    <p:extLst>
      <p:ext uri="{BB962C8B-B14F-4D97-AF65-F5344CB8AC3E}">
        <p14:creationId xmlns:p14="http://schemas.microsoft.com/office/powerpoint/2010/main" val="406388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748f3a064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gf748f3a064_0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 name="Google Shape;83;gf748f3a064_0_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Tree>
    <p:extLst>
      <p:ext uri="{BB962C8B-B14F-4D97-AF65-F5344CB8AC3E}">
        <p14:creationId xmlns:p14="http://schemas.microsoft.com/office/powerpoint/2010/main" val="1001560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748f3a064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gf748f3a064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gf748f3a064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8</a:t>
            </a:fld>
            <a:endParaRPr/>
          </a:p>
        </p:txBody>
      </p:sp>
    </p:spTree>
    <p:extLst>
      <p:ext uri="{BB962C8B-B14F-4D97-AF65-F5344CB8AC3E}">
        <p14:creationId xmlns:p14="http://schemas.microsoft.com/office/powerpoint/2010/main" val="3535025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748f3a064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gf748f3a064_0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gf748f3a064_0_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spTree>
    <p:extLst>
      <p:ext uri="{BB962C8B-B14F-4D97-AF65-F5344CB8AC3E}">
        <p14:creationId xmlns:p14="http://schemas.microsoft.com/office/powerpoint/2010/main" val="2746235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ed781c79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1ed781c79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g11ed781c79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extLst>
      <p:ext uri="{BB962C8B-B14F-4D97-AF65-F5344CB8AC3E}">
        <p14:creationId xmlns:p14="http://schemas.microsoft.com/office/powerpoint/2010/main" val="3650406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6"/>
          <p:cNvSpPr txBox="1">
            <a:spLocks noGrp="1"/>
          </p:cNvSpPr>
          <p:nvPr>
            <p:ph type="dt" idx="10"/>
          </p:nvPr>
        </p:nvSpPr>
        <p:spPr>
          <a:xfrm>
            <a:off x="609600" y="6356352"/>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4165600" y="6356352"/>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8737600" y="6356352"/>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7"/>
          <p:cNvSpPr txBox="1">
            <a:spLocks noGrp="1"/>
          </p:cNvSpPr>
          <p:nvPr>
            <p:ph type="dt" idx="10"/>
          </p:nvPr>
        </p:nvSpPr>
        <p:spPr>
          <a:xfrm>
            <a:off x="609600" y="6356352"/>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7"/>
          <p:cNvSpPr txBox="1">
            <a:spLocks noGrp="1"/>
          </p:cNvSpPr>
          <p:nvPr>
            <p:ph type="ftr" idx="11"/>
          </p:nvPr>
        </p:nvSpPr>
        <p:spPr>
          <a:xfrm>
            <a:off x="4165600" y="6356352"/>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sldNum" idx="12"/>
          </p:nvPr>
        </p:nvSpPr>
        <p:spPr>
          <a:xfrm>
            <a:off x="8737600" y="6356352"/>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7"/>
          <p:cNvSpPr txBox="1">
            <a:spLocks noGrp="1"/>
          </p:cNvSpPr>
          <p:nvPr>
            <p:ph type="title"/>
          </p:nvPr>
        </p:nvSpPr>
        <p:spPr>
          <a:xfrm>
            <a:off x="0" y="2275826"/>
            <a:ext cx="12192000" cy="5649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595959"/>
              </a:buClr>
              <a:buSzPts val="3600"/>
              <a:buFont typeface="Calibri"/>
              <a:buNone/>
              <a:defRPr sz="3600" b="0">
                <a:solidFill>
                  <a:srgbClr val="59595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4"/>
        <p:cNvGrpSpPr/>
        <p:nvPr/>
      </p:nvGrpSpPr>
      <p:grpSpPr>
        <a:xfrm>
          <a:off x="0" y="0"/>
          <a:ext cx="0" cy="0"/>
          <a:chOff x="0" y="0"/>
          <a:chExt cx="0" cy="0"/>
        </a:xfrm>
      </p:grpSpPr>
      <p:sp>
        <p:nvSpPr>
          <p:cNvPr id="25" name="Google Shape;25;p8"/>
          <p:cNvSpPr txBox="1">
            <a:spLocks noGrp="1"/>
          </p:cNvSpPr>
          <p:nvPr>
            <p:ph type="dt" idx="10"/>
          </p:nvPr>
        </p:nvSpPr>
        <p:spPr>
          <a:xfrm>
            <a:off x="609600" y="6356352"/>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8"/>
          <p:cNvSpPr txBox="1">
            <a:spLocks noGrp="1"/>
          </p:cNvSpPr>
          <p:nvPr>
            <p:ph type="ftr" idx="11"/>
          </p:nvPr>
        </p:nvSpPr>
        <p:spPr>
          <a:xfrm>
            <a:off x="4165600" y="6356352"/>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8"/>
          <p:cNvSpPr txBox="1">
            <a:spLocks noGrp="1"/>
          </p:cNvSpPr>
          <p:nvPr>
            <p:ph type="sldNum" idx="12"/>
          </p:nvPr>
        </p:nvSpPr>
        <p:spPr>
          <a:xfrm>
            <a:off x="8737600" y="6356352"/>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8" name="Google Shape;28;p8"/>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762000" y="1752601"/>
            <a:ext cx="10972800" cy="45261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0" name="Google Shape;30;p8"/>
          <p:cNvSpPr txBox="1"/>
          <p:nvPr/>
        </p:nvSpPr>
        <p:spPr>
          <a:xfrm>
            <a:off x="8890000" y="6508752"/>
            <a:ext cx="2844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dt" idx="10"/>
          </p:nvPr>
        </p:nvSpPr>
        <p:spPr>
          <a:xfrm>
            <a:off x="609600" y="6356352"/>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9"/>
          <p:cNvSpPr txBox="1">
            <a:spLocks noGrp="1"/>
          </p:cNvSpPr>
          <p:nvPr>
            <p:ph type="ftr" idx="11"/>
          </p:nvPr>
        </p:nvSpPr>
        <p:spPr>
          <a:xfrm>
            <a:off x="4165600" y="6356352"/>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9"/>
          <p:cNvSpPr txBox="1">
            <a:spLocks noGrp="1"/>
          </p:cNvSpPr>
          <p:nvPr>
            <p:ph type="sldNum" idx="12"/>
          </p:nvPr>
        </p:nvSpPr>
        <p:spPr>
          <a:xfrm>
            <a:off x="8737600" y="6356352"/>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Custom Layout">
  <p:cSld name="3_Custom Layout">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0" y="2275826"/>
            <a:ext cx="12192000" cy="5649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595959"/>
              </a:buClr>
              <a:buSzPts val="3600"/>
              <a:buFont typeface="Calibri"/>
              <a:buNone/>
              <a:defRPr sz="3600" b="0">
                <a:solidFill>
                  <a:srgbClr val="59595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0"/>
          <p:cNvSpPr txBox="1">
            <a:spLocks noGrp="1"/>
          </p:cNvSpPr>
          <p:nvPr>
            <p:ph type="dt" idx="10"/>
          </p:nvPr>
        </p:nvSpPr>
        <p:spPr>
          <a:xfrm>
            <a:off x="609600" y="6356352"/>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4165600" y="6356352"/>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8737600" y="6356352"/>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
          <p:cNvSpPr txBox="1">
            <a:spLocks noGrp="1"/>
          </p:cNvSpPr>
          <p:nvPr>
            <p:ph type="body" idx="1"/>
          </p:nvPr>
        </p:nvSpPr>
        <p:spPr>
          <a:xfrm>
            <a:off x="609600" y="1600201"/>
            <a:ext cx="10972800" cy="4526100"/>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609600" y="6356352"/>
            <a:ext cx="2844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4165600" y="6356352"/>
            <a:ext cx="38607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8737600" y="6356352"/>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5.jpg"/><Relationship Id="rId1" Type="http://schemas.openxmlformats.org/officeDocument/2006/relationships/slideLayout" Target="../slideLayouts/slideLayout3.xml"/><Relationship Id="rId5" Type="http://schemas.openxmlformats.org/officeDocument/2006/relationships/image" Target="../media/image17.jpeg"/><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pic>
        <p:nvPicPr>
          <p:cNvPr id="2" name="image1.jpg" descr="UPES unveils its new brand identity and vision as the &amp;amp;#39;University of the  Future&amp;amp;#39; – India Education | Latest Education News | Global Educational News  | Recent Educational News"/>
          <p:cNvPicPr/>
          <p:nvPr/>
        </p:nvPicPr>
        <p:blipFill>
          <a:blip r:embed="rId3"/>
          <a:srcRect/>
          <a:stretch>
            <a:fillRect/>
          </a:stretch>
        </p:blipFill>
        <p:spPr>
          <a:xfrm>
            <a:off x="3585172" y="1656784"/>
            <a:ext cx="5042780" cy="2616452"/>
          </a:xfrm>
          <a:prstGeom prst="rect">
            <a:avLst/>
          </a:prstGeom>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gf748f3a064_0_25"/>
          <p:cNvSpPr txBox="1">
            <a:spLocks noGrp="1"/>
          </p:cNvSpPr>
          <p:nvPr>
            <p:ph type="title"/>
          </p:nvPr>
        </p:nvSpPr>
        <p:spPr>
          <a:xfrm>
            <a:off x="762000" y="427039"/>
            <a:ext cx="10972800" cy="777072"/>
          </a:xfrm>
          <a:prstGeom prst="rect">
            <a:avLst/>
          </a:prstGeom>
          <a:noFill/>
          <a:ln>
            <a:noFill/>
          </a:ln>
        </p:spPr>
        <p:txBody>
          <a:bodyPr spcFirstLastPara="1" wrap="square" lIns="91425" tIns="45700" rIns="91425" bIns="45700" anchor="ctr" anchorCtr="0">
            <a:normAutofit fontScale="90000"/>
          </a:bodyPr>
          <a:lstStyle/>
          <a:p>
            <a:pPr marL="0" lvl="0" indent="0" rtl="0">
              <a:lnSpc>
                <a:spcPct val="100000"/>
              </a:lnSpc>
              <a:spcBef>
                <a:spcPts val="0"/>
              </a:spcBef>
              <a:spcAft>
                <a:spcPts val="0"/>
              </a:spcAft>
              <a:buSzPts val="1800"/>
              <a:buNone/>
            </a:pPr>
            <a:r>
              <a:rPr lang="en-US" sz="5000" u="sng" dirty="0" smtClean="0">
                <a:latin typeface="Times New Roman"/>
                <a:ea typeface="Times New Roman"/>
                <a:cs typeface="Times New Roman"/>
                <a:sym typeface="Times New Roman"/>
              </a:rPr>
              <a:t>Literature Review</a:t>
            </a:r>
            <a:endParaRPr sz="5000" u="sng" dirty="0">
              <a:latin typeface="Times New Roman"/>
              <a:ea typeface="Times New Roman"/>
              <a:cs typeface="Times New Roman"/>
              <a:sym typeface="Times New Roman"/>
            </a:endParaRPr>
          </a:p>
        </p:txBody>
      </p:sp>
      <p:sp>
        <p:nvSpPr>
          <p:cNvPr id="5" name="Google Shape;100;gf748f3a064_0_31"/>
          <p:cNvSpPr txBox="1">
            <a:spLocks noGrp="1"/>
          </p:cNvSpPr>
          <p:nvPr>
            <p:ph type="body" idx="1"/>
          </p:nvPr>
        </p:nvSpPr>
        <p:spPr>
          <a:xfrm>
            <a:off x="762000" y="1943400"/>
            <a:ext cx="10972800" cy="3008700"/>
          </a:xfrm>
          <a:prstGeom prst="rect">
            <a:avLst/>
          </a:prstGeom>
          <a:noFill/>
          <a:ln>
            <a:noFill/>
          </a:ln>
        </p:spPr>
        <p:txBody>
          <a:bodyPr spcFirstLastPara="1" wrap="square" lIns="91425" tIns="45700" rIns="91425" bIns="45700" anchor="t" anchorCtr="0">
            <a:noAutofit/>
          </a:bodyPr>
          <a:lstStyle/>
          <a:p>
            <a:pPr marL="520700" indent="-457200">
              <a:lnSpc>
                <a:spcPct val="120000"/>
              </a:lnSpc>
              <a:spcBef>
                <a:spcPts val="0"/>
              </a:spcBef>
              <a:buSzPts val="2600"/>
            </a:pPr>
            <a:r>
              <a:rPr lang="en-US" sz="1800" dirty="0"/>
              <a:t>In 2019, this paper focuses on three open questions about geysers in general and Steamboat in particular: (1) what initiates an active phase? (2) What controls the intervals between eruptions within active phases? (3) What controls the height of the eruption column? The coupled conduit and plume dynamics model suggests that a deeper reservoir produces a greater vapor mass fraction and therefore a greater exit velocity. More robust monitoring of geyser systems is needed to understand eruption variability and additional constraints on plumbing geometry would improve quantification of eruption </a:t>
            </a:r>
            <a:r>
              <a:rPr lang="en-US" sz="1800" dirty="0" smtClean="0"/>
              <a:t>dynamics.</a:t>
            </a:r>
          </a:p>
          <a:p>
            <a:pPr marL="520700" indent="-457200">
              <a:lnSpc>
                <a:spcPct val="120000"/>
              </a:lnSpc>
              <a:spcBef>
                <a:spcPts val="0"/>
              </a:spcBef>
              <a:buSzPts val="2600"/>
            </a:pPr>
            <a:r>
              <a:rPr lang="en-US" sz="1800" dirty="0"/>
              <a:t>In 2017, this paper mainly focuses on why do geysers exist? What determines eruption intervals, durations, and heights? What initiates eruptions? Eruptions are driven by the conversion of thermal to kinetic energy during decompression. Larger and deeper cavities permit larger eruptions and promote regularity by isolating water from weather variations. </a:t>
            </a:r>
            <a:endParaRPr lang="en-US" sz="1800" dirty="0" smtClean="0"/>
          </a:p>
          <a:p>
            <a:pPr marL="520700" indent="-457200">
              <a:lnSpc>
                <a:spcPct val="120000"/>
              </a:lnSpc>
              <a:spcBef>
                <a:spcPts val="0"/>
              </a:spcBef>
              <a:buSzPts val="2600"/>
            </a:pPr>
            <a:r>
              <a:rPr lang="en-US" sz="1800" dirty="0"/>
              <a:t>In 2015, this paper tells that Geysers can be hydraulically connected through permeable pathways to other hot springs. The level of complexity of geyser eruptions may be controlled by the underground geometry. Over time geysers change periodicity, develop new thermal features, and shift interactions</a:t>
            </a:r>
          </a:p>
          <a:p>
            <a:pPr marL="520700" indent="-457200">
              <a:lnSpc>
                <a:spcPct val="120000"/>
              </a:lnSpc>
              <a:spcBef>
                <a:spcPts val="0"/>
              </a:spcBef>
              <a:buSzPts val="2600"/>
            </a:pPr>
            <a:endParaRPr sz="1800" dirty="0">
              <a:latin typeface="Times New Roman"/>
              <a:ea typeface="Times New Roman"/>
              <a:cs typeface="Times New Roman"/>
              <a:sym typeface="Times New Roman"/>
            </a:endParaRPr>
          </a:p>
          <a:p>
            <a:pPr marL="457200" lvl="0" indent="0" algn="l" rtl="0">
              <a:lnSpc>
                <a:spcPct val="80000"/>
              </a:lnSpc>
              <a:spcBef>
                <a:spcPts val="640"/>
              </a:spcBef>
              <a:spcAft>
                <a:spcPts val="0"/>
              </a:spcAft>
              <a:buSzPts val="688"/>
              <a:buNone/>
            </a:pPr>
            <a:endParaRPr sz="20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092184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f748f3a064_0_31"/>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5000" u="sng" dirty="0">
                <a:latin typeface="Times New Roman"/>
                <a:ea typeface="Times New Roman"/>
                <a:cs typeface="Times New Roman"/>
                <a:sym typeface="Times New Roman"/>
              </a:rPr>
              <a:t>Methodology</a:t>
            </a:r>
            <a:endParaRPr sz="5000" u="sng" dirty="0">
              <a:latin typeface="Times New Roman"/>
              <a:ea typeface="Times New Roman"/>
              <a:cs typeface="Times New Roman"/>
              <a:sym typeface="Times New Roman"/>
            </a:endParaRPr>
          </a:p>
        </p:txBody>
      </p:sp>
      <p:sp>
        <p:nvSpPr>
          <p:cNvPr id="100" name="Google Shape;100;gf748f3a064_0_31"/>
          <p:cNvSpPr txBox="1">
            <a:spLocks noGrp="1"/>
          </p:cNvSpPr>
          <p:nvPr>
            <p:ph type="body" idx="1"/>
          </p:nvPr>
        </p:nvSpPr>
        <p:spPr>
          <a:xfrm>
            <a:off x="762000" y="1943400"/>
            <a:ext cx="10972800" cy="3008700"/>
          </a:xfrm>
          <a:prstGeom prst="rect">
            <a:avLst/>
          </a:prstGeom>
          <a:noFill/>
          <a:ln>
            <a:noFill/>
          </a:ln>
        </p:spPr>
        <p:txBody>
          <a:bodyPr spcFirstLastPara="1" wrap="square" lIns="91425" tIns="45700" rIns="91425" bIns="45700" anchor="t" anchorCtr="0">
            <a:noAutofit/>
          </a:bodyPr>
          <a:lstStyle/>
          <a:p>
            <a:pPr marL="520700" indent="-457200">
              <a:lnSpc>
                <a:spcPct val="120000"/>
              </a:lnSpc>
              <a:spcBef>
                <a:spcPts val="0"/>
              </a:spcBef>
              <a:buSzPts val="2600"/>
            </a:pPr>
            <a:r>
              <a:rPr lang="en-US" sz="2800" dirty="0"/>
              <a:t>This implementation is performed using C++ &amp; Python programming language with related libraries to achieve the task. For the K-means clustering algorithm, some specific  values are assigned for K , and clusters have been created from the standardized data. Because the features could not be in the same measurement units, standardizing data involves including data with a zero mean and a one standard deviation. And the centroid calculated from the dataset are then plotted in the graph</a:t>
            </a:r>
            <a:r>
              <a:rPr lang="en-US" sz="2600" dirty="0" smtClean="0">
                <a:latin typeface="Times New Roman"/>
                <a:ea typeface="Times New Roman"/>
                <a:cs typeface="Times New Roman"/>
                <a:sym typeface="Times New Roman"/>
              </a:rPr>
              <a:t> </a:t>
            </a:r>
            <a:endParaRPr sz="2600" dirty="0">
              <a:latin typeface="Times New Roman"/>
              <a:ea typeface="Times New Roman"/>
              <a:cs typeface="Times New Roman"/>
              <a:sym typeface="Times New Roman"/>
            </a:endParaRPr>
          </a:p>
          <a:p>
            <a:pPr marL="914400" lvl="0" indent="0" algn="l" rtl="0">
              <a:lnSpc>
                <a:spcPct val="80000"/>
              </a:lnSpc>
              <a:spcBef>
                <a:spcPts val="640"/>
              </a:spcBef>
              <a:spcAft>
                <a:spcPts val="0"/>
              </a:spcAft>
              <a:buSzPts val="688"/>
              <a:buNone/>
            </a:pPr>
            <a:endParaRPr sz="2600" dirty="0">
              <a:latin typeface="Times New Roman"/>
              <a:ea typeface="Times New Roman"/>
              <a:cs typeface="Times New Roman"/>
              <a:sym typeface="Times New Roman"/>
            </a:endParaRPr>
          </a:p>
          <a:p>
            <a:pPr marL="457200" lvl="0" indent="0" algn="l" rtl="0">
              <a:lnSpc>
                <a:spcPct val="80000"/>
              </a:lnSpc>
              <a:spcBef>
                <a:spcPts val="640"/>
              </a:spcBef>
              <a:spcAft>
                <a:spcPts val="0"/>
              </a:spcAft>
              <a:buSzPts val="688"/>
              <a:buNone/>
            </a:pPr>
            <a:endParaRPr sz="2600" dirty="0">
              <a:latin typeface="Times New Roman"/>
              <a:ea typeface="Times New Roman"/>
              <a:cs typeface="Times New Roman"/>
              <a:sym typeface="Times New Roman"/>
            </a:endParaRPr>
          </a:p>
        </p:txBody>
      </p:sp>
      <p:pic>
        <p:nvPicPr>
          <p:cNvPr id="4" name="image1.jpg" descr="UPES unveils its new brand identity and vision as the &amp;amp;#39;University of the  Future&amp;amp;#39; – India Education | Latest Education News | Global Educational News  | Recent Educational News"/>
          <p:cNvPicPr/>
          <p:nvPr/>
        </p:nvPicPr>
        <p:blipFill>
          <a:blip r:embed="rId3"/>
          <a:srcRect/>
          <a:stretch>
            <a:fillRect/>
          </a:stretch>
        </p:blipFill>
        <p:spPr>
          <a:xfrm>
            <a:off x="10302844" y="5898561"/>
            <a:ext cx="1672391" cy="766669"/>
          </a:xfrm>
          <a:prstGeom prst="rect">
            <a:avLst/>
          </a:prstGeom>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1ed781c79a_0_0"/>
          <p:cNvSpPr txBox="1">
            <a:spLocks noGrp="1"/>
          </p:cNvSpPr>
          <p:nvPr>
            <p:ph type="title"/>
          </p:nvPr>
        </p:nvSpPr>
        <p:spPr>
          <a:xfrm>
            <a:off x="3139125" y="3105874"/>
            <a:ext cx="1383300" cy="126900"/>
          </a:xfrm>
          <a:prstGeom prst="rect">
            <a:avLst/>
          </a:prstGeom>
        </p:spPr>
        <p:txBody>
          <a:bodyPr spcFirstLastPara="1" wrap="square" lIns="91425" tIns="45700" rIns="91425" bIns="45700" anchor="ctr" anchorCtr="0">
            <a:spAutoFit/>
          </a:bodyPr>
          <a:lstStyle/>
          <a:p>
            <a:pPr marL="0" lvl="0" indent="0" algn="ctr" rtl="0">
              <a:spcBef>
                <a:spcPts val="0"/>
              </a:spcBef>
              <a:spcAft>
                <a:spcPts val="0"/>
              </a:spcAft>
              <a:buNone/>
            </a:pPr>
            <a:endParaRPr sz="100"/>
          </a:p>
        </p:txBody>
      </p:sp>
      <p:sp>
        <p:nvSpPr>
          <p:cNvPr id="107" name="Google Shape;107;g11ed781c79a_0_0"/>
          <p:cNvSpPr txBox="1">
            <a:spLocks noGrp="1"/>
          </p:cNvSpPr>
          <p:nvPr>
            <p:ph type="body" idx="1"/>
          </p:nvPr>
        </p:nvSpPr>
        <p:spPr>
          <a:xfrm>
            <a:off x="2896425" y="2653400"/>
            <a:ext cx="1868700" cy="299100"/>
          </a:xfrm>
          <a:prstGeom prst="rect">
            <a:avLst/>
          </a:prstGeom>
        </p:spPr>
        <p:txBody>
          <a:bodyPr spcFirstLastPara="1" wrap="square" lIns="91425" tIns="45700" rIns="91425" bIns="45700" anchor="t" anchorCtr="0">
            <a:normAutofit/>
          </a:bodyPr>
          <a:lstStyle/>
          <a:p>
            <a:pPr marL="0" lvl="0" indent="0" algn="l" rtl="0">
              <a:lnSpc>
                <a:spcPct val="80000"/>
              </a:lnSpc>
              <a:spcBef>
                <a:spcPts val="640"/>
              </a:spcBef>
              <a:spcAft>
                <a:spcPts val="0"/>
              </a:spcAft>
              <a:buSzPts val="523"/>
              <a:buNone/>
            </a:pPr>
            <a:endParaRPr sz="100"/>
          </a:p>
        </p:txBody>
      </p:sp>
      <p:sp>
        <p:nvSpPr>
          <p:cNvPr id="109" name="Google Shape;109;g11ed781c79a_0_0"/>
          <p:cNvSpPr txBox="1"/>
          <p:nvPr/>
        </p:nvSpPr>
        <p:spPr>
          <a:xfrm>
            <a:off x="1206288" y="5598775"/>
            <a:ext cx="97794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i="1">
                <a:latin typeface="Times New Roman"/>
                <a:ea typeface="Times New Roman"/>
                <a:cs typeface="Times New Roman"/>
                <a:sym typeface="Times New Roman"/>
              </a:rPr>
              <a:t>Fig 1: Plan of Work</a:t>
            </a:r>
            <a:endParaRPr sz="1800" i="1">
              <a:latin typeface="Times New Roman"/>
              <a:ea typeface="Times New Roman"/>
              <a:cs typeface="Times New Roman"/>
              <a:sym typeface="Times New Roman"/>
            </a:endParaRPr>
          </a:p>
        </p:txBody>
      </p:sp>
      <p:pic>
        <p:nvPicPr>
          <p:cNvPr id="2" name="Picture 1"/>
          <p:cNvPicPr>
            <a:picLocks noChangeAspect="1"/>
          </p:cNvPicPr>
          <p:nvPr/>
        </p:nvPicPr>
        <p:blipFill>
          <a:blip r:embed="rId3"/>
          <a:stretch>
            <a:fillRect/>
          </a:stretch>
        </p:blipFill>
        <p:spPr>
          <a:xfrm>
            <a:off x="407406" y="307819"/>
            <a:ext cx="11325885" cy="4968618"/>
          </a:xfrm>
          <a:prstGeom prst="rect">
            <a:avLst/>
          </a:prstGeom>
        </p:spPr>
      </p:pic>
      <p:pic>
        <p:nvPicPr>
          <p:cNvPr id="7" name="image1.jpg" descr="UPES unveils its new brand identity and vision as the &amp;amp;#39;University of the  Future&amp;amp;#39; – India Education | Latest Education News | Global Educational News  | Recent Educational News"/>
          <p:cNvPicPr/>
          <p:nvPr/>
        </p:nvPicPr>
        <p:blipFill>
          <a:blip r:embed="rId4"/>
          <a:srcRect/>
          <a:stretch>
            <a:fillRect/>
          </a:stretch>
        </p:blipFill>
        <p:spPr>
          <a:xfrm>
            <a:off x="10302844" y="5898561"/>
            <a:ext cx="1672391" cy="766669"/>
          </a:xfrm>
          <a:prstGeom prst="rect">
            <a:avLst/>
          </a:prstGeom>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168743"/>
            <a:ext cx="6355533" cy="4991731"/>
          </a:xfrm>
          <a:prstGeom prst="rect">
            <a:avLst/>
          </a:prstGeom>
        </p:spPr>
      </p:pic>
      <p:pic>
        <p:nvPicPr>
          <p:cNvPr id="5" name="Picture 4"/>
          <p:cNvPicPr>
            <a:picLocks noChangeAspect="1"/>
          </p:cNvPicPr>
          <p:nvPr/>
        </p:nvPicPr>
        <p:blipFill>
          <a:blip r:embed="rId3"/>
          <a:stretch>
            <a:fillRect/>
          </a:stretch>
        </p:blipFill>
        <p:spPr>
          <a:xfrm>
            <a:off x="6628484" y="732673"/>
            <a:ext cx="5471634" cy="4427801"/>
          </a:xfrm>
          <a:prstGeom prst="rect">
            <a:avLst/>
          </a:prstGeom>
        </p:spPr>
      </p:pic>
    </p:spTree>
    <p:extLst>
      <p:ext uri="{BB962C8B-B14F-4D97-AF65-F5344CB8AC3E}">
        <p14:creationId xmlns:p14="http://schemas.microsoft.com/office/powerpoint/2010/main" val="4166642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11ef10b5818_0_0"/>
          <p:cNvSpPr txBox="1">
            <a:spLocks noGrp="1"/>
          </p:cNvSpPr>
          <p:nvPr>
            <p:ph type="title"/>
          </p:nvPr>
        </p:nvSpPr>
        <p:spPr>
          <a:xfrm rot="10800000">
            <a:off x="4320250" y="2920673"/>
            <a:ext cx="213000" cy="639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sz="100"/>
          </a:p>
        </p:txBody>
      </p:sp>
      <p:sp>
        <p:nvSpPr>
          <p:cNvPr id="133" name="Google Shape;133;g11ef10b5818_0_0"/>
          <p:cNvSpPr txBox="1">
            <a:spLocks noGrp="1"/>
          </p:cNvSpPr>
          <p:nvPr>
            <p:ph type="body" idx="1"/>
          </p:nvPr>
        </p:nvSpPr>
        <p:spPr>
          <a:xfrm rot="10800000">
            <a:off x="5066100" y="3622701"/>
            <a:ext cx="213000" cy="96900"/>
          </a:xfrm>
          <a:prstGeom prst="rect">
            <a:avLst/>
          </a:prstGeom>
        </p:spPr>
        <p:txBody>
          <a:bodyPr spcFirstLastPara="1" wrap="square" lIns="91425" tIns="45700" rIns="91425" bIns="45700" anchor="t" anchorCtr="0">
            <a:normAutofit fontScale="25000" lnSpcReduction="20000"/>
          </a:bodyPr>
          <a:lstStyle/>
          <a:p>
            <a:pPr marL="0" lvl="0" indent="0" algn="l" rtl="0">
              <a:spcBef>
                <a:spcPts val="640"/>
              </a:spcBef>
              <a:spcAft>
                <a:spcPts val="0"/>
              </a:spcAft>
              <a:buNone/>
            </a:pPr>
            <a:endParaRPr/>
          </a:p>
        </p:txBody>
      </p:sp>
      <p:pic>
        <p:nvPicPr>
          <p:cNvPr id="2" name="Picture 1"/>
          <p:cNvPicPr>
            <a:picLocks noChangeAspect="1"/>
          </p:cNvPicPr>
          <p:nvPr/>
        </p:nvPicPr>
        <p:blipFill>
          <a:blip r:embed="rId3"/>
          <a:stretch>
            <a:fillRect/>
          </a:stretch>
        </p:blipFill>
        <p:spPr>
          <a:xfrm>
            <a:off x="160183" y="767685"/>
            <a:ext cx="6240617" cy="5196690"/>
          </a:xfrm>
          <a:prstGeom prst="rect">
            <a:avLst/>
          </a:prstGeom>
        </p:spPr>
      </p:pic>
      <p:sp>
        <p:nvSpPr>
          <p:cNvPr id="4" name="TextBox 3"/>
          <p:cNvSpPr txBox="1"/>
          <p:nvPr/>
        </p:nvSpPr>
        <p:spPr>
          <a:xfrm>
            <a:off x="434566" y="398352"/>
            <a:ext cx="968721" cy="369332"/>
          </a:xfrm>
          <a:prstGeom prst="rect">
            <a:avLst/>
          </a:prstGeom>
          <a:noFill/>
        </p:spPr>
        <p:txBody>
          <a:bodyPr wrap="square" rtlCol="0">
            <a:spAutoFit/>
          </a:bodyPr>
          <a:lstStyle/>
          <a:p>
            <a:r>
              <a:rPr lang="en-US" sz="1800" dirty="0" smtClean="0"/>
              <a:t>Input:</a:t>
            </a:r>
            <a:endParaRPr lang="en-US" sz="1800" dirty="0"/>
          </a:p>
        </p:txBody>
      </p:sp>
      <p:pic>
        <p:nvPicPr>
          <p:cNvPr id="9" name="Picture 8"/>
          <p:cNvPicPr>
            <a:picLocks noChangeAspect="1"/>
          </p:cNvPicPr>
          <p:nvPr/>
        </p:nvPicPr>
        <p:blipFill>
          <a:blip r:embed="rId4"/>
          <a:stretch>
            <a:fillRect/>
          </a:stretch>
        </p:blipFill>
        <p:spPr>
          <a:xfrm>
            <a:off x="6400800" y="767684"/>
            <a:ext cx="5575132" cy="519669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8641" y="885880"/>
            <a:ext cx="6147304" cy="5134674"/>
          </a:xfrm>
          <a:prstGeom prst="rect">
            <a:avLst/>
          </a:prstGeom>
        </p:spPr>
      </p:pic>
      <p:pic>
        <p:nvPicPr>
          <p:cNvPr id="6" name="image1.jpg" descr="UPES unveils its new brand identity and vision as the &amp;amp;#39;University of the  Future&amp;amp;#39; – India Education | Latest Education News | Global Educational News  | Recent Educational News"/>
          <p:cNvPicPr/>
          <p:nvPr/>
        </p:nvPicPr>
        <p:blipFill>
          <a:blip r:embed="rId3"/>
          <a:srcRect/>
          <a:stretch>
            <a:fillRect/>
          </a:stretch>
        </p:blipFill>
        <p:spPr>
          <a:xfrm>
            <a:off x="10302844" y="5898561"/>
            <a:ext cx="1672391" cy="766669"/>
          </a:xfrm>
          <a:prstGeom prst="rect">
            <a:avLst/>
          </a:prstGeom>
          <a:ln/>
        </p:spPr>
      </p:pic>
      <p:pic>
        <p:nvPicPr>
          <p:cNvPr id="7" name="Picture 6"/>
          <p:cNvPicPr>
            <a:picLocks noChangeAspect="1"/>
          </p:cNvPicPr>
          <p:nvPr/>
        </p:nvPicPr>
        <p:blipFill>
          <a:blip r:embed="rId4"/>
          <a:stretch>
            <a:fillRect/>
          </a:stretch>
        </p:blipFill>
        <p:spPr>
          <a:xfrm>
            <a:off x="6437014" y="885881"/>
            <a:ext cx="5538221" cy="5134673"/>
          </a:xfrm>
          <a:prstGeom prst="rect">
            <a:avLst/>
          </a:prstGeom>
        </p:spPr>
      </p:pic>
      <p:sp>
        <p:nvSpPr>
          <p:cNvPr id="8" name="TextBox 7"/>
          <p:cNvSpPr txBox="1"/>
          <p:nvPr/>
        </p:nvSpPr>
        <p:spPr>
          <a:xfrm>
            <a:off x="6437014" y="398352"/>
            <a:ext cx="968721" cy="369332"/>
          </a:xfrm>
          <a:prstGeom prst="rect">
            <a:avLst/>
          </a:prstGeom>
          <a:noFill/>
        </p:spPr>
        <p:txBody>
          <a:bodyPr wrap="square" rtlCol="0">
            <a:spAutoFit/>
          </a:bodyPr>
          <a:lstStyle/>
          <a:p>
            <a:r>
              <a:rPr lang="en-US" sz="1800" dirty="0" smtClean="0"/>
              <a:t>Output:</a:t>
            </a:r>
            <a:endParaRPr lang="en-US" sz="1800" dirty="0"/>
          </a:p>
        </p:txBody>
      </p:sp>
    </p:spTree>
    <p:extLst>
      <p:ext uri="{BB962C8B-B14F-4D97-AF65-F5344CB8AC3E}">
        <p14:creationId xmlns:p14="http://schemas.microsoft.com/office/powerpoint/2010/main" val="4608037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1.jpg" descr="UPES unveils its new brand identity and vision as the &amp;amp;#39;University of the  Future&amp;amp;#39; – India Education | Latest Education News | Global Educational News  | Recent Educational News"/>
          <p:cNvPicPr/>
          <p:nvPr/>
        </p:nvPicPr>
        <p:blipFill>
          <a:blip r:embed="rId2"/>
          <a:srcRect/>
          <a:stretch>
            <a:fillRect/>
          </a:stretch>
        </p:blipFill>
        <p:spPr>
          <a:xfrm>
            <a:off x="10302844" y="5898561"/>
            <a:ext cx="1672391" cy="766669"/>
          </a:xfrm>
          <a:prstGeom prst="rect">
            <a:avLst/>
          </a:prstGeom>
          <a:ln/>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7684"/>
            <a:ext cx="4943192" cy="610842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2894" y="3763412"/>
            <a:ext cx="5385751" cy="30194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2895" y="767684"/>
            <a:ext cx="5385750" cy="2995728"/>
          </a:xfrm>
          <a:prstGeom prst="rect">
            <a:avLst/>
          </a:prstGeom>
        </p:spPr>
      </p:pic>
      <p:sp>
        <p:nvSpPr>
          <p:cNvPr id="8" name="TextBox 7"/>
          <p:cNvSpPr txBox="1"/>
          <p:nvPr/>
        </p:nvSpPr>
        <p:spPr>
          <a:xfrm>
            <a:off x="434566" y="398352"/>
            <a:ext cx="968721" cy="369332"/>
          </a:xfrm>
          <a:prstGeom prst="rect">
            <a:avLst/>
          </a:prstGeom>
          <a:noFill/>
        </p:spPr>
        <p:txBody>
          <a:bodyPr wrap="square" rtlCol="0">
            <a:spAutoFit/>
          </a:bodyPr>
          <a:lstStyle/>
          <a:p>
            <a:r>
              <a:rPr lang="en-US" sz="1800" dirty="0" smtClean="0"/>
              <a:t>Input:</a:t>
            </a:r>
            <a:endParaRPr lang="en-US" sz="1800" dirty="0"/>
          </a:p>
        </p:txBody>
      </p:sp>
    </p:spTree>
    <p:extLst>
      <p:ext uri="{BB962C8B-B14F-4D97-AF65-F5344CB8AC3E}">
        <p14:creationId xmlns:p14="http://schemas.microsoft.com/office/powerpoint/2010/main" val="3238048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1.jpg" descr="UPES unveils its new brand identity and vision as the &amp;amp;#39;University of the  Future&amp;amp;#39; – India Education | Latest Education News | Global Educational News  | Recent Educational News"/>
          <p:cNvPicPr/>
          <p:nvPr/>
        </p:nvPicPr>
        <p:blipFill>
          <a:blip r:embed="rId2"/>
          <a:srcRect/>
          <a:stretch>
            <a:fillRect/>
          </a:stretch>
        </p:blipFill>
        <p:spPr>
          <a:xfrm>
            <a:off x="10302844" y="5898561"/>
            <a:ext cx="1672391" cy="766669"/>
          </a:xfrm>
          <a:prstGeom prst="rect">
            <a:avLst/>
          </a:prstGeom>
          <a:ln/>
        </p:spPr>
      </p:pic>
      <p:pic>
        <p:nvPicPr>
          <p:cNvPr id="4" name="Picture 3"/>
          <p:cNvPicPr>
            <a:picLocks noChangeAspect="1"/>
          </p:cNvPicPr>
          <p:nvPr/>
        </p:nvPicPr>
        <p:blipFill>
          <a:blip r:embed="rId3"/>
          <a:stretch>
            <a:fillRect/>
          </a:stretch>
        </p:blipFill>
        <p:spPr>
          <a:xfrm>
            <a:off x="6427000" y="1856704"/>
            <a:ext cx="5396825" cy="4041857"/>
          </a:xfrm>
          <a:prstGeom prst="rect">
            <a:avLst/>
          </a:prstGeom>
        </p:spPr>
      </p:pic>
      <p:pic>
        <p:nvPicPr>
          <p:cNvPr id="5" name="Picture 4"/>
          <p:cNvPicPr>
            <a:picLocks noChangeAspect="1"/>
          </p:cNvPicPr>
          <p:nvPr/>
        </p:nvPicPr>
        <p:blipFill>
          <a:blip r:embed="rId4"/>
          <a:stretch>
            <a:fillRect/>
          </a:stretch>
        </p:blipFill>
        <p:spPr>
          <a:xfrm>
            <a:off x="338468" y="1856645"/>
            <a:ext cx="4948756" cy="4041916"/>
          </a:xfrm>
          <a:prstGeom prst="rect">
            <a:avLst/>
          </a:prstGeom>
        </p:spPr>
      </p:pic>
      <p:sp>
        <p:nvSpPr>
          <p:cNvPr id="8" name="Google Shape;99;gf748f3a064_0_31"/>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5000" u="sng" dirty="0" smtClean="0">
                <a:latin typeface="Times New Roman"/>
                <a:ea typeface="Times New Roman"/>
                <a:cs typeface="Times New Roman"/>
                <a:sym typeface="Times New Roman"/>
              </a:rPr>
              <a:t>Scattered plots</a:t>
            </a:r>
            <a:endParaRPr sz="5000" u="sng"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905561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f748f3a064_0_37"/>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5000" u="sng">
                <a:latin typeface="Times New Roman"/>
                <a:ea typeface="Times New Roman"/>
                <a:cs typeface="Times New Roman"/>
                <a:sym typeface="Times New Roman"/>
              </a:rPr>
              <a:t>Result and Discussion</a:t>
            </a:r>
            <a:endParaRPr sz="5000" u="sng">
              <a:latin typeface="Times New Roman"/>
              <a:ea typeface="Times New Roman"/>
              <a:cs typeface="Times New Roman"/>
              <a:sym typeface="Times New Roman"/>
            </a:endParaRPr>
          </a:p>
        </p:txBody>
      </p:sp>
      <p:sp>
        <p:nvSpPr>
          <p:cNvPr id="141" name="Google Shape;141;gf748f3a064_0_37"/>
          <p:cNvSpPr txBox="1">
            <a:spLocks noGrp="1"/>
          </p:cNvSpPr>
          <p:nvPr>
            <p:ph type="body" idx="1"/>
          </p:nvPr>
        </p:nvSpPr>
        <p:spPr>
          <a:xfrm>
            <a:off x="762000" y="1950719"/>
            <a:ext cx="10972800" cy="4145431"/>
          </a:xfrm>
          <a:prstGeom prst="rect">
            <a:avLst/>
          </a:prstGeom>
          <a:noFill/>
          <a:ln>
            <a:noFill/>
          </a:ln>
        </p:spPr>
        <p:txBody>
          <a:bodyPr spcFirstLastPara="1" wrap="square" lIns="91425" tIns="45700" rIns="91425" bIns="45700" anchor="t" anchorCtr="0">
            <a:normAutofit/>
          </a:bodyPr>
          <a:lstStyle/>
          <a:p>
            <a:pPr marL="457200" lvl="0" indent="-393700" algn="just" rtl="0">
              <a:lnSpc>
                <a:spcPct val="115000"/>
              </a:lnSpc>
              <a:spcBef>
                <a:spcPts val="0"/>
              </a:spcBef>
              <a:spcAft>
                <a:spcPts val="0"/>
              </a:spcAft>
              <a:buClr>
                <a:srgbClr val="222222"/>
              </a:buClr>
              <a:buSzPts val="2600"/>
              <a:buFont typeface="Times New Roman"/>
              <a:buChar char="•"/>
            </a:pPr>
            <a:r>
              <a:rPr lang="en-US" sz="2600" dirty="0">
                <a:solidFill>
                  <a:srgbClr val="222222"/>
                </a:solidFill>
                <a:latin typeface="Times New Roman"/>
                <a:ea typeface="Times New Roman"/>
                <a:cs typeface="Times New Roman"/>
                <a:sym typeface="Times New Roman"/>
              </a:rPr>
              <a:t>To extract the dataset from web resource and gain insights.</a:t>
            </a:r>
          </a:p>
          <a:p>
            <a:pPr marL="63500" lvl="0" indent="0" algn="just" rtl="0">
              <a:lnSpc>
                <a:spcPct val="115000"/>
              </a:lnSpc>
              <a:spcBef>
                <a:spcPts val="0"/>
              </a:spcBef>
              <a:spcAft>
                <a:spcPts val="0"/>
              </a:spcAft>
              <a:buClr>
                <a:srgbClr val="222222"/>
              </a:buClr>
              <a:buSzPts val="2600"/>
              <a:buNone/>
            </a:pPr>
            <a:endParaRPr sz="2600" dirty="0">
              <a:solidFill>
                <a:srgbClr val="222222"/>
              </a:solidFill>
              <a:latin typeface="Times New Roman"/>
              <a:ea typeface="Times New Roman"/>
              <a:cs typeface="Times New Roman"/>
              <a:sym typeface="Times New Roman"/>
            </a:endParaRPr>
          </a:p>
          <a:p>
            <a:pPr lvl="0" indent="-393700" algn="just">
              <a:lnSpc>
                <a:spcPct val="115000"/>
              </a:lnSpc>
              <a:spcBef>
                <a:spcPts val="0"/>
              </a:spcBef>
              <a:buClr>
                <a:srgbClr val="222222"/>
              </a:buClr>
              <a:buSzPts val="2600"/>
              <a:buFont typeface="Times New Roman"/>
              <a:buChar char="•"/>
            </a:pPr>
            <a:r>
              <a:rPr lang="en-US" sz="2600" dirty="0">
                <a:latin typeface="Times New Roman" panose="02020603050405020304" pitchFamily="18" charset="0"/>
                <a:cs typeface="Times New Roman" panose="02020603050405020304" pitchFamily="18" charset="0"/>
              </a:rPr>
              <a:t>To examine data of various time stretches at which geyser eruption occurs in order to compute and compare the mean time interval of eruption.</a:t>
            </a:r>
            <a:r>
              <a:rPr lang="en-US" sz="2600" dirty="0" smtClean="0">
                <a:solidFill>
                  <a:srgbClr val="222222"/>
                </a:solidFill>
                <a:latin typeface="Times New Roman" panose="02020603050405020304" pitchFamily="18" charset="0"/>
                <a:ea typeface="Times New Roman"/>
                <a:cs typeface="Times New Roman" panose="02020603050405020304" pitchFamily="18" charset="0"/>
                <a:sym typeface="Times New Roman"/>
              </a:rPr>
              <a:t> </a:t>
            </a:r>
            <a:endParaRPr sz="2600" dirty="0">
              <a:solidFill>
                <a:srgbClr val="222222"/>
              </a:solidFill>
              <a:latin typeface="Times New Roman" panose="02020603050405020304" pitchFamily="18" charset="0"/>
              <a:ea typeface="Times New Roman"/>
              <a:cs typeface="Times New Roman" panose="02020603050405020304" pitchFamily="18" charset="0"/>
              <a:sym typeface="Times New Roman"/>
            </a:endParaRPr>
          </a:p>
        </p:txBody>
      </p:sp>
      <p:pic>
        <p:nvPicPr>
          <p:cNvPr id="4" name="image1.jpg" descr="UPES unveils its new brand identity and vision as the &amp;amp;#39;University of the  Future&amp;amp;#39; – India Education | Latest Education News | Global Educational News  | Recent Educational News"/>
          <p:cNvPicPr/>
          <p:nvPr/>
        </p:nvPicPr>
        <p:blipFill>
          <a:blip r:embed="rId3"/>
          <a:srcRect/>
          <a:stretch>
            <a:fillRect/>
          </a:stretch>
        </p:blipFill>
        <p:spPr>
          <a:xfrm>
            <a:off x="10302844" y="5898561"/>
            <a:ext cx="1672391" cy="766669"/>
          </a:xfrm>
          <a:prstGeom prst="rect">
            <a:avLst/>
          </a:prstGeom>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f748f3a064_0_43"/>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5000" u="sng" dirty="0">
                <a:latin typeface="Times New Roman"/>
                <a:ea typeface="Times New Roman"/>
                <a:cs typeface="Times New Roman"/>
                <a:sym typeface="Times New Roman"/>
              </a:rPr>
              <a:t>Conclusion</a:t>
            </a:r>
            <a:endParaRPr sz="5000" u="sng" dirty="0">
              <a:latin typeface="Times New Roman"/>
              <a:ea typeface="Times New Roman"/>
              <a:cs typeface="Times New Roman"/>
              <a:sym typeface="Times New Roman"/>
            </a:endParaRPr>
          </a:p>
        </p:txBody>
      </p:sp>
      <p:sp>
        <p:nvSpPr>
          <p:cNvPr id="148" name="Google Shape;148;gf748f3a064_0_43"/>
          <p:cNvSpPr txBox="1">
            <a:spLocks noGrp="1"/>
          </p:cNvSpPr>
          <p:nvPr>
            <p:ph type="body" idx="1"/>
          </p:nvPr>
        </p:nvSpPr>
        <p:spPr>
          <a:xfrm>
            <a:off x="340200" y="1570050"/>
            <a:ext cx="11511600" cy="4526100"/>
          </a:xfrm>
          <a:prstGeom prst="rect">
            <a:avLst/>
          </a:prstGeom>
          <a:noFill/>
          <a:ln>
            <a:noFill/>
          </a:ln>
        </p:spPr>
        <p:txBody>
          <a:bodyPr spcFirstLastPara="1" wrap="square" lIns="91425" tIns="45700" rIns="91425" bIns="45700" anchor="t" anchorCtr="0">
            <a:noAutofit/>
          </a:bodyPr>
          <a:lstStyle/>
          <a:p>
            <a:pPr marL="457200" lvl="0" indent="0" algn="l" rtl="0">
              <a:lnSpc>
                <a:spcPct val="80000"/>
              </a:lnSpc>
              <a:spcBef>
                <a:spcPts val="640"/>
              </a:spcBef>
              <a:spcAft>
                <a:spcPts val="0"/>
              </a:spcAft>
              <a:buNone/>
            </a:pPr>
            <a:endParaRPr sz="2600" dirty="0">
              <a:highlight>
                <a:srgbClr val="FFFFFF"/>
              </a:highlight>
              <a:latin typeface="Times New Roman"/>
              <a:ea typeface="Times New Roman"/>
              <a:cs typeface="Times New Roman"/>
              <a:sym typeface="Times New Roman"/>
            </a:endParaRPr>
          </a:p>
          <a:p>
            <a:pPr marL="457200" lvl="0" indent="-393700" algn="l" rtl="0">
              <a:lnSpc>
                <a:spcPct val="80000"/>
              </a:lnSpc>
              <a:spcBef>
                <a:spcPts val="640"/>
              </a:spcBef>
              <a:spcAft>
                <a:spcPts val="0"/>
              </a:spcAft>
              <a:buSzPts val="2600"/>
              <a:buFont typeface="Times New Roman"/>
              <a:buChar char="•"/>
            </a:pPr>
            <a:r>
              <a:rPr lang="en-US" sz="2600" dirty="0" err="1">
                <a:highlight>
                  <a:srgbClr val="FFFFFF"/>
                </a:highlight>
                <a:latin typeface="Times New Roman"/>
                <a:ea typeface="Times New Roman"/>
                <a:cs typeface="Times New Roman"/>
                <a:sym typeface="Times New Roman"/>
              </a:rPr>
              <a:t>Analysing</a:t>
            </a:r>
            <a:r>
              <a:rPr lang="en-US" sz="2600" dirty="0">
                <a:highlight>
                  <a:srgbClr val="FFFFFF"/>
                </a:highlight>
                <a:latin typeface="Times New Roman"/>
                <a:ea typeface="Times New Roman"/>
                <a:cs typeface="Times New Roman"/>
                <a:sym typeface="Times New Roman"/>
              </a:rPr>
              <a:t> the extracted data from web source</a:t>
            </a:r>
            <a:endParaRPr sz="2600" dirty="0">
              <a:highlight>
                <a:srgbClr val="FFFFFF"/>
              </a:highlight>
              <a:latin typeface="Times New Roman"/>
              <a:ea typeface="Times New Roman"/>
              <a:cs typeface="Times New Roman"/>
              <a:sym typeface="Times New Roman"/>
            </a:endParaRPr>
          </a:p>
          <a:p>
            <a:pPr marL="0" lvl="0" indent="0" algn="l" rtl="0">
              <a:lnSpc>
                <a:spcPct val="80000"/>
              </a:lnSpc>
              <a:spcBef>
                <a:spcPts val="640"/>
              </a:spcBef>
              <a:spcAft>
                <a:spcPts val="0"/>
              </a:spcAft>
              <a:buNone/>
            </a:pPr>
            <a:endParaRPr sz="2600" dirty="0">
              <a:highlight>
                <a:srgbClr val="FFFFFF"/>
              </a:highlight>
              <a:latin typeface="Times New Roman"/>
              <a:ea typeface="Times New Roman"/>
              <a:cs typeface="Times New Roman"/>
              <a:sym typeface="Times New Roman"/>
            </a:endParaRPr>
          </a:p>
          <a:p>
            <a:pPr marL="457200" lvl="0" indent="-393700" algn="l" rtl="0">
              <a:lnSpc>
                <a:spcPct val="80000"/>
              </a:lnSpc>
              <a:spcBef>
                <a:spcPts val="640"/>
              </a:spcBef>
              <a:spcAft>
                <a:spcPts val="0"/>
              </a:spcAft>
              <a:buSzPts val="2600"/>
              <a:buFont typeface="Times New Roman"/>
              <a:buChar char="•"/>
            </a:pPr>
            <a:r>
              <a:rPr lang="en-US" sz="2600" dirty="0">
                <a:highlight>
                  <a:srgbClr val="FFFFFF"/>
                </a:highlight>
                <a:latin typeface="Times New Roman"/>
                <a:ea typeface="Times New Roman"/>
                <a:cs typeface="Times New Roman"/>
                <a:sym typeface="Times New Roman"/>
              </a:rPr>
              <a:t>Identified the dataset to be categorical </a:t>
            </a:r>
            <a:r>
              <a:rPr lang="en-US" sz="2600" dirty="0" smtClean="0">
                <a:highlight>
                  <a:srgbClr val="FFFFFF"/>
                </a:highlight>
                <a:latin typeface="Times New Roman"/>
                <a:ea typeface="Times New Roman"/>
                <a:cs typeface="Times New Roman"/>
                <a:sym typeface="Times New Roman"/>
              </a:rPr>
              <a:t>data</a:t>
            </a:r>
          </a:p>
          <a:p>
            <a:pPr marL="457200" lvl="0" indent="-393700" algn="l" rtl="0">
              <a:lnSpc>
                <a:spcPct val="80000"/>
              </a:lnSpc>
              <a:spcBef>
                <a:spcPts val="640"/>
              </a:spcBef>
              <a:spcAft>
                <a:spcPts val="0"/>
              </a:spcAft>
              <a:buSzPts val="2600"/>
              <a:buFont typeface="Times New Roman"/>
              <a:buChar char="•"/>
            </a:pPr>
            <a:endParaRPr lang="en-US" sz="2600" dirty="0">
              <a:highlight>
                <a:srgbClr val="FFFFFF"/>
              </a:highlight>
              <a:latin typeface="Times New Roman"/>
              <a:ea typeface="Times New Roman"/>
              <a:cs typeface="Times New Roman"/>
              <a:sym typeface="Times New Roman"/>
            </a:endParaRPr>
          </a:p>
          <a:p>
            <a:pPr lvl="0" indent="-393700">
              <a:lnSpc>
                <a:spcPct val="80000"/>
              </a:lnSpc>
              <a:buSzPts val="2600"/>
              <a:buFont typeface="Times New Roman"/>
              <a:buChar char="•"/>
            </a:pPr>
            <a:r>
              <a:rPr lang="en-US" sz="2800" dirty="0"/>
              <a:t>Plotting a scattered graph from this categorical data.</a:t>
            </a:r>
            <a:endParaRPr sz="2600" dirty="0">
              <a:highlight>
                <a:srgbClr val="FFFFFF"/>
              </a:highlight>
              <a:latin typeface="Times New Roman"/>
              <a:ea typeface="Times New Roman"/>
              <a:cs typeface="Times New Roman"/>
              <a:sym typeface="Times New Roman"/>
            </a:endParaRPr>
          </a:p>
        </p:txBody>
      </p:sp>
      <p:pic>
        <p:nvPicPr>
          <p:cNvPr id="4" name="image1.jpg" descr="UPES unveils its new brand identity and vision as the &amp;amp;#39;University of the  Future&amp;amp;#39; – India Education | Latest Education News | Global Educational News  | Recent Educational News"/>
          <p:cNvPicPr/>
          <p:nvPr/>
        </p:nvPicPr>
        <p:blipFill>
          <a:blip r:embed="rId3"/>
          <a:srcRect/>
          <a:stretch>
            <a:fillRect/>
          </a:stretch>
        </p:blipFill>
        <p:spPr>
          <a:xfrm>
            <a:off x="10302844" y="5898561"/>
            <a:ext cx="1672391" cy="766669"/>
          </a:xfrm>
          <a:prstGeom prst="rect">
            <a:avLst/>
          </a:prstGeom>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2"/>
          <p:cNvSpPr txBox="1">
            <a:spLocks noGrp="1"/>
          </p:cNvSpPr>
          <p:nvPr>
            <p:ph type="title"/>
          </p:nvPr>
        </p:nvSpPr>
        <p:spPr>
          <a:xfrm flipH="1">
            <a:off x="-125" y="599175"/>
            <a:ext cx="12192000" cy="1181100"/>
          </a:xfrm>
          <a:prstGeom prst="rect">
            <a:avLst/>
          </a:prstGeom>
          <a:noFill/>
          <a:ln>
            <a:noFill/>
          </a:ln>
        </p:spPr>
        <p:txBody>
          <a:bodyPr spcFirstLastPara="1" wrap="square" lIns="91425" tIns="45700" rIns="91425" bIns="45700" anchor="ctr" anchorCtr="0">
            <a:normAutofit fontScale="90000"/>
          </a:bodyPr>
          <a:lstStyle/>
          <a:p>
            <a:pPr lvl="0">
              <a:buClr>
                <a:schemeClr val="dk1"/>
              </a:buClr>
              <a:buSzPct val="106012"/>
            </a:pPr>
            <a:r>
              <a:rPr lang="en-US" b="1" u="sng" dirty="0">
                <a:solidFill>
                  <a:schemeClr val="dk1"/>
                </a:solidFill>
              </a:rPr>
              <a:t/>
            </a:r>
            <a:br>
              <a:rPr lang="en-US" b="1" u="sng" dirty="0">
                <a:solidFill>
                  <a:schemeClr val="dk1"/>
                </a:solidFill>
              </a:rPr>
            </a:br>
            <a:r>
              <a:rPr lang="en-US" sz="5550" u="sng" dirty="0">
                <a:solidFill>
                  <a:schemeClr val="dk1"/>
                </a:solidFill>
                <a:latin typeface="Times New Roman"/>
                <a:ea typeface="Times New Roman"/>
                <a:cs typeface="Times New Roman"/>
                <a:sym typeface="Times New Roman"/>
              </a:rPr>
              <a:t>Minor Project – </a:t>
            </a:r>
            <a:r>
              <a:rPr lang="en-US" sz="5550" u="sng" dirty="0" smtClean="0">
                <a:solidFill>
                  <a:schemeClr val="dk1"/>
                </a:solidFill>
                <a:latin typeface="Times New Roman"/>
                <a:ea typeface="Times New Roman"/>
                <a:cs typeface="Times New Roman"/>
                <a:sym typeface="Times New Roman"/>
              </a:rPr>
              <a:t>I</a:t>
            </a:r>
            <a:r>
              <a:rPr lang="en-US" sz="4000" b="1" u="sng" dirty="0">
                <a:solidFill>
                  <a:schemeClr val="dk1"/>
                </a:solidFill>
                <a:latin typeface="Times New Roman"/>
                <a:ea typeface="Times New Roman"/>
                <a:cs typeface="Times New Roman"/>
                <a:sym typeface="Times New Roman"/>
              </a:rPr>
              <a:t/>
            </a:r>
            <a:br>
              <a:rPr lang="en-US" sz="4000" b="1" u="sng" dirty="0">
                <a:solidFill>
                  <a:schemeClr val="dk1"/>
                </a:solidFill>
                <a:latin typeface="Times New Roman"/>
                <a:ea typeface="Times New Roman"/>
                <a:cs typeface="Times New Roman"/>
                <a:sym typeface="Times New Roman"/>
              </a:rPr>
            </a:br>
            <a:r>
              <a:rPr lang="en-US" sz="4000" b="1" u="sng" dirty="0">
                <a:solidFill>
                  <a:schemeClr val="dk1"/>
                </a:solidFill>
                <a:latin typeface="Times New Roman"/>
                <a:ea typeface="Times New Roman"/>
                <a:cs typeface="Times New Roman"/>
                <a:sym typeface="Times New Roman"/>
              </a:rPr>
              <a:t/>
            </a:r>
            <a:br>
              <a:rPr lang="en-US" sz="4000" b="1" u="sng" dirty="0">
                <a:solidFill>
                  <a:schemeClr val="dk1"/>
                </a:solidFill>
                <a:latin typeface="Times New Roman"/>
                <a:ea typeface="Times New Roman"/>
                <a:cs typeface="Times New Roman"/>
                <a:sym typeface="Times New Roman"/>
              </a:rPr>
            </a:br>
            <a:r>
              <a:rPr lang="en-US" sz="3100" b="1" dirty="0"/>
              <a:t>Geyser Eruption Analysis by the use of K-mean clustering algorithm </a:t>
            </a:r>
            <a:endParaRPr sz="3100" dirty="0">
              <a:solidFill>
                <a:schemeClr val="dk1"/>
              </a:solidFill>
            </a:endParaRPr>
          </a:p>
        </p:txBody>
      </p:sp>
      <p:graphicFrame>
        <p:nvGraphicFramePr>
          <p:cNvPr id="49" name="Google Shape;49;p2"/>
          <p:cNvGraphicFramePr/>
          <p:nvPr>
            <p:extLst>
              <p:ext uri="{D42A27DB-BD31-4B8C-83A1-F6EECF244321}">
                <p14:modId xmlns:p14="http://schemas.microsoft.com/office/powerpoint/2010/main" val="2413150161"/>
              </p:ext>
            </p:extLst>
          </p:nvPr>
        </p:nvGraphicFramePr>
        <p:xfrm>
          <a:off x="1860580" y="2847182"/>
          <a:ext cx="8555700" cy="2324904"/>
        </p:xfrm>
        <a:graphic>
          <a:graphicData uri="http://schemas.openxmlformats.org/drawingml/2006/table">
            <a:tbl>
              <a:tblPr firstRow="1" bandRow="1">
                <a:tableStyleId>{08FB837D-C827-4EFA-A057-4D05807E0F7C}</a:tableStyleId>
              </a:tblPr>
              <a:tblGrid>
                <a:gridCol w="2397450">
                  <a:extLst>
                    <a:ext uri="{9D8B030D-6E8A-4147-A177-3AD203B41FA5}">
                      <a16:colId xmlns="" xmlns:a16="http://schemas.microsoft.com/office/drawing/2014/main" val="20000"/>
                    </a:ext>
                  </a:extLst>
                </a:gridCol>
                <a:gridCol w="1880400">
                  <a:extLst>
                    <a:ext uri="{9D8B030D-6E8A-4147-A177-3AD203B41FA5}">
                      <a16:colId xmlns="" xmlns:a16="http://schemas.microsoft.com/office/drawing/2014/main" val="20001"/>
                    </a:ext>
                  </a:extLst>
                </a:gridCol>
                <a:gridCol w="2138925">
                  <a:extLst>
                    <a:ext uri="{9D8B030D-6E8A-4147-A177-3AD203B41FA5}">
                      <a16:colId xmlns="" xmlns:a16="http://schemas.microsoft.com/office/drawing/2014/main" val="20002"/>
                    </a:ext>
                  </a:extLst>
                </a:gridCol>
                <a:gridCol w="2138925">
                  <a:extLst>
                    <a:ext uri="{9D8B030D-6E8A-4147-A177-3AD203B41FA5}">
                      <a16:colId xmlns="" xmlns:a16="http://schemas.microsoft.com/office/drawing/2014/main" val="20003"/>
                    </a:ext>
                  </a:extLst>
                </a:gridCol>
              </a:tblGrid>
              <a:tr h="704100">
                <a:tc>
                  <a:txBody>
                    <a:bodyPr/>
                    <a:lstStyle/>
                    <a:p>
                      <a:pPr marL="0" marR="0" lvl="0" indent="0" algn="ctr" rtl="0">
                        <a:lnSpc>
                          <a:spcPct val="100000"/>
                        </a:lnSpc>
                        <a:spcBef>
                          <a:spcPts val="0"/>
                        </a:spcBef>
                        <a:spcAft>
                          <a:spcPts val="0"/>
                        </a:spcAft>
                        <a:buClr>
                          <a:srgbClr val="000000"/>
                        </a:buClr>
                        <a:buSzPts val="1900"/>
                        <a:buFont typeface="Arial"/>
                        <a:buNone/>
                      </a:pPr>
                      <a:r>
                        <a:rPr lang="en-US" sz="1800" u="none" strike="noStrike" cap="none" dirty="0">
                          <a:sym typeface="Times New Roman"/>
                        </a:rPr>
                        <a:t>MEMBER’S NAME</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900"/>
                        <a:buFont typeface="Arial"/>
                        <a:buNone/>
                      </a:pPr>
                      <a:r>
                        <a:rPr lang="en-US" sz="1800" u="none" strike="noStrike" cap="none">
                          <a:sym typeface="Times New Roman"/>
                        </a:rPr>
                        <a:t>ROLL NUMBER</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900"/>
                        <a:buFont typeface="Arial"/>
                        <a:buNone/>
                      </a:pPr>
                      <a:r>
                        <a:rPr lang="en-US" sz="1800" u="none" strike="noStrike" cap="none">
                          <a:sym typeface="Times New Roman"/>
                        </a:rPr>
                        <a:t>SAP ID</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900"/>
                        <a:buFont typeface="Arial"/>
                        <a:buNone/>
                      </a:pPr>
                      <a:r>
                        <a:rPr lang="en-US" sz="1800" u="none" strike="noStrike" cap="none">
                          <a:sym typeface="Times New Roman"/>
                        </a:rPr>
                        <a:t>BRANCH</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 xmlns:a16="http://schemas.microsoft.com/office/drawing/2014/main" val="10000"/>
                  </a:ext>
                </a:extLst>
              </a:tr>
              <a:tr h="400050">
                <a:tc>
                  <a:txBody>
                    <a:bodyPr/>
                    <a:lstStyle/>
                    <a:p>
                      <a:pPr marL="0" marR="0" lvl="0" indent="0" algn="ctr" rtl="0">
                        <a:lnSpc>
                          <a:spcPct val="100000"/>
                        </a:lnSpc>
                        <a:spcBef>
                          <a:spcPts val="0"/>
                        </a:spcBef>
                        <a:spcAft>
                          <a:spcPts val="0"/>
                        </a:spcAft>
                        <a:buClr>
                          <a:srgbClr val="000000"/>
                        </a:buClr>
                        <a:buSzPts val="1900"/>
                        <a:buFont typeface="Arial"/>
                        <a:buNone/>
                      </a:pPr>
                      <a:r>
                        <a:rPr lang="en-US" sz="1800" dirty="0" err="1" smtClean="0">
                          <a:sym typeface="Times New Roman"/>
                        </a:rPr>
                        <a:t>Anushka</a:t>
                      </a:r>
                      <a:r>
                        <a:rPr lang="en-US" sz="1800" baseline="0" dirty="0" smtClean="0">
                          <a:sym typeface="Times New Roman"/>
                        </a:rPr>
                        <a:t> Sharma</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900"/>
                        <a:buFont typeface="Arial"/>
                        <a:buNone/>
                      </a:pPr>
                      <a:r>
                        <a:rPr lang="en-US" sz="1800" u="none" strike="noStrike" cap="none" dirty="0" smtClean="0">
                          <a:sym typeface="Times New Roman"/>
                        </a:rPr>
                        <a:t>R2142201903</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900"/>
                        <a:buFont typeface="Arial"/>
                        <a:buNone/>
                      </a:pPr>
                      <a:r>
                        <a:rPr lang="en-US" sz="1800" u="none" strike="noStrike" cap="none" dirty="0" smtClean="0">
                          <a:latin typeface="Times New Roman"/>
                          <a:ea typeface="Times New Roman"/>
                          <a:cs typeface="Times New Roman"/>
                          <a:sym typeface="Times New Roman"/>
                        </a:rPr>
                        <a:t>500085576</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900"/>
                        <a:buFont typeface="Arial"/>
                        <a:buNone/>
                      </a:pPr>
                      <a:r>
                        <a:rPr lang="en-US" sz="1800" u="none" strike="noStrike" cap="none">
                          <a:sym typeface="Times New Roman"/>
                        </a:rPr>
                        <a:t>Big Data</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 xmlns:a16="http://schemas.microsoft.com/office/drawing/2014/main" val="10001"/>
                  </a:ext>
                </a:extLst>
              </a:tr>
              <a:tr h="400050">
                <a:tc>
                  <a:txBody>
                    <a:bodyPr/>
                    <a:lstStyle/>
                    <a:p>
                      <a:pPr marL="0" marR="0" lvl="0" indent="0" algn="ctr" rtl="0">
                        <a:lnSpc>
                          <a:spcPct val="100000"/>
                        </a:lnSpc>
                        <a:spcBef>
                          <a:spcPts val="0"/>
                        </a:spcBef>
                        <a:spcAft>
                          <a:spcPts val="0"/>
                        </a:spcAft>
                        <a:buClr>
                          <a:srgbClr val="000000"/>
                        </a:buClr>
                        <a:buSzPts val="1900"/>
                        <a:buFont typeface="Arial"/>
                        <a:buNone/>
                      </a:pPr>
                      <a:r>
                        <a:rPr lang="en-US" sz="1800" u="none" strike="noStrike" cap="none" dirty="0" err="1" smtClean="0">
                          <a:sym typeface="Times New Roman"/>
                        </a:rPr>
                        <a:t>Garvita</a:t>
                      </a:r>
                      <a:r>
                        <a:rPr lang="en-US" sz="1800" u="none" strike="noStrike" cap="none" dirty="0" smtClean="0">
                          <a:sym typeface="Times New Roman"/>
                        </a:rPr>
                        <a:t> </a:t>
                      </a:r>
                      <a:r>
                        <a:rPr lang="en-US" sz="1800" u="none" strike="noStrike" cap="none" dirty="0" err="1" smtClean="0">
                          <a:sym typeface="Times New Roman"/>
                        </a:rPr>
                        <a:t>Adhikari</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900"/>
                        <a:buFont typeface="Arial"/>
                        <a:buNone/>
                      </a:pPr>
                      <a:r>
                        <a:rPr lang="en-US" sz="1800" u="none" strike="noStrike" cap="none" dirty="0" smtClean="0">
                          <a:sym typeface="Times New Roman"/>
                        </a:rPr>
                        <a:t>R1242201887</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defTabSz="914400" rtl="0" eaLnBrk="1" fontAlgn="auto" latinLnBrk="0" hangingPunct="1">
                        <a:lnSpc>
                          <a:spcPct val="115000"/>
                        </a:lnSpc>
                        <a:spcBef>
                          <a:spcPts val="0"/>
                        </a:spcBef>
                        <a:spcAft>
                          <a:spcPts val="0"/>
                        </a:spcAft>
                        <a:buClr>
                          <a:schemeClr val="dk1"/>
                        </a:buClr>
                        <a:buSzPts val="1100"/>
                        <a:buFont typeface="Arial"/>
                        <a:buNone/>
                        <a:tabLst/>
                        <a:defRPr/>
                      </a:pPr>
                      <a:r>
                        <a:rPr lang="en-US" sz="1800" u="none" strike="noStrike" cap="none" dirty="0" smtClean="0">
                          <a:sym typeface="Times New Roman"/>
                        </a:rPr>
                        <a:t>500087652</a:t>
                      </a:r>
                      <a:endParaRPr lang="en-US" sz="1800" u="none" strike="noStrike" cap="none" dirty="0" smtClean="0">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900"/>
                        <a:buFont typeface="Arial"/>
                        <a:buNone/>
                      </a:pPr>
                      <a:r>
                        <a:rPr lang="en-US" sz="1800" u="none" strike="noStrike" cap="none">
                          <a:sym typeface="Times New Roman"/>
                        </a:rPr>
                        <a:t>Big Data</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 xmlns:a16="http://schemas.microsoft.com/office/drawing/2014/main" val="10002"/>
                  </a:ext>
                </a:extLst>
              </a:tr>
              <a:tr h="400050">
                <a:tc>
                  <a:txBody>
                    <a:bodyPr/>
                    <a:lstStyle/>
                    <a:p>
                      <a:pPr marL="0" marR="0" lvl="0" indent="0" algn="ctr" rtl="0">
                        <a:lnSpc>
                          <a:spcPct val="100000"/>
                        </a:lnSpc>
                        <a:spcBef>
                          <a:spcPts val="0"/>
                        </a:spcBef>
                        <a:spcAft>
                          <a:spcPts val="0"/>
                        </a:spcAft>
                        <a:buClr>
                          <a:srgbClr val="000000"/>
                        </a:buClr>
                        <a:buSzPts val="1900"/>
                        <a:buFont typeface="Arial"/>
                        <a:buNone/>
                      </a:pPr>
                      <a:r>
                        <a:rPr lang="en-US" sz="1800" dirty="0" smtClean="0">
                          <a:sym typeface="Times New Roman"/>
                        </a:rPr>
                        <a:t>Krish Aggarwal</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900"/>
                        <a:buFont typeface="Arial"/>
                        <a:buNone/>
                      </a:pPr>
                      <a:r>
                        <a:rPr lang="en-US" sz="1800" u="none" strike="noStrike" cap="none" dirty="0" smtClean="0">
                          <a:sym typeface="Times New Roman"/>
                        </a:rPr>
                        <a:t>R214220624</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15000"/>
                        </a:lnSpc>
                        <a:spcBef>
                          <a:spcPts val="0"/>
                        </a:spcBef>
                        <a:spcAft>
                          <a:spcPts val="0"/>
                        </a:spcAft>
                        <a:buClr>
                          <a:schemeClr val="dk1"/>
                        </a:buClr>
                        <a:buSzPts val="1100"/>
                        <a:buFont typeface="Arial"/>
                        <a:buNone/>
                      </a:pPr>
                      <a:r>
                        <a:rPr lang="en-US" sz="1800" u="none" strike="noStrike" cap="none" dirty="0" smtClean="0">
                          <a:sym typeface="Times New Roman"/>
                        </a:rPr>
                        <a:t>500082524</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900"/>
                        <a:buFont typeface="Arial"/>
                        <a:buNone/>
                      </a:pPr>
                      <a:r>
                        <a:rPr lang="en-US" sz="1800" u="none" strike="noStrike" cap="none" dirty="0">
                          <a:sym typeface="Times New Roman"/>
                        </a:rPr>
                        <a:t>Big Data</a:t>
                      </a:r>
                      <a:endParaRPr sz="18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 xmlns:a16="http://schemas.microsoft.com/office/drawing/2014/main" val="10003"/>
                  </a:ext>
                </a:extLst>
              </a:tr>
              <a:tr h="400050">
                <a:tc>
                  <a:txBody>
                    <a:bodyPr/>
                    <a:lstStyle/>
                    <a:p>
                      <a:pPr marL="0" marR="0" lvl="0" indent="0" algn="ctr" rtl="0">
                        <a:lnSpc>
                          <a:spcPct val="100000"/>
                        </a:lnSpc>
                        <a:spcBef>
                          <a:spcPts val="0"/>
                        </a:spcBef>
                        <a:spcAft>
                          <a:spcPts val="0"/>
                        </a:spcAft>
                        <a:buClr>
                          <a:srgbClr val="000000"/>
                        </a:buClr>
                        <a:buSzPts val="1900"/>
                        <a:buFont typeface="Arial"/>
                        <a:buNone/>
                      </a:pPr>
                      <a:r>
                        <a:rPr lang="en-US" sz="1800" dirty="0" err="1" smtClean="0">
                          <a:sym typeface="Times New Roman"/>
                        </a:rPr>
                        <a:t>Udbhav</a:t>
                      </a:r>
                      <a:r>
                        <a:rPr lang="en-US" sz="1800" baseline="0" dirty="0" smtClean="0">
                          <a:sym typeface="Times New Roman"/>
                        </a:rPr>
                        <a:t> Singh</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900"/>
                        <a:buFont typeface="Arial"/>
                        <a:buNone/>
                      </a:pPr>
                      <a:r>
                        <a:rPr lang="en-US" sz="1800" u="none" strike="noStrike" cap="none" dirty="0" smtClean="0">
                          <a:sym typeface="Times New Roman"/>
                        </a:rPr>
                        <a:t>R2142201245</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15000"/>
                        </a:lnSpc>
                        <a:spcBef>
                          <a:spcPts val="0"/>
                        </a:spcBef>
                        <a:spcAft>
                          <a:spcPts val="0"/>
                        </a:spcAft>
                        <a:buClr>
                          <a:schemeClr val="dk1"/>
                        </a:buClr>
                        <a:buSzPts val="1100"/>
                        <a:buFont typeface="Arial"/>
                        <a:buNone/>
                      </a:pPr>
                      <a:r>
                        <a:rPr lang="en-US" sz="1800" u="none" strike="noStrike" cap="none" dirty="0" smtClean="0">
                          <a:sym typeface="Times New Roman"/>
                        </a:rPr>
                        <a:t>500082352</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900"/>
                        <a:buFont typeface="Arial"/>
                        <a:buNone/>
                      </a:pPr>
                      <a:r>
                        <a:rPr lang="en-US" sz="1800" u="none" strike="noStrike" cap="none" dirty="0">
                          <a:sym typeface="Times New Roman"/>
                        </a:rPr>
                        <a:t>Big Data</a:t>
                      </a:r>
                      <a:endParaRPr sz="18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 xmlns:a16="http://schemas.microsoft.com/office/drawing/2014/main" val="10004"/>
                  </a:ext>
                </a:extLst>
              </a:tr>
            </a:tbl>
          </a:graphicData>
        </a:graphic>
      </p:graphicFrame>
      <p:sp>
        <p:nvSpPr>
          <p:cNvPr id="50" name="Google Shape;50;p2"/>
          <p:cNvSpPr/>
          <p:nvPr/>
        </p:nvSpPr>
        <p:spPr>
          <a:xfrm>
            <a:off x="3144750" y="5550947"/>
            <a:ext cx="6096000" cy="1461898"/>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Clr>
                <a:schemeClr val="dk1"/>
              </a:buClr>
              <a:buSzPts val="1100"/>
              <a:buFont typeface="Arial"/>
              <a:buNone/>
            </a:pPr>
            <a:r>
              <a:rPr lang="en-US" sz="2000" b="1" i="0" u="none" strike="noStrike" cap="none" dirty="0">
                <a:solidFill>
                  <a:schemeClr val="dk1"/>
                </a:solidFill>
                <a:latin typeface="Times New Roman"/>
                <a:ea typeface="Times New Roman"/>
                <a:cs typeface="Times New Roman"/>
                <a:sym typeface="Times New Roman"/>
              </a:rPr>
              <a:t>Under the guidance of</a:t>
            </a: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Clr>
                <a:schemeClr val="dk1"/>
              </a:buClr>
              <a:buSzPts val="1100"/>
              <a:buFont typeface="Arial"/>
              <a:buNone/>
            </a:pPr>
            <a:r>
              <a:rPr lang="en-US" sz="2000" b="1" dirty="0" err="1" smtClean="0">
                <a:solidFill>
                  <a:schemeClr val="dk1"/>
                </a:solidFill>
                <a:latin typeface="Times New Roman"/>
                <a:ea typeface="Times New Roman"/>
                <a:cs typeface="Times New Roman"/>
                <a:sym typeface="Times New Roman"/>
              </a:rPr>
              <a:t>Bhagwant</a:t>
            </a:r>
            <a:r>
              <a:rPr lang="en-US" sz="2000" b="1" dirty="0" smtClean="0">
                <a:solidFill>
                  <a:schemeClr val="dk1"/>
                </a:solidFill>
                <a:latin typeface="Times New Roman"/>
                <a:ea typeface="Times New Roman"/>
                <a:cs typeface="Times New Roman"/>
                <a:sym typeface="Times New Roman"/>
              </a:rPr>
              <a:t> Singh Sir</a:t>
            </a:r>
            <a:endParaRPr sz="2000" b="1" dirty="0">
              <a:solidFill>
                <a:schemeClr val="dk1"/>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Clr>
                <a:schemeClr val="dk1"/>
              </a:buClr>
              <a:buSzPts val="1100"/>
              <a:buFont typeface="Arial"/>
              <a:buNone/>
            </a:pPr>
            <a:endParaRPr sz="20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endParaRPr sz="2000" b="1" i="0" u="sng" strike="noStrike" cap="none" dirty="0">
              <a:solidFill>
                <a:schemeClr val="dk1"/>
              </a:solidFill>
              <a:latin typeface="Times New Roman"/>
              <a:ea typeface="Times New Roman"/>
              <a:cs typeface="Times New Roman"/>
              <a:sym typeface="Times New Roman"/>
            </a:endParaRPr>
          </a:p>
        </p:txBody>
      </p:sp>
      <p:pic>
        <p:nvPicPr>
          <p:cNvPr id="5" name="image1.jpg" descr="UPES unveils its new brand identity and vision as the &amp;amp;#39;University of the  Future&amp;amp;#39; – India Education | Latest Education News | Global Educational News  | Recent Educational News"/>
          <p:cNvPicPr/>
          <p:nvPr/>
        </p:nvPicPr>
        <p:blipFill>
          <a:blip r:embed="rId3"/>
          <a:srcRect/>
          <a:stretch>
            <a:fillRect/>
          </a:stretch>
        </p:blipFill>
        <p:spPr>
          <a:xfrm>
            <a:off x="10302844" y="5898561"/>
            <a:ext cx="1672391" cy="766669"/>
          </a:xfrm>
          <a:prstGeom prst="rect">
            <a:avLst/>
          </a:prstGeom>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f748f3a064_0_49"/>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5000" u="sng">
                <a:latin typeface="Times New Roman"/>
                <a:ea typeface="Times New Roman"/>
                <a:cs typeface="Times New Roman"/>
                <a:sym typeface="Times New Roman"/>
              </a:rPr>
              <a:t>Application of Project</a:t>
            </a:r>
            <a:endParaRPr sz="5000" u="sng">
              <a:latin typeface="Times New Roman"/>
              <a:ea typeface="Times New Roman"/>
              <a:cs typeface="Times New Roman"/>
              <a:sym typeface="Times New Roman"/>
            </a:endParaRPr>
          </a:p>
        </p:txBody>
      </p:sp>
      <p:sp>
        <p:nvSpPr>
          <p:cNvPr id="162" name="Google Shape;162;gf748f3a064_0_49"/>
          <p:cNvSpPr txBox="1">
            <a:spLocks noGrp="1"/>
          </p:cNvSpPr>
          <p:nvPr>
            <p:ph type="body" idx="1"/>
          </p:nvPr>
        </p:nvSpPr>
        <p:spPr>
          <a:xfrm>
            <a:off x="436050" y="2167650"/>
            <a:ext cx="11624700" cy="3928500"/>
          </a:xfrm>
          <a:prstGeom prst="rect">
            <a:avLst/>
          </a:prstGeom>
          <a:noFill/>
          <a:ln>
            <a:noFill/>
          </a:ln>
        </p:spPr>
        <p:txBody>
          <a:bodyPr spcFirstLastPara="1" wrap="square" lIns="91425" tIns="45700" rIns="91425" bIns="45700" anchor="t" anchorCtr="0">
            <a:normAutofit/>
          </a:bodyPr>
          <a:lstStyle/>
          <a:p>
            <a:pPr marL="914400" lvl="0" indent="0" algn="l" rtl="0">
              <a:lnSpc>
                <a:spcPct val="100000"/>
              </a:lnSpc>
              <a:spcBef>
                <a:spcPts val="0"/>
              </a:spcBef>
              <a:spcAft>
                <a:spcPts val="0"/>
              </a:spcAft>
              <a:buNone/>
            </a:pPr>
            <a:r>
              <a:rPr lang="en-US" sz="2600" dirty="0" smtClean="0">
                <a:latin typeface="Times New Roman"/>
                <a:ea typeface="Times New Roman"/>
                <a:cs typeface="Times New Roman"/>
                <a:sym typeface="Times New Roman"/>
              </a:rPr>
              <a:t>To deliver services to the meteorological department </a:t>
            </a:r>
            <a:endParaRPr sz="2600" dirty="0">
              <a:latin typeface="Times New Roman"/>
              <a:ea typeface="Times New Roman"/>
              <a:cs typeface="Times New Roman"/>
              <a:sym typeface="Times New Roman"/>
            </a:endParaRPr>
          </a:p>
        </p:txBody>
      </p:sp>
      <p:pic>
        <p:nvPicPr>
          <p:cNvPr id="4" name="image1.jpg" descr="UPES unveils its new brand identity and vision as the &amp;amp;#39;University of the  Future&amp;amp;#39; – India Education | Latest Education News | Global Educational News  | Recent Educational News"/>
          <p:cNvPicPr/>
          <p:nvPr/>
        </p:nvPicPr>
        <p:blipFill>
          <a:blip r:embed="rId3"/>
          <a:srcRect/>
          <a:stretch>
            <a:fillRect/>
          </a:stretch>
        </p:blipFill>
        <p:spPr>
          <a:xfrm>
            <a:off x="10302844" y="5898561"/>
            <a:ext cx="1672391" cy="766669"/>
          </a:xfrm>
          <a:prstGeom prst="rect">
            <a:avLst/>
          </a:prstGeom>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f748f3a064_0_55"/>
          <p:cNvSpPr txBox="1">
            <a:spLocks noGrp="1"/>
          </p:cNvSpPr>
          <p:nvPr>
            <p:ph type="title"/>
          </p:nvPr>
        </p:nvSpPr>
        <p:spPr>
          <a:xfrm>
            <a:off x="723675" y="254639"/>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5000" u="sng" dirty="0">
                <a:latin typeface="Times New Roman"/>
                <a:ea typeface="Times New Roman"/>
                <a:cs typeface="Times New Roman"/>
                <a:sym typeface="Times New Roman"/>
              </a:rPr>
              <a:t>References</a:t>
            </a:r>
            <a:endParaRPr sz="5000" u="sng" dirty="0">
              <a:latin typeface="Times New Roman"/>
              <a:ea typeface="Times New Roman"/>
              <a:cs typeface="Times New Roman"/>
              <a:sym typeface="Times New Roman"/>
            </a:endParaRPr>
          </a:p>
        </p:txBody>
      </p:sp>
      <p:sp>
        <p:nvSpPr>
          <p:cNvPr id="169" name="Google Shape;169;gf748f3a064_0_55"/>
          <p:cNvSpPr txBox="1">
            <a:spLocks noGrp="1"/>
          </p:cNvSpPr>
          <p:nvPr>
            <p:ph type="body" idx="1"/>
          </p:nvPr>
        </p:nvSpPr>
        <p:spPr>
          <a:xfrm>
            <a:off x="915225" y="1397650"/>
            <a:ext cx="10972800" cy="5000700"/>
          </a:xfrm>
          <a:prstGeom prst="rect">
            <a:avLst/>
          </a:prstGeom>
          <a:noFill/>
          <a:ln>
            <a:noFill/>
          </a:ln>
        </p:spPr>
        <p:txBody>
          <a:bodyPr spcFirstLastPara="1" wrap="square" lIns="91425" tIns="45700" rIns="91425" bIns="45700" anchor="t" anchorCtr="0">
            <a:noAutofit/>
          </a:bodyPr>
          <a:lstStyle/>
          <a:p>
            <a:pPr lvl="0" indent="-355600" algn="just">
              <a:lnSpc>
                <a:spcPct val="115000"/>
              </a:lnSpc>
              <a:spcBef>
                <a:spcPts val="0"/>
              </a:spcBef>
              <a:buSzPts val="2000"/>
              <a:buFont typeface="Times New Roman"/>
              <a:buChar char="•"/>
            </a:pPr>
            <a:r>
              <a:rPr lang="en-US" sz="2000" dirty="0"/>
              <a:t>Quantifying Interdependencies in Geyser Eruptions at the Upper Geyser Basin, Yellowstone National </a:t>
            </a:r>
            <a:r>
              <a:rPr lang="en-US" sz="2000" dirty="0" err="1"/>
              <a:t>ParkWilliam</a:t>
            </a:r>
            <a:r>
              <a:rPr lang="en-US" sz="2000" dirty="0"/>
              <a:t> F. </a:t>
            </a:r>
            <a:r>
              <a:rPr lang="en-US" sz="2000" dirty="0" err="1"/>
              <a:t>Fagan,Anshuman</a:t>
            </a:r>
            <a:r>
              <a:rPr lang="en-US" sz="2000" dirty="0"/>
              <a:t> </a:t>
            </a:r>
            <a:r>
              <a:rPr lang="en-US" sz="2000" dirty="0" err="1"/>
              <a:t>Swain,Amitava</a:t>
            </a:r>
            <a:r>
              <a:rPr lang="en-US" sz="2000" dirty="0"/>
              <a:t> </a:t>
            </a:r>
            <a:r>
              <a:rPr lang="en-US" sz="2000" dirty="0" err="1"/>
              <a:t>Banerjee,Hamir</a:t>
            </a:r>
            <a:r>
              <a:rPr lang="en-US" sz="2000" dirty="0"/>
              <a:t> </a:t>
            </a:r>
            <a:r>
              <a:rPr lang="en-US" sz="2000" dirty="0" err="1"/>
              <a:t>Ranade,Peter</a:t>
            </a:r>
            <a:r>
              <a:rPr lang="en-US" sz="2000" dirty="0"/>
              <a:t> </a:t>
            </a:r>
            <a:r>
              <a:rPr lang="en-US" sz="2000" dirty="0" err="1"/>
              <a:t>Thompson,Phillip</a:t>
            </a:r>
            <a:r>
              <a:rPr lang="en-US" sz="2000" dirty="0"/>
              <a:t> P. A. </a:t>
            </a:r>
            <a:r>
              <a:rPr lang="en-US" sz="2000" dirty="0" err="1"/>
              <a:t>Staniczenko,Barrett</a:t>
            </a:r>
            <a:r>
              <a:rPr lang="en-US" sz="2000" dirty="0"/>
              <a:t> Flynn, </a:t>
            </a:r>
            <a:r>
              <a:rPr lang="en-US" sz="2000" dirty="0" err="1"/>
              <a:t>JeffersonHungerford</a:t>
            </a:r>
            <a:r>
              <a:rPr lang="en-US" sz="2000" dirty="0"/>
              <a:t>, </a:t>
            </a:r>
            <a:r>
              <a:rPr lang="en-US" sz="2000" dirty="0" err="1"/>
              <a:t>Shaul</a:t>
            </a:r>
            <a:r>
              <a:rPr lang="en-US" sz="2000" dirty="0"/>
              <a:t> </a:t>
            </a:r>
            <a:r>
              <a:rPr lang="en-US" sz="2000" dirty="0" smtClean="0"/>
              <a:t>Hurwitz</a:t>
            </a:r>
          </a:p>
          <a:p>
            <a:pPr lvl="0" indent="-355600" algn="just">
              <a:lnSpc>
                <a:spcPct val="115000"/>
              </a:lnSpc>
              <a:spcBef>
                <a:spcPts val="0"/>
              </a:spcBef>
              <a:buSzPts val="2000"/>
              <a:buFont typeface="Times New Roman"/>
              <a:buChar char="•"/>
            </a:pPr>
            <a:r>
              <a:rPr lang="en-US" sz="2000" dirty="0"/>
              <a:t>Quantifying the Inspection Paradox with Random Time, Diana Rauwolf, </a:t>
            </a:r>
            <a:r>
              <a:rPr lang="en-US" sz="2000" dirty="0" err="1"/>
              <a:t>Udo</a:t>
            </a:r>
            <a:r>
              <a:rPr lang="en-US" sz="2000" dirty="0"/>
              <a:t> </a:t>
            </a:r>
            <a:r>
              <a:rPr lang="en-US" sz="2000" dirty="0" err="1"/>
              <a:t>KampsInstitute</a:t>
            </a:r>
            <a:r>
              <a:rPr lang="en-US" sz="2000" dirty="0"/>
              <a:t> of </a:t>
            </a:r>
            <a:r>
              <a:rPr lang="en-US" sz="2000" dirty="0" smtClean="0"/>
              <a:t>Statistics, RWTH </a:t>
            </a:r>
            <a:r>
              <a:rPr lang="en-US" sz="2000" dirty="0"/>
              <a:t>Aachen </a:t>
            </a:r>
            <a:r>
              <a:rPr lang="en-US" sz="2000" dirty="0" smtClean="0"/>
              <a:t>University.</a:t>
            </a:r>
          </a:p>
          <a:p>
            <a:pPr lvl="0" indent="-355600" algn="just">
              <a:lnSpc>
                <a:spcPct val="115000"/>
              </a:lnSpc>
              <a:spcBef>
                <a:spcPts val="0"/>
              </a:spcBef>
              <a:buSzPts val="2000"/>
              <a:buFont typeface="Times New Roman"/>
              <a:buChar char="•"/>
            </a:pPr>
            <a:r>
              <a:rPr lang="en-US" sz="2000" dirty="0"/>
              <a:t>Eruption Interval Monitoring at Strokkur Geyser, Iceland. Eva P. S. </a:t>
            </a:r>
            <a:r>
              <a:rPr lang="en-US" sz="2000" dirty="0" err="1"/>
              <a:t>Eibl,Sebastian</a:t>
            </a:r>
            <a:r>
              <a:rPr lang="en-US" sz="2000" dirty="0"/>
              <a:t> </a:t>
            </a:r>
            <a:r>
              <a:rPr lang="en-US" sz="2000" dirty="0" err="1"/>
              <a:t>Hainzl,Nele</a:t>
            </a:r>
            <a:r>
              <a:rPr lang="en-US" sz="2000" dirty="0"/>
              <a:t> I. K. </a:t>
            </a:r>
            <a:r>
              <a:rPr lang="en-US" sz="2000" dirty="0" err="1"/>
              <a:t>Vesely,Thomas</a:t>
            </a:r>
            <a:r>
              <a:rPr lang="en-US" sz="2000" dirty="0"/>
              <a:t> R. </a:t>
            </a:r>
            <a:r>
              <a:rPr lang="en-US" sz="2000" dirty="0" err="1"/>
              <a:t>Walter,Philippe</a:t>
            </a:r>
            <a:r>
              <a:rPr lang="en-US" sz="2000" dirty="0"/>
              <a:t> </a:t>
            </a:r>
            <a:r>
              <a:rPr lang="en-US" sz="2000" dirty="0" err="1"/>
              <a:t>Jousset,Gylfi</a:t>
            </a:r>
            <a:r>
              <a:rPr lang="en-US" sz="2000" dirty="0"/>
              <a:t> </a:t>
            </a:r>
            <a:r>
              <a:rPr lang="en-US" sz="2000" dirty="0" err="1"/>
              <a:t>Páll</a:t>
            </a:r>
            <a:r>
              <a:rPr lang="en-US" sz="2000" dirty="0"/>
              <a:t> </a:t>
            </a:r>
            <a:r>
              <a:rPr lang="en-US" sz="2000" dirty="0" err="1"/>
              <a:t>Hersir,Torsten</a:t>
            </a:r>
            <a:r>
              <a:rPr lang="en-US" sz="2000" dirty="0"/>
              <a:t> </a:t>
            </a:r>
            <a:r>
              <a:rPr lang="en-US" sz="2000" dirty="0" err="1" smtClean="0"/>
              <a:t>Dahm</a:t>
            </a:r>
            <a:endParaRPr lang="en-US" sz="2000" dirty="0" smtClean="0"/>
          </a:p>
          <a:p>
            <a:pPr lvl="0" indent="-355600" algn="just">
              <a:lnSpc>
                <a:spcPct val="115000"/>
              </a:lnSpc>
              <a:spcBef>
                <a:spcPts val="0"/>
              </a:spcBef>
              <a:buSzPts val="2000"/>
              <a:buFont typeface="Times New Roman"/>
              <a:buChar char="•"/>
            </a:pPr>
            <a:r>
              <a:rPr lang="en-US" sz="2000" dirty="0"/>
              <a:t>Reed, M. H. ; Barth, A. ; </a:t>
            </a:r>
            <a:r>
              <a:rPr lang="en-US" sz="2000" dirty="0" err="1"/>
              <a:t>Girona</a:t>
            </a:r>
            <a:r>
              <a:rPr lang="en-US" sz="2000" dirty="0"/>
              <a:t>, T. ; </a:t>
            </a:r>
            <a:r>
              <a:rPr lang="en-US" sz="2000" dirty="0" err="1"/>
              <a:t>Hajimirza</a:t>
            </a:r>
            <a:r>
              <a:rPr lang="en-US" sz="2000" dirty="0"/>
              <a:t>, S. ; Hurwitz, S. ; </a:t>
            </a:r>
            <a:r>
              <a:rPr lang="en-US" sz="2000" dirty="0" err="1"/>
              <a:t>Karlstrom</a:t>
            </a:r>
            <a:r>
              <a:rPr lang="en-US" sz="2000" dirty="0"/>
              <a:t>, L. ; </a:t>
            </a:r>
            <a:r>
              <a:rPr lang="en-US" sz="2000" dirty="0" err="1"/>
              <a:t>Karplus</a:t>
            </a:r>
            <a:r>
              <a:rPr lang="en-US" sz="2000" dirty="0"/>
              <a:t>, M. S. ; Manga, M. ; Muñoz-</a:t>
            </a:r>
            <a:r>
              <a:rPr lang="en-US" sz="2000" dirty="0" err="1"/>
              <a:t>Saez</a:t>
            </a:r>
            <a:r>
              <a:rPr lang="en-US" sz="2000" dirty="0"/>
              <a:t>, C. ; </a:t>
            </a:r>
            <a:r>
              <a:rPr lang="en-US" sz="2000" dirty="0" err="1"/>
              <a:t>Rashtbehesht</a:t>
            </a:r>
            <a:r>
              <a:rPr lang="en-US" sz="2000" dirty="0"/>
              <a:t>, S. H. ; Wu, S. M. “Multiparameter Study of Eruptive Behavior at Steamboat Geyser, Yellowstone ” </a:t>
            </a:r>
            <a:endParaRPr lang="en-US" sz="2000" dirty="0" smtClean="0"/>
          </a:p>
          <a:p>
            <a:pPr lvl="0" indent="-355600" algn="just">
              <a:lnSpc>
                <a:spcPct val="115000"/>
              </a:lnSpc>
              <a:spcBef>
                <a:spcPts val="0"/>
              </a:spcBef>
              <a:buSzPts val="2000"/>
              <a:buFont typeface="Times New Roman"/>
              <a:buChar char="•"/>
            </a:pPr>
            <a:r>
              <a:rPr lang="en-US" sz="2000" dirty="0"/>
              <a:t>Hurwitz, S., &amp; Manga, M. (2017). The Fascinating and Complex Dynamics of Geyser Eruptions. Annual Review of Earth and Planetary Sciences, 45(1), 31-59</a:t>
            </a:r>
            <a:r>
              <a:rPr lang="en-US" sz="2000" dirty="0" smtClean="0"/>
              <a:t>.</a:t>
            </a:r>
          </a:p>
          <a:p>
            <a:pPr lvl="0" indent="-355600" algn="just">
              <a:lnSpc>
                <a:spcPct val="115000"/>
              </a:lnSpc>
              <a:spcBef>
                <a:spcPts val="0"/>
              </a:spcBef>
              <a:buSzPts val="2000"/>
              <a:buFont typeface="Times New Roman"/>
              <a:buChar char="•"/>
            </a:pPr>
            <a:r>
              <a:rPr lang="en-US" sz="2000" dirty="0"/>
              <a:t>Munoz-</a:t>
            </a:r>
            <a:r>
              <a:rPr lang="en-US" sz="2000" dirty="0" err="1"/>
              <a:t>Saez</a:t>
            </a:r>
            <a:r>
              <a:rPr lang="en-US" sz="2000" dirty="0"/>
              <a:t>, C., </a:t>
            </a:r>
            <a:r>
              <a:rPr lang="en-US" sz="2000" dirty="0" err="1"/>
              <a:t>Namiki</a:t>
            </a:r>
            <a:r>
              <a:rPr lang="en-US" sz="2000" dirty="0"/>
              <a:t>, A., &amp; Manga, M. (2015). Geyser eruption intervals and interactions: Examples from El </a:t>
            </a:r>
            <a:r>
              <a:rPr lang="en-US" sz="2000" dirty="0" err="1"/>
              <a:t>Tatio</a:t>
            </a:r>
            <a:r>
              <a:rPr lang="en-US" sz="2000" dirty="0"/>
              <a:t>, Atacama, Chile. Journal of Geophysical Research: Solid Earth, 120(11), 7490-7507.</a:t>
            </a:r>
            <a:endParaRPr lang="en-US" sz="2000" dirty="0" smtClean="0">
              <a:solidFill>
                <a:srgbClr val="222222"/>
              </a:solidFill>
              <a:highlight>
                <a:srgbClr val="FFFFFF"/>
              </a:highlight>
              <a:latin typeface="Times New Roman"/>
              <a:ea typeface="Times New Roman"/>
              <a:cs typeface="Times New Roman"/>
              <a:sym typeface="Times New Roman"/>
            </a:endParaRPr>
          </a:p>
          <a:p>
            <a:pPr lvl="0" indent="-355600" algn="just">
              <a:lnSpc>
                <a:spcPct val="115000"/>
              </a:lnSpc>
              <a:spcBef>
                <a:spcPts val="0"/>
              </a:spcBef>
              <a:buSzPts val="2000"/>
              <a:buFont typeface="Times New Roman"/>
              <a:buChar char="•"/>
            </a:pPr>
            <a:endParaRPr lang="en-US" sz="2000" dirty="0" smtClean="0">
              <a:solidFill>
                <a:srgbClr val="222222"/>
              </a:solidFill>
              <a:highlight>
                <a:srgbClr val="FFFFFF"/>
              </a:highlight>
              <a:latin typeface="Times New Roman"/>
              <a:ea typeface="Times New Roman"/>
              <a:cs typeface="Times New Roman"/>
              <a:sym typeface="Times New Roman"/>
            </a:endParaRPr>
          </a:p>
          <a:p>
            <a:pPr lvl="0" indent="-355600" algn="just">
              <a:lnSpc>
                <a:spcPct val="115000"/>
              </a:lnSpc>
              <a:spcBef>
                <a:spcPts val="0"/>
              </a:spcBef>
              <a:buSzPts val="2000"/>
              <a:buFont typeface="Times New Roman"/>
              <a:buChar char="•"/>
            </a:pPr>
            <a:endParaRPr lang="en-US" sz="2000" dirty="0" smtClean="0">
              <a:solidFill>
                <a:srgbClr val="222222"/>
              </a:solidFill>
              <a:highlight>
                <a:srgbClr val="FFFFFF"/>
              </a:highlight>
              <a:latin typeface="Times New Roman"/>
              <a:ea typeface="Times New Roman"/>
              <a:cs typeface="Times New Roman"/>
              <a:sym typeface="Times New Roman"/>
            </a:endParaRPr>
          </a:p>
          <a:p>
            <a:pPr lvl="0" indent="-355600" algn="just">
              <a:lnSpc>
                <a:spcPct val="115000"/>
              </a:lnSpc>
              <a:spcBef>
                <a:spcPts val="0"/>
              </a:spcBef>
              <a:buSzPts val="2000"/>
              <a:buFont typeface="Times New Roman"/>
              <a:buChar char="•"/>
            </a:pPr>
            <a:endParaRPr sz="2000" dirty="0">
              <a:solidFill>
                <a:srgbClr val="222222"/>
              </a:solidFill>
              <a:highlight>
                <a:srgbClr val="FFFFFF"/>
              </a:highlight>
              <a:latin typeface="Times New Roman"/>
              <a:ea typeface="Times New Roman"/>
              <a:cs typeface="Times New Roman"/>
              <a:sym typeface="Times New Roman"/>
            </a:endParaRPr>
          </a:p>
        </p:txBody>
      </p:sp>
      <p:pic>
        <p:nvPicPr>
          <p:cNvPr id="4" name="image1.jpg" descr="UPES unveils its new brand identity and vision as the &amp;amp;#39;University of the  Future&amp;amp;#39; – India Education | Latest Education News | Global Educational News  | Recent Educational News"/>
          <p:cNvPicPr/>
          <p:nvPr/>
        </p:nvPicPr>
        <p:blipFill>
          <a:blip r:embed="rId3"/>
          <a:srcRect/>
          <a:stretch>
            <a:fillRect/>
          </a:stretch>
        </p:blipFill>
        <p:spPr>
          <a:xfrm>
            <a:off x="10302844" y="5898561"/>
            <a:ext cx="1672391" cy="766669"/>
          </a:xfrm>
          <a:prstGeom prst="rect">
            <a:avLst/>
          </a:prstGeom>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2" name="image1.jpg" descr="UPES unveils its new brand identity and vision as the &amp;amp;#39;University of the  Future&amp;amp;#39; – India Education | Latest Education News | Global Educational News  | Recent Educational News"/>
          <p:cNvPicPr/>
          <p:nvPr/>
        </p:nvPicPr>
        <p:blipFill>
          <a:blip r:embed="rId3"/>
          <a:srcRect/>
          <a:stretch>
            <a:fillRect/>
          </a:stretch>
        </p:blipFill>
        <p:spPr>
          <a:xfrm>
            <a:off x="4707802" y="3621387"/>
            <a:ext cx="2734147" cy="1249378"/>
          </a:xfrm>
          <a:prstGeom prst="rect">
            <a:avLst/>
          </a:prstGeom>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3"/>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sz="5000" u="sng">
                <a:latin typeface="Times New Roman"/>
                <a:ea typeface="Times New Roman"/>
                <a:cs typeface="Times New Roman"/>
                <a:sym typeface="Times New Roman"/>
              </a:rPr>
              <a:t>Contents</a:t>
            </a:r>
            <a:endParaRPr sz="5000" u="sng">
              <a:latin typeface="Times New Roman"/>
              <a:ea typeface="Times New Roman"/>
              <a:cs typeface="Times New Roman"/>
              <a:sym typeface="Times New Roman"/>
            </a:endParaRPr>
          </a:p>
        </p:txBody>
      </p:sp>
      <p:sp>
        <p:nvSpPr>
          <p:cNvPr id="56" name="Google Shape;56;p3"/>
          <p:cNvSpPr txBox="1">
            <a:spLocks noGrp="1"/>
          </p:cNvSpPr>
          <p:nvPr>
            <p:ph type="body" idx="1"/>
          </p:nvPr>
        </p:nvSpPr>
        <p:spPr>
          <a:xfrm>
            <a:off x="1361999" y="1890902"/>
            <a:ext cx="5084067" cy="3466800"/>
          </a:xfrm>
          <a:prstGeom prst="rect">
            <a:avLst/>
          </a:prstGeom>
          <a:noFill/>
          <a:ln>
            <a:noFill/>
          </a:ln>
        </p:spPr>
        <p:txBody>
          <a:bodyPr spcFirstLastPara="1" wrap="square" lIns="91425" tIns="45700" rIns="91425" bIns="45700" anchor="t" anchorCtr="0">
            <a:noAutofit/>
          </a:bodyPr>
          <a:lstStyle/>
          <a:p>
            <a:pPr marL="457200" lvl="0" indent="-393700" algn="just" rtl="0">
              <a:lnSpc>
                <a:spcPct val="100000"/>
              </a:lnSpc>
              <a:spcBef>
                <a:spcPts val="0"/>
              </a:spcBef>
              <a:spcAft>
                <a:spcPts val="0"/>
              </a:spcAft>
              <a:buSzPts val="2600"/>
              <a:buFont typeface="Times New Roman"/>
              <a:buChar char="•"/>
            </a:pPr>
            <a:r>
              <a:rPr lang="en-US" sz="2600" dirty="0" smtClean="0">
                <a:latin typeface="Times New Roman"/>
                <a:ea typeface="Times New Roman"/>
                <a:cs typeface="Times New Roman"/>
                <a:sym typeface="Times New Roman"/>
              </a:rPr>
              <a:t>Introduction</a:t>
            </a:r>
          </a:p>
          <a:p>
            <a:pPr marL="457200" lvl="0" indent="-393700" algn="just" rtl="0">
              <a:lnSpc>
                <a:spcPct val="100000"/>
              </a:lnSpc>
              <a:spcBef>
                <a:spcPts val="0"/>
              </a:spcBef>
              <a:spcAft>
                <a:spcPts val="0"/>
              </a:spcAft>
              <a:buSzPts val="2600"/>
              <a:buFont typeface="Times New Roman"/>
              <a:buChar char="•"/>
            </a:pPr>
            <a:r>
              <a:rPr lang="en-US" sz="2600" dirty="0" smtClean="0">
                <a:latin typeface="Times New Roman"/>
                <a:ea typeface="Times New Roman"/>
                <a:cs typeface="Times New Roman"/>
                <a:sym typeface="Times New Roman"/>
              </a:rPr>
              <a:t>Software and Libraries to be used</a:t>
            </a:r>
            <a:endParaRPr sz="2600" dirty="0">
              <a:latin typeface="Times New Roman"/>
              <a:ea typeface="Times New Roman"/>
              <a:cs typeface="Times New Roman"/>
              <a:sym typeface="Times New Roman"/>
            </a:endParaRPr>
          </a:p>
          <a:p>
            <a:pPr marL="457200" lvl="0" indent="-393700" algn="just" rtl="0">
              <a:lnSpc>
                <a:spcPct val="100000"/>
              </a:lnSpc>
              <a:spcBef>
                <a:spcPts val="0"/>
              </a:spcBef>
              <a:spcAft>
                <a:spcPts val="0"/>
              </a:spcAft>
              <a:buSzPts val="2600"/>
              <a:buFont typeface="Times New Roman"/>
              <a:buChar char="•"/>
            </a:pPr>
            <a:r>
              <a:rPr lang="en-US" sz="2600" dirty="0" smtClean="0">
                <a:latin typeface="Times New Roman"/>
                <a:ea typeface="Times New Roman"/>
                <a:cs typeface="Times New Roman"/>
                <a:sym typeface="Times New Roman"/>
              </a:rPr>
              <a:t>Motivation</a:t>
            </a:r>
            <a:endParaRPr sz="2600" dirty="0">
              <a:latin typeface="Times New Roman"/>
              <a:ea typeface="Times New Roman"/>
              <a:cs typeface="Times New Roman"/>
              <a:sym typeface="Times New Roman"/>
            </a:endParaRPr>
          </a:p>
          <a:p>
            <a:pPr marL="457200" lvl="0" indent="-393700" algn="just" rtl="0">
              <a:lnSpc>
                <a:spcPct val="100000"/>
              </a:lnSpc>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Problem Statement</a:t>
            </a:r>
            <a:endParaRPr sz="2600" dirty="0">
              <a:latin typeface="Times New Roman"/>
              <a:ea typeface="Times New Roman"/>
              <a:cs typeface="Times New Roman"/>
              <a:sym typeface="Times New Roman"/>
            </a:endParaRPr>
          </a:p>
          <a:p>
            <a:pPr marL="457200" lvl="0" indent="-393700" algn="just" rtl="0">
              <a:lnSpc>
                <a:spcPct val="100000"/>
              </a:lnSpc>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Objective</a:t>
            </a:r>
            <a:endParaRPr sz="2600" dirty="0">
              <a:latin typeface="Times New Roman"/>
              <a:ea typeface="Times New Roman"/>
              <a:cs typeface="Times New Roman"/>
              <a:sym typeface="Times New Roman"/>
            </a:endParaRPr>
          </a:p>
          <a:p>
            <a:pPr marL="457200" lvl="0" indent="-393700" algn="just" rtl="0">
              <a:lnSpc>
                <a:spcPct val="100000"/>
              </a:lnSpc>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Methodology                                                    </a:t>
            </a:r>
            <a:endParaRPr sz="2600" dirty="0">
              <a:latin typeface="Times New Roman"/>
              <a:ea typeface="Times New Roman"/>
              <a:cs typeface="Times New Roman"/>
              <a:sym typeface="Times New Roman"/>
            </a:endParaRPr>
          </a:p>
          <a:p>
            <a:pPr marL="457200" lvl="0" indent="-393700" algn="just" rtl="0">
              <a:lnSpc>
                <a:spcPct val="100000"/>
              </a:lnSpc>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Result and Discussion</a:t>
            </a:r>
            <a:endParaRPr sz="2600" dirty="0">
              <a:latin typeface="Times New Roman"/>
              <a:ea typeface="Times New Roman"/>
              <a:cs typeface="Times New Roman"/>
              <a:sym typeface="Times New Roman"/>
            </a:endParaRPr>
          </a:p>
          <a:p>
            <a:pPr marL="457200" lvl="0" indent="-393700" algn="just" rtl="0">
              <a:lnSpc>
                <a:spcPct val="100000"/>
              </a:lnSpc>
              <a:spcBef>
                <a:spcPts val="0"/>
              </a:spcBef>
              <a:spcAft>
                <a:spcPts val="0"/>
              </a:spcAft>
              <a:buSzPts val="2600"/>
              <a:buFont typeface="Times New Roman"/>
              <a:buChar char="•"/>
            </a:pPr>
            <a:r>
              <a:rPr lang="en-US" sz="2600" dirty="0" smtClean="0">
                <a:latin typeface="Times New Roman"/>
                <a:ea typeface="Times New Roman"/>
                <a:cs typeface="Times New Roman"/>
                <a:sym typeface="Times New Roman"/>
              </a:rPr>
              <a:t>Conclusion</a:t>
            </a:r>
            <a:endParaRPr sz="2600" dirty="0">
              <a:latin typeface="Times New Roman"/>
              <a:ea typeface="Times New Roman"/>
              <a:cs typeface="Times New Roman"/>
              <a:sym typeface="Times New Roman"/>
            </a:endParaRPr>
          </a:p>
          <a:p>
            <a:pPr marL="457200" lvl="0" indent="-393700" algn="just" rtl="0">
              <a:lnSpc>
                <a:spcPct val="100000"/>
              </a:lnSpc>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Application of project                                                                                             </a:t>
            </a:r>
            <a:endParaRPr sz="2600" dirty="0">
              <a:latin typeface="Times New Roman"/>
              <a:ea typeface="Times New Roman"/>
              <a:cs typeface="Times New Roman"/>
              <a:sym typeface="Times New Roman"/>
            </a:endParaRPr>
          </a:p>
          <a:p>
            <a:pPr marL="457200" lvl="0" indent="-393700" algn="just" rtl="0">
              <a:lnSpc>
                <a:spcPct val="100000"/>
              </a:lnSpc>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References    </a:t>
            </a:r>
            <a:endParaRPr sz="2600" dirty="0">
              <a:latin typeface="Times New Roman"/>
              <a:ea typeface="Times New Roman"/>
              <a:cs typeface="Times New Roman"/>
              <a:sym typeface="Times New Roman"/>
            </a:endParaRPr>
          </a:p>
        </p:txBody>
      </p:sp>
      <p:pic>
        <p:nvPicPr>
          <p:cNvPr id="57" name="Google Shape;57;p3"/>
          <p:cNvPicPr preferRelativeResize="0"/>
          <p:nvPr/>
        </p:nvPicPr>
        <p:blipFill rotWithShape="1">
          <a:blip r:embed="rId3">
            <a:alphaModFix/>
          </a:blip>
          <a:srcRect/>
          <a:stretch/>
        </p:blipFill>
        <p:spPr>
          <a:xfrm>
            <a:off x="6744500" y="1890902"/>
            <a:ext cx="4733999" cy="3658090"/>
          </a:xfrm>
          <a:prstGeom prst="rect">
            <a:avLst/>
          </a:prstGeom>
          <a:noFill/>
          <a:ln>
            <a:noFill/>
          </a:ln>
        </p:spPr>
      </p:pic>
      <p:pic>
        <p:nvPicPr>
          <p:cNvPr id="6" name="image1.jpg" descr="UPES unveils its new brand identity and vision as the &amp;amp;#39;University of the  Future&amp;amp;#39; – India Education | Latest Education News | Global Educational News  | Recent Educational News"/>
          <p:cNvPicPr/>
          <p:nvPr/>
        </p:nvPicPr>
        <p:blipFill>
          <a:blip r:embed="rId4"/>
          <a:srcRect/>
          <a:stretch>
            <a:fillRect/>
          </a:stretch>
        </p:blipFill>
        <p:spPr>
          <a:xfrm>
            <a:off x="10302844" y="5898561"/>
            <a:ext cx="1672391" cy="766669"/>
          </a:xfrm>
          <a:prstGeom prst="rect">
            <a:avLst/>
          </a:prstGeom>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gf748f3a064_0_1"/>
          <p:cNvSpPr txBox="1">
            <a:spLocks noGrp="1"/>
          </p:cNvSpPr>
          <p:nvPr>
            <p:ph type="title"/>
          </p:nvPr>
        </p:nvSpPr>
        <p:spPr>
          <a:xfrm>
            <a:off x="609600" y="470801"/>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5000" u="sng" dirty="0">
                <a:latin typeface="Times New Roman"/>
                <a:ea typeface="Times New Roman"/>
                <a:cs typeface="Times New Roman"/>
                <a:sym typeface="Times New Roman"/>
              </a:rPr>
              <a:t>Introduction</a:t>
            </a:r>
            <a:endParaRPr sz="5000" u="sng" dirty="0">
              <a:latin typeface="Times New Roman"/>
              <a:ea typeface="Times New Roman"/>
              <a:cs typeface="Times New Roman"/>
              <a:sym typeface="Times New Roman"/>
            </a:endParaRPr>
          </a:p>
        </p:txBody>
      </p:sp>
      <p:sp>
        <p:nvSpPr>
          <p:cNvPr id="64" name="Google Shape;64;gf748f3a064_0_1"/>
          <p:cNvSpPr txBox="1">
            <a:spLocks noGrp="1"/>
          </p:cNvSpPr>
          <p:nvPr>
            <p:ph type="body" idx="1"/>
          </p:nvPr>
        </p:nvSpPr>
        <p:spPr>
          <a:xfrm>
            <a:off x="762000" y="1613801"/>
            <a:ext cx="10972800" cy="4526100"/>
          </a:xfrm>
          <a:prstGeom prst="rect">
            <a:avLst/>
          </a:prstGeom>
          <a:noFill/>
          <a:ln>
            <a:noFill/>
          </a:ln>
        </p:spPr>
        <p:txBody>
          <a:bodyPr spcFirstLastPara="1" wrap="square" lIns="91425" tIns="45700" rIns="91425" bIns="45700" anchor="t" anchorCtr="0">
            <a:noAutofit/>
          </a:bodyPr>
          <a:lstStyle/>
          <a:p>
            <a:pPr marL="457200" lvl="0" indent="0" algn="just" rtl="0">
              <a:lnSpc>
                <a:spcPct val="115000"/>
              </a:lnSpc>
              <a:spcBef>
                <a:spcPts val="0"/>
              </a:spcBef>
              <a:spcAft>
                <a:spcPts val="0"/>
              </a:spcAft>
              <a:buNone/>
            </a:pPr>
            <a:endParaRPr sz="2600" dirty="0">
              <a:latin typeface="Times New Roman"/>
              <a:ea typeface="Times New Roman"/>
              <a:cs typeface="Times New Roman"/>
              <a:sym typeface="Times New Roman"/>
            </a:endParaRPr>
          </a:p>
          <a:p>
            <a:pPr indent="-393700" algn="just">
              <a:lnSpc>
                <a:spcPct val="115000"/>
              </a:lnSpc>
              <a:spcBef>
                <a:spcPts val="0"/>
              </a:spcBef>
              <a:buSzPts val="2600"/>
              <a:buFont typeface="Times New Roman"/>
              <a:buChar char="•"/>
            </a:pPr>
            <a:r>
              <a:rPr lang="en-US" sz="2600" dirty="0">
                <a:latin typeface="Times New Roman"/>
                <a:ea typeface="Times New Roman"/>
                <a:cs typeface="Times New Roman"/>
                <a:sym typeface="Times New Roman"/>
              </a:rPr>
              <a:t>A geyser is a special form of hot spring that explodes under pressure, releasing steam and water jets into the air</a:t>
            </a:r>
            <a:r>
              <a:rPr lang="en-US" sz="2600" dirty="0" smtClean="0">
                <a:latin typeface="Times New Roman"/>
                <a:ea typeface="Times New Roman"/>
                <a:cs typeface="Times New Roman"/>
                <a:sym typeface="Times New Roman"/>
              </a:rPr>
              <a:t>.</a:t>
            </a:r>
          </a:p>
          <a:p>
            <a:pPr indent="-393700" algn="just">
              <a:lnSpc>
                <a:spcPct val="115000"/>
              </a:lnSpc>
              <a:spcBef>
                <a:spcPts val="0"/>
              </a:spcBef>
              <a:buSzPts val="2600"/>
              <a:buFont typeface="Times New Roman"/>
              <a:buChar char="•"/>
            </a:pPr>
            <a:endParaRPr lang="en-US" sz="2600" dirty="0">
              <a:latin typeface="Times New Roman"/>
              <a:ea typeface="Times New Roman"/>
              <a:cs typeface="Times New Roman"/>
              <a:sym typeface="Times New Roman"/>
            </a:endParaRPr>
          </a:p>
          <a:p>
            <a:pPr lvl="0" indent="-393700" algn="just">
              <a:lnSpc>
                <a:spcPct val="115000"/>
              </a:lnSpc>
              <a:spcBef>
                <a:spcPts val="0"/>
              </a:spcBef>
              <a:buSzPts val="2600"/>
              <a:buFont typeface="Times New Roman"/>
              <a:buChar char="•"/>
            </a:pPr>
            <a:r>
              <a:rPr lang="en-US" sz="2600" dirty="0" smtClean="0">
                <a:latin typeface="Times New Roman"/>
                <a:ea typeface="Times New Roman"/>
                <a:cs typeface="Times New Roman"/>
                <a:sym typeface="Times New Roman"/>
              </a:rPr>
              <a:t>Geyser eruption is </a:t>
            </a:r>
            <a:r>
              <a:rPr lang="en-US" sz="2600" dirty="0">
                <a:latin typeface="Times New Roman" panose="02020603050405020304" pitchFamily="18" charset="0"/>
                <a:cs typeface="Times New Roman" panose="02020603050405020304" pitchFamily="18" charset="0"/>
              </a:rPr>
              <a:t>the conversion of thermal to kinetic energy during decompression.</a:t>
            </a:r>
            <a:endParaRPr lang="en-US" sz="2600" dirty="0">
              <a:latin typeface="Times New Roman" panose="02020603050405020304" pitchFamily="18" charset="0"/>
              <a:ea typeface="Times New Roman"/>
              <a:cs typeface="Times New Roman" panose="02020603050405020304" pitchFamily="18" charset="0"/>
              <a:sym typeface="Times New Roman"/>
            </a:endParaRPr>
          </a:p>
          <a:p>
            <a:pPr marL="63500" lvl="0" indent="0" algn="just">
              <a:lnSpc>
                <a:spcPct val="115000"/>
              </a:lnSpc>
              <a:spcBef>
                <a:spcPts val="0"/>
              </a:spcBef>
              <a:buSzPts val="2600"/>
              <a:buNone/>
            </a:pPr>
            <a:endParaRPr sz="2600" dirty="0" smtClean="0">
              <a:latin typeface="Times New Roman"/>
              <a:ea typeface="Times New Roman"/>
              <a:cs typeface="Times New Roman"/>
              <a:sym typeface="Times New Roman"/>
            </a:endParaRPr>
          </a:p>
          <a:p>
            <a:pPr lvl="0" indent="-393700" algn="just">
              <a:lnSpc>
                <a:spcPct val="115000"/>
              </a:lnSpc>
              <a:spcBef>
                <a:spcPts val="0"/>
              </a:spcBef>
              <a:buSzPts val="2600"/>
              <a:buFont typeface="Times New Roman"/>
              <a:buChar char="•"/>
            </a:pPr>
            <a:r>
              <a:rPr lang="en-US" sz="2600" dirty="0">
                <a:latin typeface="Times New Roman"/>
                <a:ea typeface="Times New Roman"/>
                <a:cs typeface="Times New Roman"/>
                <a:sym typeface="Times New Roman"/>
              </a:rPr>
              <a:t>The eruption will continue until all the water is forced out of the tube, or until the temperature inside the geyser drops below boiling point. </a:t>
            </a:r>
            <a:endParaRPr sz="2600" dirty="0">
              <a:latin typeface="Times New Roman"/>
              <a:ea typeface="Times New Roman"/>
              <a:cs typeface="Times New Roman"/>
              <a:sym typeface="Times New Roman"/>
            </a:endParaRPr>
          </a:p>
        </p:txBody>
      </p:sp>
      <p:pic>
        <p:nvPicPr>
          <p:cNvPr id="4" name="image1.jpg" descr="UPES unveils its new brand identity and vision as the &amp;amp;#39;University of the  Future&amp;amp;#39; – India Education | Latest Education News | Global Educational News  | Recent Educational News"/>
          <p:cNvPicPr/>
          <p:nvPr/>
        </p:nvPicPr>
        <p:blipFill>
          <a:blip r:embed="rId3"/>
          <a:srcRect/>
          <a:stretch>
            <a:fillRect/>
          </a:stretch>
        </p:blipFill>
        <p:spPr>
          <a:xfrm>
            <a:off x="10302844" y="5898561"/>
            <a:ext cx="1672391" cy="766669"/>
          </a:xfrm>
          <a:prstGeom prst="rect">
            <a:avLst/>
          </a:prstGeom>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3;gf748f3a064_0_1"/>
          <p:cNvSpPr txBox="1">
            <a:spLocks noGrp="1"/>
          </p:cNvSpPr>
          <p:nvPr>
            <p:ph type="title"/>
          </p:nvPr>
        </p:nvSpPr>
        <p:spPr>
          <a:xfrm>
            <a:off x="609600" y="470801"/>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4000" u="sng" dirty="0" smtClean="0">
                <a:latin typeface="Times New Roman"/>
                <a:ea typeface="Times New Roman"/>
                <a:cs typeface="Times New Roman"/>
                <a:sym typeface="Times New Roman"/>
              </a:rPr>
              <a:t>Software and Libraries to be used: C</a:t>
            </a:r>
            <a:r>
              <a:rPr lang="en-US" sz="4000" u="sng" dirty="0" smtClean="0">
                <a:latin typeface="Times New Roman"/>
                <a:ea typeface="Times New Roman"/>
                <a:cs typeface="Times New Roman"/>
                <a:sym typeface="Times New Roman"/>
              </a:rPr>
              <a:t>++ &amp; Python</a:t>
            </a:r>
            <a:endParaRPr sz="4000" u="sng" dirty="0">
              <a:latin typeface="Times New Roman"/>
              <a:ea typeface="Times New Roman"/>
              <a:cs typeface="Times New Roman"/>
              <a:sym typeface="Times New Roman"/>
            </a:endParaRPr>
          </a:p>
        </p:txBody>
      </p:sp>
      <p:sp>
        <p:nvSpPr>
          <p:cNvPr id="5" name="Google Shape;64;gf748f3a064_0_1"/>
          <p:cNvSpPr txBox="1">
            <a:spLocks noGrp="1"/>
          </p:cNvSpPr>
          <p:nvPr>
            <p:ph type="body" idx="1"/>
          </p:nvPr>
        </p:nvSpPr>
        <p:spPr>
          <a:xfrm>
            <a:off x="762000" y="1613801"/>
            <a:ext cx="10972800" cy="4526100"/>
          </a:xfrm>
          <a:prstGeom prst="rect">
            <a:avLst/>
          </a:prstGeom>
          <a:noFill/>
          <a:ln>
            <a:noFill/>
          </a:ln>
        </p:spPr>
        <p:txBody>
          <a:bodyPr spcFirstLastPara="1" wrap="square" lIns="91425" tIns="45700" rIns="91425" bIns="45700" anchor="t" anchorCtr="0">
            <a:noAutofit/>
          </a:bodyPr>
          <a:lstStyle/>
          <a:p>
            <a:pPr marL="457200" lvl="0" indent="0" algn="just" rtl="0">
              <a:lnSpc>
                <a:spcPct val="115000"/>
              </a:lnSpc>
              <a:spcBef>
                <a:spcPts val="0"/>
              </a:spcBef>
              <a:spcAft>
                <a:spcPts val="0"/>
              </a:spcAft>
              <a:buNone/>
            </a:pPr>
            <a:endParaRPr sz="2600" dirty="0">
              <a:latin typeface="Times New Roman"/>
              <a:ea typeface="Times New Roman"/>
              <a:cs typeface="Times New Roman"/>
              <a:sym typeface="Times New Roman"/>
            </a:endParaRPr>
          </a:p>
          <a:p>
            <a:pPr indent="-393700" algn="just">
              <a:lnSpc>
                <a:spcPct val="115000"/>
              </a:lnSpc>
              <a:spcBef>
                <a:spcPts val="0"/>
              </a:spcBef>
              <a:buSzPts val="2600"/>
              <a:buFont typeface="Times New Roman"/>
              <a:buChar char="•"/>
            </a:pPr>
            <a:r>
              <a:rPr lang="en-US" sz="2600" dirty="0" smtClean="0">
                <a:latin typeface="Times New Roman"/>
                <a:ea typeface="Times New Roman"/>
                <a:cs typeface="Times New Roman"/>
                <a:sym typeface="Times New Roman"/>
              </a:rPr>
              <a:t>Vector</a:t>
            </a:r>
          </a:p>
          <a:p>
            <a:pPr indent="-393700" algn="just">
              <a:lnSpc>
                <a:spcPct val="115000"/>
              </a:lnSpc>
              <a:spcBef>
                <a:spcPts val="0"/>
              </a:spcBef>
              <a:buSzPts val="2600"/>
              <a:buFont typeface="Times New Roman"/>
              <a:buChar char="•"/>
            </a:pPr>
            <a:r>
              <a:rPr lang="en-US" sz="2600" dirty="0" smtClean="0">
                <a:latin typeface="Times New Roman"/>
                <a:ea typeface="Times New Roman"/>
                <a:cs typeface="Times New Roman"/>
                <a:sym typeface="Times New Roman"/>
              </a:rPr>
              <a:t>Math.h</a:t>
            </a:r>
            <a:endParaRPr lang="en-US" sz="2600" dirty="0" smtClean="0">
              <a:latin typeface="Times New Roman"/>
              <a:ea typeface="Times New Roman"/>
              <a:cs typeface="Times New Roman"/>
              <a:sym typeface="Times New Roman"/>
            </a:endParaRPr>
          </a:p>
          <a:p>
            <a:pPr indent="-393700" algn="just">
              <a:lnSpc>
                <a:spcPct val="115000"/>
              </a:lnSpc>
              <a:spcBef>
                <a:spcPts val="0"/>
              </a:spcBef>
              <a:buSzPts val="2600"/>
              <a:buFont typeface="Times New Roman"/>
              <a:buChar char="•"/>
            </a:pPr>
            <a:r>
              <a:rPr lang="en-US" sz="2600" dirty="0" smtClean="0">
                <a:latin typeface="Times New Roman"/>
                <a:ea typeface="Times New Roman"/>
                <a:cs typeface="Times New Roman"/>
                <a:sym typeface="Times New Roman"/>
              </a:rPr>
              <a:t>Stdlib.h</a:t>
            </a:r>
            <a:endParaRPr lang="en-US" sz="2600" dirty="0" smtClean="0">
              <a:latin typeface="Times New Roman"/>
              <a:ea typeface="Times New Roman"/>
              <a:cs typeface="Times New Roman"/>
              <a:sym typeface="Times New Roman"/>
            </a:endParaRPr>
          </a:p>
          <a:p>
            <a:pPr indent="-393700" algn="just">
              <a:lnSpc>
                <a:spcPct val="115000"/>
              </a:lnSpc>
              <a:spcBef>
                <a:spcPts val="0"/>
              </a:spcBef>
              <a:buSzPts val="2600"/>
              <a:buFont typeface="Times New Roman"/>
              <a:buChar char="•"/>
            </a:pPr>
            <a:r>
              <a:rPr lang="en-US" sz="2600" dirty="0" smtClean="0">
                <a:latin typeface="Times New Roman"/>
                <a:ea typeface="Times New Roman"/>
                <a:cs typeface="Times New Roman"/>
                <a:sym typeface="Times New Roman"/>
              </a:rPr>
              <a:t>Time.h</a:t>
            </a:r>
          </a:p>
          <a:p>
            <a:pPr indent="-393700" algn="just">
              <a:lnSpc>
                <a:spcPct val="115000"/>
              </a:lnSpc>
              <a:spcBef>
                <a:spcPts val="0"/>
              </a:spcBef>
              <a:buSzPts val="2600"/>
              <a:buFont typeface="Times New Roman"/>
              <a:buChar char="•"/>
            </a:pPr>
            <a:r>
              <a:rPr lang="en-US" sz="2600" dirty="0" err="1" smtClean="0">
                <a:latin typeface="Times New Roman"/>
                <a:ea typeface="Times New Roman"/>
                <a:cs typeface="Times New Roman"/>
                <a:sym typeface="Times New Roman"/>
              </a:rPr>
              <a:t>fstream</a:t>
            </a:r>
            <a:endParaRPr lang="en-US" sz="2600" dirty="0">
              <a:latin typeface="Times New Roman"/>
              <a:ea typeface="Times New Roman"/>
              <a:cs typeface="Times New Roman"/>
              <a:sym typeface="Times New Roman"/>
            </a:endParaRPr>
          </a:p>
          <a:p>
            <a:pPr indent="-393700" algn="just">
              <a:lnSpc>
                <a:spcPct val="115000"/>
              </a:lnSpc>
              <a:spcBef>
                <a:spcPts val="0"/>
              </a:spcBef>
              <a:buSzPts val="2600"/>
              <a:buFont typeface="Times New Roman"/>
              <a:buChar char="•"/>
            </a:pPr>
            <a:r>
              <a:rPr lang="en-US" sz="2600" dirty="0" smtClean="0">
                <a:latin typeface="Times New Roman"/>
                <a:ea typeface="Times New Roman"/>
                <a:cs typeface="Times New Roman"/>
                <a:sym typeface="Times New Roman"/>
              </a:rPr>
              <a:t>Matplotlib</a:t>
            </a:r>
          </a:p>
          <a:p>
            <a:pPr indent="-393700" algn="just">
              <a:lnSpc>
                <a:spcPct val="115000"/>
              </a:lnSpc>
              <a:spcBef>
                <a:spcPts val="0"/>
              </a:spcBef>
              <a:buSzPts val="2600"/>
              <a:buFont typeface="Times New Roman"/>
              <a:buChar char="•"/>
            </a:pPr>
            <a:r>
              <a:rPr lang="en-US" sz="2600" dirty="0" err="1" smtClean="0">
                <a:latin typeface="Times New Roman"/>
                <a:ea typeface="Times New Roman"/>
                <a:cs typeface="Times New Roman"/>
                <a:sym typeface="Times New Roman"/>
              </a:rPr>
              <a:t>Itertools</a:t>
            </a:r>
            <a:endParaRPr lang="en-US" sz="2600" dirty="0" smtClean="0">
              <a:latin typeface="Times New Roman"/>
              <a:ea typeface="Times New Roman"/>
              <a:cs typeface="Times New Roman"/>
              <a:sym typeface="Times New Roman"/>
            </a:endParaRPr>
          </a:p>
          <a:p>
            <a:pPr marL="63500" indent="0" algn="just">
              <a:lnSpc>
                <a:spcPct val="115000"/>
              </a:lnSpc>
              <a:spcBef>
                <a:spcPts val="0"/>
              </a:spcBef>
              <a:buSzPts val="2600"/>
              <a:buNone/>
            </a:pPr>
            <a:r>
              <a:rPr lang="en-US" sz="2600" dirty="0" smtClean="0">
                <a:latin typeface="Times New Roman"/>
                <a:ea typeface="Times New Roman"/>
                <a:cs typeface="Times New Roman"/>
                <a:sym typeface="Times New Roman"/>
              </a:rPr>
              <a:t> </a:t>
            </a:r>
            <a:endParaRPr sz="2600" dirty="0">
              <a:latin typeface="Times New Roman"/>
              <a:ea typeface="Times New Roman"/>
              <a:cs typeface="Times New Roman"/>
              <a:sym typeface="Times New Roman"/>
            </a:endParaRPr>
          </a:p>
        </p:txBody>
      </p:sp>
      <p:pic>
        <p:nvPicPr>
          <p:cNvPr id="6" name="image1.jpg" descr="UPES unveils its new brand identity and vision as the &amp;amp;#39;University of the  Future&amp;amp;#39; – India Education | Latest Education News | Global Educational News  | Recent Educational News"/>
          <p:cNvPicPr/>
          <p:nvPr/>
        </p:nvPicPr>
        <p:blipFill>
          <a:blip r:embed="rId2"/>
          <a:srcRect/>
          <a:stretch>
            <a:fillRect/>
          </a:stretch>
        </p:blipFill>
        <p:spPr>
          <a:xfrm>
            <a:off x="10302844" y="5898561"/>
            <a:ext cx="1672391" cy="766669"/>
          </a:xfrm>
          <a:prstGeom prst="rect">
            <a:avLst/>
          </a:prstGeom>
          <a:ln/>
        </p:spPr>
      </p:pic>
    </p:spTree>
    <p:extLst>
      <p:ext uri="{BB962C8B-B14F-4D97-AF65-F5344CB8AC3E}">
        <p14:creationId xmlns:p14="http://schemas.microsoft.com/office/powerpoint/2010/main" val="2902480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f748f3a064_0_7"/>
          <p:cNvSpPr txBox="1">
            <a:spLocks noGrp="1"/>
          </p:cNvSpPr>
          <p:nvPr>
            <p:ph type="title"/>
          </p:nvPr>
        </p:nvSpPr>
        <p:spPr>
          <a:xfrm>
            <a:off x="519050" y="370926"/>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5000" u="sng">
                <a:latin typeface="Times New Roman"/>
                <a:ea typeface="Times New Roman"/>
                <a:cs typeface="Times New Roman"/>
                <a:sym typeface="Times New Roman"/>
              </a:rPr>
              <a:t>Motivation</a:t>
            </a:r>
            <a:endParaRPr sz="5000" u="sng">
              <a:latin typeface="Times New Roman"/>
              <a:ea typeface="Times New Roman"/>
              <a:cs typeface="Times New Roman"/>
              <a:sym typeface="Times New Roman"/>
            </a:endParaRPr>
          </a:p>
        </p:txBody>
      </p:sp>
      <p:sp>
        <p:nvSpPr>
          <p:cNvPr id="71" name="Google Shape;71;gf748f3a064_0_7"/>
          <p:cNvSpPr txBox="1">
            <a:spLocks noGrp="1"/>
          </p:cNvSpPr>
          <p:nvPr>
            <p:ph type="body" idx="1"/>
          </p:nvPr>
        </p:nvSpPr>
        <p:spPr>
          <a:xfrm>
            <a:off x="762000" y="1513925"/>
            <a:ext cx="10972800" cy="4526100"/>
          </a:xfrm>
          <a:prstGeom prst="rect">
            <a:avLst/>
          </a:prstGeom>
          <a:noFill/>
          <a:ln>
            <a:noFill/>
          </a:ln>
        </p:spPr>
        <p:txBody>
          <a:bodyPr spcFirstLastPara="1" wrap="square" lIns="91425" tIns="45700" rIns="91425" bIns="45700" anchor="ctr" anchorCtr="0">
            <a:normAutofit/>
          </a:bodyPr>
          <a:lstStyle/>
          <a:p>
            <a:pPr lvl="0" indent="-393700" algn="just">
              <a:lnSpc>
                <a:spcPct val="115000"/>
              </a:lnSpc>
              <a:spcBef>
                <a:spcPts val="0"/>
              </a:spcBef>
              <a:buSzPts val="2600"/>
              <a:buFont typeface="Times New Roman"/>
              <a:buChar char="•"/>
            </a:pPr>
            <a:r>
              <a:rPr lang="en-US" sz="2600" dirty="0">
                <a:latin typeface="Times New Roman"/>
                <a:ea typeface="Times New Roman"/>
                <a:cs typeface="Times New Roman"/>
                <a:sym typeface="Times New Roman"/>
              </a:rPr>
              <a:t>To examine data of various time stretches at which geyser eruption occurs in order to compute and compare the mean time interval of eruption</a:t>
            </a:r>
            <a:r>
              <a:rPr lang="en-US" sz="2600" dirty="0" smtClean="0">
                <a:latin typeface="Times New Roman"/>
                <a:ea typeface="Times New Roman"/>
                <a:cs typeface="Times New Roman"/>
                <a:sym typeface="Times New Roman"/>
              </a:rPr>
              <a:t>.</a:t>
            </a:r>
          </a:p>
          <a:p>
            <a:pPr lvl="0" indent="-393700" algn="just">
              <a:lnSpc>
                <a:spcPct val="115000"/>
              </a:lnSpc>
              <a:spcBef>
                <a:spcPts val="0"/>
              </a:spcBef>
              <a:buSzPts val="2600"/>
              <a:buFont typeface="Times New Roman"/>
              <a:buChar char="•"/>
            </a:pPr>
            <a:endParaRPr lang="en-US" sz="2600" dirty="0">
              <a:latin typeface="Times New Roman"/>
              <a:ea typeface="Times New Roman"/>
              <a:cs typeface="Times New Roman"/>
              <a:sym typeface="Times New Roman"/>
            </a:endParaRPr>
          </a:p>
          <a:p>
            <a:pPr lvl="0" indent="-393700" algn="just">
              <a:lnSpc>
                <a:spcPct val="115000"/>
              </a:lnSpc>
              <a:spcBef>
                <a:spcPts val="0"/>
              </a:spcBef>
              <a:buSzPts val="2600"/>
              <a:buFont typeface="Times New Roman"/>
              <a:buChar char="•"/>
            </a:pPr>
            <a:r>
              <a:rPr lang="en-US" sz="2600" dirty="0">
                <a:latin typeface="Times New Roman"/>
                <a:ea typeface="Times New Roman"/>
                <a:cs typeface="Times New Roman"/>
                <a:sym typeface="Times New Roman"/>
              </a:rPr>
              <a:t>Geysers provide a natural laboratory to study multiphase eruptive processes.</a:t>
            </a:r>
            <a:endParaRPr lang="en-US" sz="2600" dirty="0" smtClean="0">
              <a:latin typeface="Times New Roman"/>
              <a:ea typeface="Times New Roman"/>
              <a:cs typeface="Times New Roman"/>
              <a:sym typeface="Times New Roman"/>
            </a:endParaRPr>
          </a:p>
        </p:txBody>
      </p:sp>
      <p:pic>
        <p:nvPicPr>
          <p:cNvPr id="72" name="Google Shape;72;gf748f3a064_0_7"/>
          <p:cNvPicPr preferRelativeResize="0"/>
          <p:nvPr/>
        </p:nvPicPr>
        <p:blipFill rotWithShape="1">
          <a:blip r:embed="rId3">
            <a:alphaModFix/>
          </a:blip>
          <a:srcRect/>
          <a:stretch/>
        </p:blipFill>
        <p:spPr>
          <a:xfrm>
            <a:off x="9483750" y="186874"/>
            <a:ext cx="2251051" cy="1619350"/>
          </a:xfrm>
          <a:prstGeom prst="rect">
            <a:avLst/>
          </a:prstGeom>
          <a:noFill/>
          <a:ln>
            <a:noFill/>
          </a:ln>
        </p:spPr>
      </p:pic>
      <p:pic>
        <p:nvPicPr>
          <p:cNvPr id="5" name="image1.jpg" descr="UPES unveils its new brand identity and vision as the &amp;amp;#39;University of the  Future&amp;amp;#39; – India Education | Latest Education News | Global Educational News  | Recent Educational News"/>
          <p:cNvPicPr/>
          <p:nvPr/>
        </p:nvPicPr>
        <p:blipFill>
          <a:blip r:embed="rId4"/>
          <a:srcRect/>
          <a:stretch>
            <a:fillRect/>
          </a:stretch>
        </p:blipFill>
        <p:spPr>
          <a:xfrm>
            <a:off x="10302844" y="5898561"/>
            <a:ext cx="1672391" cy="766669"/>
          </a:xfrm>
          <a:prstGeom prst="rect">
            <a:avLst/>
          </a:prstGeom>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f748f3a064_0_19"/>
          <p:cNvSpPr txBox="1">
            <a:spLocks noGrp="1"/>
          </p:cNvSpPr>
          <p:nvPr>
            <p:ph type="title"/>
          </p:nvPr>
        </p:nvSpPr>
        <p:spPr>
          <a:xfrm>
            <a:off x="762000" y="444889"/>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5000" u="sng" dirty="0">
                <a:latin typeface="Times New Roman"/>
                <a:ea typeface="Times New Roman"/>
                <a:cs typeface="Times New Roman"/>
                <a:sym typeface="Times New Roman"/>
              </a:rPr>
              <a:t>Problem Statement</a:t>
            </a:r>
            <a:endParaRPr sz="5000" u="sng" dirty="0">
              <a:latin typeface="Times New Roman"/>
              <a:ea typeface="Times New Roman"/>
              <a:cs typeface="Times New Roman"/>
              <a:sym typeface="Times New Roman"/>
            </a:endParaRPr>
          </a:p>
        </p:txBody>
      </p:sp>
      <p:sp>
        <p:nvSpPr>
          <p:cNvPr id="86" name="Google Shape;86;gf748f3a064_0_19"/>
          <p:cNvSpPr txBox="1">
            <a:spLocks noGrp="1"/>
          </p:cNvSpPr>
          <p:nvPr>
            <p:ph type="body" idx="1"/>
          </p:nvPr>
        </p:nvSpPr>
        <p:spPr>
          <a:xfrm>
            <a:off x="762000" y="1486175"/>
            <a:ext cx="10972800" cy="4695600"/>
          </a:xfrm>
          <a:prstGeom prst="rect">
            <a:avLst/>
          </a:prstGeom>
          <a:noFill/>
          <a:ln>
            <a:noFill/>
          </a:ln>
        </p:spPr>
        <p:txBody>
          <a:bodyPr spcFirstLastPara="1" wrap="square" lIns="91425" tIns="45700" rIns="91425" bIns="45700" anchor="t" anchorCtr="0">
            <a:normAutofit/>
          </a:bodyPr>
          <a:lstStyle/>
          <a:p>
            <a:pPr marL="457200" lvl="0" indent="0" algn="just" rtl="0">
              <a:lnSpc>
                <a:spcPct val="100000"/>
              </a:lnSpc>
              <a:spcBef>
                <a:spcPts val="0"/>
              </a:spcBef>
              <a:spcAft>
                <a:spcPts val="0"/>
              </a:spcAft>
              <a:buNone/>
            </a:pPr>
            <a:endParaRPr sz="2600" dirty="0">
              <a:latin typeface="Times New Roman"/>
              <a:ea typeface="Times New Roman"/>
              <a:cs typeface="Times New Roman"/>
              <a:sym typeface="Times New Roman"/>
            </a:endParaRPr>
          </a:p>
          <a:p>
            <a:pPr lvl="0" indent="-393700" algn="just">
              <a:spcBef>
                <a:spcPts val="1200"/>
              </a:spcBef>
              <a:buSzPts val="2600"/>
              <a:buFont typeface="Times New Roman"/>
              <a:buChar char="•"/>
            </a:pPr>
            <a:endParaRPr lang="en-US" sz="2400" dirty="0" smtClean="0">
              <a:latin typeface="Times New Roman"/>
              <a:ea typeface="Times New Roman"/>
              <a:cs typeface="Times New Roman"/>
              <a:sym typeface="Times New Roman"/>
            </a:endParaRPr>
          </a:p>
          <a:p>
            <a:pPr lvl="0" indent="-393700" algn="just">
              <a:spcBef>
                <a:spcPts val="1200"/>
              </a:spcBef>
              <a:buSzPts val="2600"/>
              <a:buFont typeface="Times New Roman"/>
              <a:buChar char="•"/>
            </a:pPr>
            <a:endParaRPr lang="en-US" sz="2400" dirty="0">
              <a:latin typeface="Times New Roman"/>
              <a:ea typeface="Times New Roman"/>
              <a:cs typeface="Times New Roman"/>
              <a:sym typeface="Times New Roman"/>
            </a:endParaRPr>
          </a:p>
          <a:p>
            <a:pPr lvl="0" indent="-393700" algn="just">
              <a:spcBef>
                <a:spcPts val="1200"/>
              </a:spcBef>
              <a:buSzPts val="2600"/>
              <a:buFont typeface="Times New Roman"/>
              <a:buChar char="•"/>
            </a:pPr>
            <a:r>
              <a:rPr lang="en-US" sz="2400" dirty="0" smtClean="0">
                <a:latin typeface="Times New Roman"/>
                <a:ea typeface="Times New Roman"/>
                <a:cs typeface="Times New Roman"/>
                <a:sym typeface="Times New Roman"/>
              </a:rPr>
              <a:t>To</a:t>
            </a:r>
            <a:r>
              <a:rPr lang="en-US" sz="2400" dirty="0" smtClean="0">
                <a:ea typeface="Times New Roman"/>
              </a:rPr>
              <a:t> </a:t>
            </a:r>
            <a:r>
              <a:rPr lang="en-US" sz="2400" dirty="0" smtClean="0">
                <a:latin typeface="Times New Roman" panose="02020603050405020304" pitchFamily="18" charset="0"/>
                <a:cs typeface="Times New Roman" panose="02020603050405020304" pitchFamily="18" charset="0"/>
              </a:rPr>
              <a:t>comprehend </a:t>
            </a:r>
            <a:r>
              <a:rPr lang="en-US" sz="2400" dirty="0">
                <a:latin typeface="Times New Roman" panose="02020603050405020304" pitchFamily="18" charset="0"/>
                <a:cs typeface="Times New Roman" panose="02020603050405020304" pitchFamily="18" charset="0"/>
              </a:rPr>
              <a:t>geysers better and to anticipate parts of their way of behaving. This examination explores the spans at which explicit geyser erupts and submits numerical scatter plots for the time stretches by the utilization of  K mean clustering calculation </a:t>
            </a:r>
            <a:r>
              <a:rPr lang="en-US"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ea typeface="Times New Roman"/>
              <a:cs typeface="Times New Roman" panose="02020603050405020304" pitchFamily="18" charset="0"/>
              <a:sym typeface="Times New Roman"/>
            </a:endParaRPr>
          </a:p>
          <a:p>
            <a:pPr marL="63500" lvl="0" indent="0" algn="just" rtl="0">
              <a:lnSpc>
                <a:spcPct val="100000"/>
              </a:lnSpc>
              <a:spcBef>
                <a:spcPts val="1200"/>
              </a:spcBef>
              <a:spcAft>
                <a:spcPts val="0"/>
              </a:spcAft>
              <a:buSzPts val="2600"/>
              <a:buNone/>
            </a:pPr>
            <a:r>
              <a:rPr lang="en-US" sz="2600" dirty="0">
                <a:latin typeface="Times New Roman"/>
                <a:ea typeface="Times New Roman"/>
                <a:cs typeface="Times New Roman"/>
                <a:sym typeface="Times New Roman"/>
              </a:rPr>
              <a:t> </a:t>
            </a:r>
            <a:endParaRPr sz="2600" dirty="0">
              <a:latin typeface="Times New Roman"/>
              <a:ea typeface="Times New Roman"/>
              <a:cs typeface="Times New Roman"/>
              <a:sym typeface="Times New Roman"/>
            </a:endParaRPr>
          </a:p>
        </p:txBody>
      </p:sp>
      <p:pic>
        <p:nvPicPr>
          <p:cNvPr id="4" name="image1.jpg" descr="UPES unveils its new brand identity and vision as the &amp;amp;#39;University of the  Future&amp;amp;#39; – India Education | Latest Education News | Global Educational News  | Recent Educational News"/>
          <p:cNvPicPr/>
          <p:nvPr/>
        </p:nvPicPr>
        <p:blipFill>
          <a:blip r:embed="rId3"/>
          <a:srcRect/>
          <a:stretch>
            <a:fillRect/>
          </a:stretch>
        </p:blipFill>
        <p:spPr>
          <a:xfrm>
            <a:off x="10302844" y="5898561"/>
            <a:ext cx="1672391" cy="766669"/>
          </a:xfrm>
          <a:prstGeom prst="rect">
            <a:avLst/>
          </a:prstGeom>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f748f3a064_0_25"/>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5000" u="sng" dirty="0">
                <a:latin typeface="Times New Roman"/>
                <a:ea typeface="Times New Roman"/>
                <a:cs typeface="Times New Roman"/>
                <a:sym typeface="Times New Roman"/>
              </a:rPr>
              <a:t>Objective</a:t>
            </a:r>
            <a:endParaRPr sz="5000" u="sng" dirty="0">
              <a:latin typeface="Times New Roman"/>
              <a:ea typeface="Times New Roman"/>
              <a:cs typeface="Times New Roman"/>
              <a:sym typeface="Times New Roman"/>
            </a:endParaRPr>
          </a:p>
        </p:txBody>
      </p:sp>
      <p:sp>
        <p:nvSpPr>
          <p:cNvPr id="93" name="Google Shape;93;gf748f3a064_0_25"/>
          <p:cNvSpPr txBox="1">
            <a:spLocks noGrp="1"/>
          </p:cNvSpPr>
          <p:nvPr>
            <p:ph type="body" idx="1"/>
          </p:nvPr>
        </p:nvSpPr>
        <p:spPr>
          <a:xfrm>
            <a:off x="762000" y="1752600"/>
            <a:ext cx="10972800" cy="4669500"/>
          </a:xfrm>
          <a:prstGeom prst="rect">
            <a:avLst/>
          </a:prstGeom>
          <a:noFill/>
          <a:ln>
            <a:noFill/>
          </a:ln>
        </p:spPr>
        <p:txBody>
          <a:bodyPr spcFirstLastPara="1" wrap="square" lIns="91425" tIns="45700" rIns="91425" bIns="45700" anchor="t" anchorCtr="0">
            <a:normAutofit/>
          </a:bodyPr>
          <a:lstStyle/>
          <a:p>
            <a:pPr lvl="0" indent="-393700" algn="just">
              <a:lnSpc>
                <a:spcPct val="115000"/>
              </a:lnSpc>
              <a:spcBef>
                <a:spcPts val="1200"/>
              </a:spcBef>
              <a:buSzPts val="2600"/>
              <a:buFont typeface="Times New Roman"/>
              <a:buChar char="•"/>
            </a:pPr>
            <a:r>
              <a:rPr lang="en-US" sz="2400" dirty="0">
                <a:latin typeface="Times New Roman" panose="02020603050405020304" pitchFamily="18" charset="0"/>
                <a:cs typeface="Times New Roman" panose="02020603050405020304" pitchFamily="18" charset="0"/>
              </a:rPr>
              <a:t>To examine data of various time stretches at which geyser eruption occurs in order to compute and compare the mean time interval of eruption</a:t>
            </a:r>
            <a:r>
              <a:rPr lang="en-US" sz="2800" dirty="0" smtClean="0"/>
              <a:t>.</a:t>
            </a:r>
            <a:endParaRPr sz="2600" dirty="0" smtClean="0">
              <a:latin typeface="Times New Roman"/>
              <a:ea typeface="Times New Roman"/>
              <a:cs typeface="Times New Roman"/>
              <a:sym typeface="Times New Roman"/>
            </a:endParaRPr>
          </a:p>
          <a:p>
            <a:pPr lvl="0" indent="-393700" algn="just">
              <a:lnSpc>
                <a:spcPct val="115000"/>
              </a:lnSpc>
              <a:spcBef>
                <a:spcPts val="1200"/>
              </a:spcBef>
              <a:buSzPts val="2600"/>
              <a:buFont typeface="Times New Roman"/>
              <a:buChar char="•"/>
            </a:pP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o </a:t>
            </a:r>
            <a:r>
              <a:rPr lang="en-US" sz="2400" dirty="0">
                <a:latin typeface="Times New Roman" panose="02020603050405020304" pitchFamily="18" charset="0"/>
                <a:cs typeface="Times New Roman" panose="02020603050405020304" pitchFamily="18" charset="0"/>
              </a:rPr>
              <a:t>comprehend geysers better and to anticipate parts of their way of </a:t>
            </a:r>
            <a:r>
              <a:rPr lang="en-US" sz="2400" dirty="0" smtClean="0">
                <a:latin typeface="Times New Roman" panose="02020603050405020304" pitchFamily="18" charset="0"/>
                <a:cs typeface="Times New Roman" panose="02020603050405020304" pitchFamily="18" charset="0"/>
              </a:rPr>
              <a:t>behaving</a:t>
            </a:r>
            <a:r>
              <a:rPr lang="en-US" sz="2600" dirty="0" smtClean="0">
                <a:latin typeface="Times New Roman"/>
                <a:ea typeface="Times New Roman"/>
                <a:cs typeface="Times New Roman"/>
                <a:sym typeface="Times New Roman"/>
              </a:rPr>
              <a:t>.</a:t>
            </a:r>
            <a:endParaRPr sz="2600" dirty="0" smtClean="0">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endParaRPr sz="2600" dirty="0">
              <a:latin typeface="Times New Roman"/>
              <a:ea typeface="Times New Roman"/>
              <a:cs typeface="Times New Roman"/>
              <a:sym typeface="Times New Roman"/>
            </a:endParaRPr>
          </a:p>
        </p:txBody>
      </p:sp>
      <p:pic>
        <p:nvPicPr>
          <p:cNvPr id="4" name="image1.jpg" descr="UPES unveils its new brand identity and vision as the &amp;amp;#39;University of the  Future&amp;amp;#39; – India Education | Latest Education News | Global Educational News  | Recent Educational News"/>
          <p:cNvPicPr/>
          <p:nvPr/>
        </p:nvPicPr>
        <p:blipFill>
          <a:blip r:embed="rId3"/>
          <a:srcRect/>
          <a:stretch>
            <a:fillRect/>
          </a:stretch>
        </p:blipFill>
        <p:spPr>
          <a:xfrm>
            <a:off x="10302844" y="5898561"/>
            <a:ext cx="1672391" cy="766669"/>
          </a:xfrm>
          <a:prstGeom prst="rect">
            <a:avLst/>
          </a:prstGeom>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gf748f3a064_0_25"/>
          <p:cNvSpPr txBox="1">
            <a:spLocks noGrp="1"/>
          </p:cNvSpPr>
          <p:nvPr>
            <p:ph type="title"/>
          </p:nvPr>
        </p:nvSpPr>
        <p:spPr>
          <a:xfrm>
            <a:off x="762000" y="427039"/>
            <a:ext cx="10972800" cy="777072"/>
          </a:xfrm>
          <a:prstGeom prst="rect">
            <a:avLst/>
          </a:prstGeom>
          <a:noFill/>
          <a:ln>
            <a:noFill/>
          </a:ln>
        </p:spPr>
        <p:txBody>
          <a:bodyPr spcFirstLastPara="1" wrap="square" lIns="91425" tIns="45700" rIns="91425" bIns="45700" anchor="ctr" anchorCtr="0">
            <a:normAutofit fontScale="90000"/>
          </a:bodyPr>
          <a:lstStyle/>
          <a:p>
            <a:pPr marL="0" lvl="0" indent="0" rtl="0">
              <a:lnSpc>
                <a:spcPct val="100000"/>
              </a:lnSpc>
              <a:spcBef>
                <a:spcPts val="0"/>
              </a:spcBef>
              <a:spcAft>
                <a:spcPts val="0"/>
              </a:spcAft>
              <a:buSzPts val="1800"/>
              <a:buNone/>
            </a:pPr>
            <a:r>
              <a:rPr lang="en-US" sz="5000" u="sng" dirty="0" smtClean="0">
                <a:latin typeface="Times New Roman"/>
                <a:ea typeface="Times New Roman"/>
                <a:cs typeface="Times New Roman"/>
                <a:sym typeface="Times New Roman"/>
              </a:rPr>
              <a:t>Literature Review</a:t>
            </a:r>
            <a:endParaRPr sz="5000" u="sng" dirty="0">
              <a:latin typeface="Times New Roman"/>
              <a:ea typeface="Times New Roman"/>
              <a:cs typeface="Times New Roman"/>
              <a:sym typeface="Times New Roman"/>
            </a:endParaRPr>
          </a:p>
        </p:txBody>
      </p:sp>
      <p:sp>
        <p:nvSpPr>
          <p:cNvPr id="5" name="Google Shape;100;gf748f3a064_0_31"/>
          <p:cNvSpPr txBox="1">
            <a:spLocks noGrp="1"/>
          </p:cNvSpPr>
          <p:nvPr>
            <p:ph type="body" idx="1"/>
          </p:nvPr>
        </p:nvSpPr>
        <p:spPr>
          <a:xfrm>
            <a:off x="762000" y="1943400"/>
            <a:ext cx="10972800" cy="3008700"/>
          </a:xfrm>
          <a:prstGeom prst="rect">
            <a:avLst/>
          </a:prstGeom>
          <a:noFill/>
          <a:ln>
            <a:noFill/>
          </a:ln>
        </p:spPr>
        <p:txBody>
          <a:bodyPr spcFirstLastPara="1" wrap="square" lIns="91425" tIns="45700" rIns="91425" bIns="45700" anchor="t" anchorCtr="0">
            <a:noAutofit/>
          </a:bodyPr>
          <a:lstStyle/>
          <a:p>
            <a:pPr marL="520700" indent="-457200">
              <a:lnSpc>
                <a:spcPct val="120000"/>
              </a:lnSpc>
              <a:spcBef>
                <a:spcPts val="0"/>
              </a:spcBef>
              <a:buSzPts val="2600"/>
            </a:pPr>
            <a:r>
              <a:rPr lang="en-US" sz="1800" dirty="0"/>
              <a:t>In 2022, Reservoir computing, a form of machine learning, was used to characterize the collective behavior of 10 Yellowstone geysers</a:t>
            </a:r>
            <a:r>
              <a:rPr lang="en-US" sz="1800" dirty="0" smtClean="0"/>
              <a:t>. </a:t>
            </a:r>
            <a:r>
              <a:rPr lang="en-US" sz="1800" dirty="0"/>
              <a:t>These improvements suggest that geysers are not independent and instead reflect the existence of a complex interconnected subsurface groundwater system</a:t>
            </a:r>
            <a:r>
              <a:rPr lang="en-US" sz="1800" dirty="0" smtClean="0"/>
              <a:t>.</a:t>
            </a:r>
          </a:p>
          <a:p>
            <a:pPr marL="520700" indent="-457200">
              <a:lnSpc>
                <a:spcPct val="120000"/>
              </a:lnSpc>
              <a:spcBef>
                <a:spcPts val="0"/>
              </a:spcBef>
              <a:buSzPts val="2600"/>
            </a:pPr>
            <a:r>
              <a:rPr lang="en-US" sz="1800" dirty="0"/>
              <a:t>In 2022, this paper is based on inspection paradox of renewal theory which states that, in expectation, the inspection interval is larger than a common renewal interval, in general. For a random inspection time, which includes the deterministic case, and a delayed renewal process, representations of the expected length of an inspection interval and related inequalities in terms of covariance are shown. Data sets of eruption times of Beehive Geyser and Riverside Geyser in Yellowstone National Park</a:t>
            </a:r>
            <a:r>
              <a:rPr lang="en-US" sz="1800" dirty="0" smtClean="0"/>
              <a:t>.</a:t>
            </a:r>
          </a:p>
          <a:p>
            <a:pPr marL="520700" indent="-457200">
              <a:lnSpc>
                <a:spcPct val="120000"/>
              </a:lnSpc>
              <a:spcBef>
                <a:spcPts val="0"/>
              </a:spcBef>
              <a:buSzPts val="2600"/>
            </a:pPr>
            <a:r>
              <a:rPr lang="en-US" sz="1800" dirty="0"/>
              <a:t>In 2019, a catalog of 73,466 eruptions of Strokkur geyser was created in Iceland, from a 1 year seismic data set. It was found that 50,135 single eruptions but only 1 sextuple eruption, while the mean waiting time increased from 3.7 min after single eruptions to 16.4 min after sextuple eruptions. Through this research it was found that the waiting time after an eruption can be predicted, while future eruption type or amplitude cannot.</a:t>
            </a:r>
            <a:endParaRPr sz="1800" dirty="0">
              <a:latin typeface="Times New Roman"/>
              <a:ea typeface="Times New Roman"/>
              <a:cs typeface="Times New Roman"/>
              <a:sym typeface="Times New Roman"/>
            </a:endParaRPr>
          </a:p>
          <a:p>
            <a:pPr marL="914400" lvl="0" indent="0" algn="l" rtl="0">
              <a:lnSpc>
                <a:spcPct val="80000"/>
              </a:lnSpc>
              <a:spcBef>
                <a:spcPts val="640"/>
              </a:spcBef>
              <a:spcAft>
                <a:spcPts val="0"/>
              </a:spcAft>
              <a:buSzPts val="688"/>
              <a:buNone/>
            </a:pPr>
            <a:endParaRPr sz="2000" dirty="0">
              <a:latin typeface="Times New Roman"/>
              <a:ea typeface="Times New Roman"/>
              <a:cs typeface="Times New Roman"/>
              <a:sym typeface="Times New Roman"/>
            </a:endParaRPr>
          </a:p>
          <a:p>
            <a:pPr marL="457200" lvl="0" indent="0" algn="l" rtl="0">
              <a:lnSpc>
                <a:spcPct val="80000"/>
              </a:lnSpc>
              <a:spcBef>
                <a:spcPts val="640"/>
              </a:spcBef>
              <a:spcAft>
                <a:spcPts val="0"/>
              </a:spcAft>
              <a:buSzPts val="688"/>
              <a:buNone/>
            </a:pPr>
            <a:endParaRPr sz="20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74994475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4178</TotalTime>
  <Words>1040</Words>
  <Application>Microsoft Office PowerPoint</Application>
  <PresentationFormat>Widescreen</PresentationFormat>
  <Paragraphs>111</Paragraphs>
  <Slides>22</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PowerPoint Presentation</vt:lpstr>
      <vt:lpstr> Minor Project – I  Geyser Eruption Analysis by the use of K-mean clustering algorithm </vt:lpstr>
      <vt:lpstr>Contents</vt:lpstr>
      <vt:lpstr>Introduction</vt:lpstr>
      <vt:lpstr>Software and Libraries to be used: C++ &amp; Python</vt:lpstr>
      <vt:lpstr>Motivation</vt:lpstr>
      <vt:lpstr>Problem Statement</vt:lpstr>
      <vt:lpstr>Objective</vt:lpstr>
      <vt:lpstr>Literature Review</vt:lpstr>
      <vt:lpstr>Literature Review</vt:lpstr>
      <vt:lpstr>Methodology</vt:lpstr>
      <vt:lpstr>PowerPoint Presentation</vt:lpstr>
      <vt:lpstr>PowerPoint Presentation</vt:lpstr>
      <vt:lpstr>PowerPoint Presentation</vt:lpstr>
      <vt:lpstr>PowerPoint Presentation</vt:lpstr>
      <vt:lpstr>PowerPoint Presentation</vt:lpstr>
      <vt:lpstr>Scattered plots</vt:lpstr>
      <vt:lpstr>Result and Discussion</vt:lpstr>
      <vt:lpstr>Conclusion</vt:lpstr>
      <vt:lpstr>Application of Project</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Apple 2</dc:creator>
  <cp:lastModifiedBy>Microsoft account</cp:lastModifiedBy>
  <cp:revision>29</cp:revision>
  <dcterms:created xsi:type="dcterms:W3CDTF">2017-08-14T08:34:40Z</dcterms:created>
  <dcterms:modified xsi:type="dcterms:W3CDTF">2022-12-09T08:37:06Z</dcterms:modified>
</cp:coreProperties>
</file>