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KRISHNARAJ%202024\EX%20WORK%20KRISH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environment_score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Technology</c:v>
                  </c:pt>
                  <c:pt idx="1">
                    <c:v>Biotechnology</c:v>
                  </c:pt>
                  <c:pt idx="2">
                    <c:v>Biotechnology</c:v>
                  </c:pt>
                  <c:pt idx="3">
                    <c:v>Chemicals</c:v>
                  </c:pt>
                  <c:pt idx="4">
                    <c:v>Semiconductors</c:v>
                  </c:pt>
                  <c:pt idx="5">
                    <c:v>Pharmaceuticals</c:v>
                  </c:pt>
                  <c:pt idx="6">
                    <c:v>Pharmaceuticals</c:v>
                  </c:pt>
                  <c:pt idx="7">
                    <c:v>Pharmaceuticals</c:v>
                  </c:pt>
                  <c:pt idx="8">
                    <c:v>N/A</c:v>
                  </c:pt>
                  <c:pt idx="9">
                    <c:v>Health Care</c:v>
                  </c:pt>
                  <c:pt idx="10">
                    <c:v>Insurance</c:v>
                  </c:pt>
                  <c:pt idx="11">
                    <c:v>Life Sciences Tools and Services</c:v>
                  </c:pt>
                  <c:pt idx="12">
                    <c:v>Technology</c:v>
                  </c:pt>
                  <c:pt idx="13">
                    <c:v>Technology</c:v>
                  </c:pt>
                  <c:pt idx="14">
                    <c:v>Biotechnology</c:v>
                  </c:pt>
                  <c:pt idx="15">
                    <c:v>Media</c:v>
                  </c:pt>
                  <c:pt idx="16">
                    <c:v>Biotechnology</c:v>
                  </c:pt>
                  <c:pt idx="17">
                    <c:v>Semiconductors</c:v>
                  </c:pt>
                  <c:pt idx="18">
                    <c:v>Building</c:v>
                  </c:pt>
                  <c:pt idx="19">
                    <c:v>Real Estate</c:v>
                  </c:pt>
                  <c:pt idx="20">
                    <c:v>Electrical Equipment</c:v>
                  </c:pt>
                  <c:pt idx="21">
                    <c:v>Utilities</c:v>
                  </c:pt>
                  <c:pt idx="22">
                    <c:v>Health Care</c:v>
                  </c:pt>
                  <c:pt idx="23">
                    <c:v>Hotels Restaurants and Leisure</c:v>
                  </c:pt>
                  <c:pt idx="24">
                    <c:v>Technology</c:v>
                  </c:pt>
                  <c:pt idx="25">
                    <c:v>Pharmaceuticals</c:v>
                  </c:pt>
                  <c:pt idx="26">
                    <c:v>Electrical Equipment</c:v>
                  </c:pt>
                  <c:pt idx="27">
                    <c:v>N/A</c:v>
                  </c:pt>
                  <c:pt idx="28">
                    <c:v>Biotechnology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USD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CNY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EUR</c:v>
                  </c:pt>
                </c:lvl>
                <c:lvl>
                  <c:pt idx="0">
                    <c:v>Adobe Inc</c:v>
                  </c:pt>
                  <c:pt idx="1">
                    <c:v>Adaptimmune Therapeutics PLC</c:v>
                  </c:pt>
                  <c:pt idx="2">
                    <c:v>ADMA Biologics Inc</c:v>
                  </c:pt>
                  <c:pt idx="3">
                    <c:v>Advanced Emissions Solutions Inc</c:v>
                  </c:pt>
                  <c:pt idx="4">
                    <c:v>Analog Devices Inc</c:v>
                  </c:pt>
                  <c:pt idx="5">
                    <c:v>Adial Pharmaceuticals Inc</c:v>
                  </c:pt>
                  <c:pt idx="6">
                    <c:v>Adamis Pharmaceuticals Corp</c:v>
                  </c:pt>
                  <c:pt idx="7">
                    <c:v>Acer Therapeutics Inc</c:v>
                  </c:pt>
                  <c:pt idx="8">
                    <c:v>Edoc Acquisition Corp</c:v>
                  </c:pt>
                  <c:pt idx="9">
                    <c:v>Addus Homecare Corp</c:v>
                  </c:pt>
                  <c:pt idx="10">
                    <c:v>Arch Capital Group Ltd</c:v>
                  </c:pt>
                  <c:pt idx="11">
                    <c:v>Adaptive Biotechnologies Corp</c:v>
                  </c:pt>
                  <c:pt idx="12">
                    <c:v>Autodesk Inc</c:v>
                  </c:pt>
                  <c:pt idx="13">
                    <c:v>Automatic Data Processing Inc</c:v>
                  </c:pt>
                  <c:pt idx="14">
                    <c:v>Aditxt Inc</c:v>
                  </c:pt>
                  <c:pt idx="15">
                    <c:v>Advantage Solutions Inc</c:v>
                  </c:pt>
                  <c:pt idx="16">
                    <c:v>Adverum Biotechnologies Inc</c:v>
                  </c:pt>
                  <c:pt idx="17">
                    <c:v>Aehr Test Systems</c:v>
                  </c:pt>
                  <c:pt idx="18">
                    <c:v>Antelope Enterprise Holdings Ltd</c:v>
                  </c:pt>
                  <c:pt idx="19">
                    <c:v>Alset Ehome International Inc</c:v>
                  </c:pt>
                  <c:pt idx="20">
                    <c:v>Advanced Energy Industries Inc</c:v>
                  </c:pt>
                  <c:pt idx="21">
                    <c:v>American Electric Power Company Inc</c:v>
                  </c:pt>
                  <c:pt idx="22">
                    <c:v>Aethlon Medical Inc</c:v>
                  </c:pt>
                  <c:pt idx="23">
                    <c:v>Allied Esports Entertainment Inc</c:v>
                  </c:pt>
                  <c:pt idx="24">
                    <c:v>AudioEye Inc</c:v>
                  </c:pt>
                  <c:pt idx="25">
                    <c:v>Aerie Pharmaceuticals Inc</c:v>
                  </c:pt>
                  <c:pt idx="26">
                    <c:v>ADDvantage Technologies Group Inc</c:v>
                  </c:pt>
                  <c:pt idx="27">
                    <c:v>AF Acquisition Corp</c:v>
                  </c:pt>
                  <c:pt idx="28">
                    <c:v>Affimed NV</c:v>
                  </c:pt>
                </c:lvl>
                <c:lvl>
                  <c:pt idx="0">
                    <c:v>adbe</c:v>
                  </c:pt>
                  <c:pt idx="1">
                    <c:v>adap</c:v>
                  </c:pt>
                  <c:pt idx="2">
                    <c:v>adma</c:v>
                  </c:pt>
                  <c:pt idx="3">
                    <c:v>ades</c:v>
                  </c:pt>
                  <c:pt idx="4">
                    <c:v>adi</c:v>
                  </c:pt>
                  <c:pt idx="5">
                    <c:v>adil</c:v>
                  </c:pt>
                  <c:pt idx="6">
                    <c:v>admp</c:v>
                  </c:pt>
                  <c:pt idx="7">
                    <c:v>acer</c:v>
                  </c:pt>
                  <c:pt idx="8">
                    <c:v>adoc</c:v>
                  </c:pt>
                  <c:pt idx="9">
                    <c:v>adus</c:v>
                  </c:pt>
                  <c:pt idx="10">
                    <c:v>acgl</c:v>
                  </c:pt>
                  <c:pt idx="11">
                    <c:v>adpt</c:v>
                  </c:pt>
                  <c:pt idx="12">
                    <c:v>adsk</c:v>
                  </c:pt>
                  <c:pt idx="13">
                    <c:v>adp</c:v>
                  </c:pt>
                  <c:pt idx="14">
                    <c:v>adtx</c:v>
                  </c:pt>
                  <c:pt idx="15">
                    <c:v>adv</c:v>
                  </c:pt>
                  <c:pt idx="16">
                    <c:v>advm</c:v>
                  </c:pt>
                  <c:pt idx="17">
                    <c:v>aehr</c:v>
                  </c:pt>
                  <c:pt idx="18">
                    <c:v>aehl</c:v>
                  </c:pt>
                  <c:pt idx="19">
                    <c:v>aei</c:v>
                  </c:pt>
                  <c:pt idx="20">
                    <c:v>aeis</c:v>
                  </c:pt>
                  <c:pt idx="21">
                    <c:v>aep</c:v>
                  </c:pt>
                  <c:pt idx="22">
                    <c:v>aemd</c:v>
                  </c:pt>
                  <c:pt idx="23">
                    <c:v>aese</c:v>
                  </c:pt>
                  <c:pt idx="24">
                    <c:v>aeye</c:v>
                  </c:pt>
                  <c:pt idx="25">
                    <c:v>aeri</c:v>
                  </c:pt>
                  <c:pt idx="26">
                    <c:v>aey</c:v>
                  </c:pt>
                  <c:pt idx="27">
                    <c:v>afaq</c:v>
                  </c:pt>
                  <c:pt idx="28">
                    <c:v>afmd</c:v>
                  </c:pt>
                </c:lvl>
              </c:multiLvlStrCache>
            </c:multiLvlStrRef>
          </c:xVal>
          <c:yVal>
            <c:numRef>
              <c:f>Sheet1!$G$2:$G$30</c:f>
              <c:numCache>
                <c:formatCode>General</c:formatCode>
                <c:ptCount val="29"/>
                <c:pt idx="0">
                  <c:v>200</c:v>
                </c:pt>
                <c:pt idx="1">
                  <c:v>365</c:v>
                </c:pt>
                <c:pt idx="2">
                  <c:v>240</c:v>
                </c:pt>
                <c:pt idx="3">
                  <c:v>205</c:v>
                </c:pt>
                <c:pt idx="4">
                  <c:v>350</c:v>
                </c:pt>
                <c:pt idx="5">
                  <c:v>200</c:v>
                </c:pt>
                <c:pt idx="6">
                  <c:v>285</c:v>
                </c:pt>
                <c:pt idx="7">
                  <c:v>223</c:v>
                </c:pt>
                <c:pt idx="8">
                  <c:v>215</c:v>
                </c:pt>
                <c:pt idx="9">
                  <c:v>210</c:v>
                </c:pt>
                <c:pt idx="10">
                  <c:v>500</c:v>
                </c:pt>
                <c:pt idx="11">
                  <c:v>260</c:v>
                </c:pt>
                <c:pt idx="12">
                  <c:v>555</c:v>
                </c:pt>
                <c:pt idx="13">
                  <c:v>500</c:v>
                </c:pt>
                <c:pt idx="14">
                  <c:v>210</c:v>
                </c:pt>
                <c:pt idx="15">
                  <c:v>515</c:v>
                </c:pt>
                <c:pt idx="16">
                  <c:v>262</c:v>
                </c:pt>
                <c:pt idx="18">
                  <c:v>238</c:v>
                </c:pt>
                <c:pt idx="19">
                  <c:v>520</c:v>
                </c:pt>
                <c:pt idx="20">
                  <c:v>500</c:v>
                </c:pt>
                <c:pt idx="21">
                  <c:v>500</c:v>
                </c:pt>
                <c:pt idx="22">
                  <c:v>200</c:v>
                </c:pt>
                <c:pt idx="23">
                  <c:v>200</c:v>
                </c:pt>
                <c:pt idx="24">
                  <c:v>235</c:v>
                </c:pt>
                <c:pt idx="25">
                  <c:v>500</c:v>
                </c:pt>
                <c:pt idx="26">
                  <c:v>235</c:v>
                </c:pt>
                <c:pt idx="27">
                  <c:v>200</c:v>
                </c:pt>
                <c:pt idx="28">
                  <c:v>368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CA-451B-A0B7-B8A9AC6B0861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social_score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Technology</c:v>
                  </c:pt>
                  <c:pt idx="1">
                    <c:v>Biotechnology</c:v>
                  </c:pt>
                  <c:pt idx="2">
                    <c:v>Biotechnology</c:v>
                  </c:pt>
                  <c:pt idx="3">
                    <c:v>Chemicals</c:v>
                  </c:pt>
                  <c:pt idx="4">
                    <c:v>Semiconductors</c:v>
                  </c:pt>
                  <c:pt idx="5">
                    <c:v>Pharmaceuticals</c:v>
                  </c:pt>
                  <c:pt idx="6">
                    <c:v>Pharmaceuticals</c:v>
                  </c:pt>
                  <c:pt idx="7">
                    <c:v>Pharmaceuticals</c:v>
                  </c:pt>
                  <c:pt idx="8">
                    <c:v>N/A</c:v>
                  </c:pt>
                  <c:pt idx="9">
                    <c:v>Health Care</c:v>
                  </c:pt>
                  <c:pt idx="10">
                    <c:v>Insurance</c:v>
                  </c:pt>
                  <c:pt idx="11">
                    <c:v>Life Sciences Tools and Services</c:v>
                  </c:pt>
                  <c:pt idx="12">
                    <c:v>Technology</c:v>
                  </c:pt>
                  <c:pt idx="13">
                    <c:v>Technology</c:v>
                  </c:pt>
                  <c:pt idx="14">
                    <c:v>Biotechnology</c:v>
                  </c:pt>
                  <c:pt idx="15">
                    <c:v>Media</c:v>
                  </c:pt>
                  <c:pt idx="16">
                    <c:v>Biotechnology</c:v>
                  </c:pt>
                  <c:pt idx="17">
                    <c:v>Semiconductors</c:v>
                  </c:pt>
                  <c:pt idx="18">
                    <c:v>Building</c:v>
                  </c:pt>
                  <c:pt idx="19">
                    <c:v>Real Estate</c:v>
                  </c:pt>
                  <c:pt idx="20">
                    <c:v>Electrical Equipment</c:v>
                  </c:pt>
                  <c:pt idx="21">
                    <c:v>Utilities</c:v>
                  </c:pt>
                  <c:pt idx="22">
                    <c:v>Health Care</c:v>
                  </c:pt>
                  <c:pt idx="23">
                    <c:v>Hotels Restaurants and Leisure</c:v>
                  </c:pt>
                  <c:pt idx="24">
                    <c:v>Technology</c:v>
                  </c:pt>
                  <c:pt idx="25">
                    <c:v>Pharmaceuticals</c:v>
                  </c:pt>
                  <c:pt idx="26">
                    <c:v>Electrical Equipment</c:v>
                  </c:pt>
                  <c:pt idx="27">
                    <c:v>N/A</c:v>
                  </c:pt>
                  <c:pt idx="28">
                    <c:v>Biotechnology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USD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CNY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EUR</c:v>
                  </c:pt>
                </c:lvl>
                <c:lvl>
                  <c:pt idx="0">
                    <c:v>Adobe Inc</c:v>
                  </c:pt>
                  <c:pt idx="1">
                    <c:v>Adaptimmune Therapeutics PLC</c:v>
                  </c:pt>
                  <c:pt idx="2">
                    <c:v>ADMA Biologics Inc</c:v>
                  </c:pt>
                  <c:pt idx="3">
                    <c:v>Advanced Emissions Solutions Inc</c:v>
                  </c:pt>
                  <c:pt idx="4">
                    <c:v>Analog Devices Inc</c:v>
                  </c:pt>
                  <c:pt idx="5">
                    <c:v>Adial Pharmaceuticals Inc</c:v>
                  </c:pt>
                  <c:pt idx="6">
                    <c:v>Adamis Pharmaceuticals Corp</c:v>
                  </c:pt>
                  <c:pt idx="7">
                    <c:v>Acer Therapeutics Inc</c:v>
                  </c:pt>
                  <c:pt idx="8">
                    <c:v>Edoc Acquisition Corp</c:v>
                  </c:pt>
                  <c:pt idx="9">
                    <c:v>Addus Homecare Corp</c:v>
                  </c:pt>
                  <c:pt idx="10">
                    <c:v>Arch Capital Group Ltd</c:v>
                  </c:pt>
                  <c:pt idx="11">
                    <c:v>Adaptive Biotechnologies Corp</c:v>
                  </c:pt>
                  <c:pt idx="12">
                    <c:v>Autodesk Inc</c:v>
                  </c:pt>
                  <c:pt idx="13">
                    <c:v>Automatic Data Processing Inc</c:v>
                  </c:pt>
                  <c:pt idx="14">
                    <c:v>Aditxt Inc</c:v>
                  </c:pt>
                  <c:pt idx="15">
                    <c:v>Advantage Solutions Inc</c:v>
                  </c:pt>
                  <c:pt idx="16">
                    <c:v>Adverum Biotechnologies Inc</c:v>
                  </c:pt>
                  <c:pt idx="17">
                    <c:v>Aehr Test Systems</c:v>
                  </c:pt>
                  <c:pt idx="18">
                    <c:v>Antelope Enterprise Holdings Ltd</c:v>
                  </c:pt>
                  <c:pt idx="19">
                    <c:v>Alset Ehome International Inc</c:v>
                  </c:pt>
                  <c:pt idx="20">
                    <c:v>Advanced Energy Industries Inc</c:v>
                  </c:pt>
                  <c:pt idx="21">
                    <c:v>American Electric Power Company Inc</c:v>
                  </c:pt>
                  <c:pt idx="22">
                    <c:v>Aethlon Medical Inc</c:v>
                  </c:pt>
                  <c:pt idx="23">
                    <c:v>Allied Esports Entertainment Inc</c:v>
                  </c:pt>
                  <c:pt idx="24">
                    <c:v>AudioEye Inc</c:v>
                  </c:pt>
                  <c:pt idx="25">
                    <c:v>Aerie Pharmaceuticals Inc</c:v>
                  </c:pt>
                  <c:pt idx="26">
                    <c:v>ADDvantage Technologies Group Inc</c:v>
                  </c:pt>
                  <c:pt idx="27">
                    <c:v>AF Acquisition Corp</c:v>
                  </c:pt>
                  <c:pt idx="28">
                    <c:v>Affimed NV</c:v>
                  </c:pt>
                </c:lvl>
                <c:lvl>
                  <c:pt idx="0">
                    <c:v>adbe</c:v>
                  </c:pt>
                  <c:pt idx="1">
                    <c:v>adap</c:v>
                  </c:pt>
                  <c:pt idx="2">
                    <c:v>adma</c:v>
                  </c:pt>
                  <c:pt idx="3">
                    <c:v>ades</c:v>
                  </c:pt>
                  <c:pt idx="4">
                    <c:v>adi</c:v>
                  </c:pt>
                  <c:pt idx="5">
                    <c:v>adil</c:v>
                  </c:pt>
                  <c:pt idx="6">
                    <c:v>admp</c:v>
                  </c:pt>
                  <c:pt idx="7">
                    <c:v>acer</c:v>
                  </c:pt>
                  <c:pt idx="8">
                    <c:v>adoc</c:v>
                  </c:pt>
                  <c:pt idx="9">
                    <c:v>adus</c:v>
                  </c:pt>
                  <c:pt idx="10">
                    <c:v>acgl</c:v>
                  </c:pt>
                  <c:pt idx="11">
                    <c:v>adpt</c:v>
                  </c:pt>
                  <c:pt idx="12">
                    <c:v>adsk</c:v>
                  </c:pt>
                  <c:pt idx="13">
                    <c:v>adp</c:v>
                  </c:pt>
                  <c:pt idx="14">
                    <c:v>adtx</c:v>
                  </c:pt>
                  <c:pt idx="15">
                    <c:v>adv</c:v>
                  </c:pt>
                  <c:pt idx="16">
                    <c:v>advm</c:v>
                  </c:pt>
                  <c:pt idx="17">
                    <c:v>aehr</c:v>
                  </c:pt>
                  <c:pt idx="18">
                    <c:v>aehl</c:v>
                  </c:pt>
                  <c:pt idx="19">
                    <c:v>aei</c:v>
                  </c:pt>
                  <c:pt idx="20">
                    <c:v>aeis</c:v>
                  </c:pt>
                  <c:pt idx="21">
                    <c:v>aep</c:v>
                  </c:pt>
                  <c:pt idx="22">
                    <c:v>aemd</c:v>
                  </c:pt>
                  <c:pt idx="23">
                    <c:v>aese</c:v>
                  </c:pt>
                  <c:pt idx="24">
                    <c:v>aeye</c:v>
                  </c:pt>
                  <c:pt idx="25">
                    <c:v>aeri</c:v>
                  </c:pt>
                  <c:pt idx="26">
                    <c:v>aey</c:v>
                  </c:pt>
                  <c:pt idx="27">
                    <c:v>afaq</c:v>
                  </c:pt>
                  <c:pt idx="28">
                    <c:v>afmd</c:v>
                  </c:pt>
                </c:lvl>
              </c:multiLvlStrCache>
            </c:multiLvlStrRef>
          </c:xVal>
          <c:yVal>
            <c:numRef>
              <c:f>Sheet1!$H$2:$H$30</c:f>
              <c:numCache>
                <c:formatCode>General</c:formatCode>
                <c:ptCount val="29"/>
                <c:pt idx="0">
                  <c:v>221</c:v>
                </c:pt>
                <c:pt idx="1">
                  <c:v>283</c:v>
                </c:pt>
                <c:pt idx="2">
                  <c:v>264</c:v>
                </c:pt>
                <c:pt idx="3">
                  <c:v>201</c:v>
                </c:pt>
                <c:pt idx="4">
                  <c:v>318</c:v>
                </c:pt>
                <c:pt idx="5">
                  <c:v>203</c:v>
                </c:pt>
                <c:pt idx="6">
                  <c:v>204</c:v>
                </c:pt>
                <c:pt idx="7">
                  <c:v>291</c:v>
                </c:pt>
                <c:pt idx="8">
                  <c:v>301</c:v>
                </c:pt>
                <c:pt idx="9">
                  <c:v>215</c:v>
                </c:pt>
                <c:pt idx="10">
                  <c:v>300</c:v>
                </c:pt>
                <c:pt idx="11">
                  <c:v>348</c:v>
                </c:pt>
                <c:pt idx="12">
                  <c:v>304</c:v>
                </c:pt>
                <c:pt idx="13">
                  <c:v>300</c:v>
                </c:pt>
                <c:pt idx="14">
                  <c:v>224</c:v>
                </c:pt>
                <c:pt idx="15">
                  <c:v>269</c:v>
                </c:pt>
                <c:pt idx="16">
                  <c:v>321</c:v>
                </c:pt>
                <c:pt idx="17">
                  <c:v>262</c:v>
                </c:pt>
                <c:pt idx="18">
                  <c:v>237</c:v>
                </c:pt>
                <c:pt idx="19">
                  <c:v>207</c:v>
                </c:pt>
                <c:pt idx="20">
                  <c:v>300</c:v>
                </c:pt>
                <c:pt idx="21">
                  <c:v>300</c:v>
                </c:pt>
                <c:pt idx="22">
                  <c:v>262</c:v>
                </c:pt>
                <c:pt idx="23">
                  <c:v>200</c:v>
                </c:pt>
                <c:pt idx="24">
                  <c:v>301</c:v>
                </c:pt>
                <c:pt idx="25">
                  <c:v>264</c:v>
                </c:pt>
                <c:pt idx="26">
                  <c:v>234</c:v>
                </c:pt>
                <c:pt idx="27">
                  <c:v>200</c:v>
                </c:pt>
                <c:pt idx="28">
                  <c:v>304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2CA-451B-A0B7-B8A9AC6B0861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governance_score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Technology</c:v>
                  </c:pt>
                  <c:pt idx="1">
                    <c:v>Biotechnology</c:v>
                  </c:pt>
                  <c:pt idx="2">
                    <c:v>Biotechnology</c:v>
                  </c:pt>
                  <c:pt idx="3">
                    <c:v>Chemicals</c:v>
                  </c:pt>
                  <c:pt idx="4">
                    <c:v>Semiconductors</c:v>
                  </c:pt>
                  <c:pt idx="5">
                    <c:v>Pharmaceuticals</c:v>
                  </c:pt>
                  <c:pt idx="6">
                    <c:v>Pharmaceuticals</c:v>
                  </c:pt>
                  <c:pt idx="7">
                    <c:v>Pharmaceuticals</c:v>
                  </c:pt>
                  <c:pt idx="8">
                    <c:v>N/A</c:v>
                  </c:pt>
                  <c:pt idx="9">
                    <c:v>Health Care</c:v>
                  </c:pt>
                  <c:pt idx="10">
                    <c:v>Insurance</c:v>
                  </c:pt>
                  <c:pt idx="11">
                    <c:v>Life Sciences Tools and Services</c:v>
                  </c:pt>
                  <c:pt idx="12">
                    <c:v>Technology</c:v>
                  </c:pt>
                  <c:pt idx="13">
                    <c:v>Technology</c:v>
                  </c:pt>
                  <c:pt idx="14">
                    <c:v>Biotechnology</c:v>
                  </c:pt>
                  <c:pt idx="15">
                    <c:v>Media</c:v>
                  </c:pt>
                  <c:pt idx="16">
                    <c:v>Biotechnology</c:v>
                  </c:pt>
                  <c:pt idx="17">
                    <c:v>Semiconductors</c:v>
                  </c:pt>
                  <c:pt idx="18">
                    <c:v>Building</c:v>
                  </c:pt>
                  <c:pt idx="19">
                    <c:v>Real Estate</c:v>
                  </c:pt>
                  <c:pt idx="20">
                    <c:v>Electrical Equipment</c:v>
                  </c:pt>
                  <c:pt idx="21">
                    <c:v>Utilities</c:v>
                  </c:pt>
                  <c:pt idx="22">
                    <c:v>Health Care</c:v>
                  </c:pt>
                  <c:pt idx="23">
                    <c:v>Hotels Restaurants and Leisure</c:v>
                  </c:pt>
                  <c:pt idx="24">
                    <c:v>Technology</c:v>
                  </c:pt>
                  <c:pt idx="25">
                    <c:v>Pharmaceuticals</c:v>
                  </c:pt>
                  <c:pt idx="26">
                    <c:v>Electrical Equipment</c:v>
                  </c:pt>
                  <c:pt idx="27">
                    <c:v>N/A</c:v>
                  </c:pt>
                  <c:pt idx="28">
                    <c:v>Biotechnology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USD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CNY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EUR</c:v>
                  </c:pt>
                </c:lvl>
                <c:lvl>
                  <c:pt idx="0">
                    <c:v>Adobe Inc</c:v>
                  </c:pt>
                  <c:pt idx="1">
                    <c:v>Adaptimmune Therapeutics PLC</c:v>
                  </c:pt>
                  <c:pt idx="2">
                    <c:v>ADMA Biologics Inc</c:v>
                  </c:pt>
                  <c:pt idx="3">
                    <c:v>Advanced Emissions Solutions Inc</c:v>
                  </c:pt>
                  <c:pt idx="4">
                    <c:v>Analog Devices Inc</c:v>
                  </c:pt>
                  <c:pt idx="5">
                    <c:v>Adial Pharmaceuticals Inc</c:v>
                  </c:pt>
                  <c:pt idx="6">
                    <c:v>Adamis Pharmaceuticals Corp</c:v>
                  </c:pt>
                  <c:pt idx="7">
                    <c:v>Acer Therapeutics Inc</c:v>
                  </c:pt>
                  <c:pt idx="8">
                    <c:v>Edoc Acquisition Corp</c:v>
                  </c:pt>
                  <c:pt idx="9">
                    <c:v>Addus Homecare Corp</c:v>
                  </c:pt>
                  <c:pt idx="10">
                    <c:v>Arch Capital Group Ltd</c:v>
                  </c:pt>
                  <c:pt idx="11">
                    <c:v>Adaptive Biotechnologies Corp</c:v>
                  </c:pt>
                  <c:pt idx="12">
                    <c:v>Autodesk Inc</c:v>
                  </c:pt>
                  <c:pt idx="13">
                    <c:v>Automatic Data Processing Inc</c:v>
                  </c:pt>
                  <c:pt idx="14">
                    <c:v>Aditxt Inc</c:v>
                  </c:pt>
                  <c:pt idx="15">
                    <c:v>Advantage Solutions Inc</c:v>
                  </c:pt>
                  <c:pt idx="16">
                    <c:v>Adverum Biotechnologies Inc</c:v>
                  </c:pt>
                  <c:pt idx="17">
                    <c:v>Aehr Test Systems</c:v>
                  </c:pt>
                  <c:pt idx="18">
                    <c:v>Antelope Enterprise Holdings Ltd</c:v>
                  </c:pt>
                  <c:pt idx="19">
                    <c:v>Alset Ehome International Inc</c:v>
                  </c:pt>
                  <c:pt idx="20">
                    <c:v>Advanced Energy Industries Inc</c:v>
                  </c:pt>
                  <c:pt idx="21">
                    <c:v>American Electric Power Company Inc</c:v>
                  </c:pt>
                  <c:pt idx="22">
                    <c:v>Aethlon Medical Inc</c:v>
                  </c:pt>
                  <c:pt idx="23">
                    <c:v>Allied Esports Entertainment Inc</c:v>
                  </c:pt>
                  <c:pt idx="24">
                    <c:v>AudioEye Inc</c:v>
                  </c:pt>
                  <c:pt idx="25">
                    <c:v>Aerie Pharmaceuticals Inc</c:v>
                  </c:pt>
                  <c:pt idx="26">
                    <c:v>ADDvantage Technologies Group Inc</c:v>
                  </c:pt>
                  <c:pt idx="27">
                    <c:v>AF Acquisition Corp</c:v>
                  </c:pt>
                  <c:pt idx="28">
                    <c:v>Affimed NV</c:v>
                  </c:pt>
                </c:lvl>
                <c:lvl>
                  <c:pt idx="0">
                    <c:v>adbe</c:v>
                  </c:pt>
                  <c:pt idx="1">
                    <c:v>adap</c:v>
                  </c:pt>
                  <c:pt idx="2">
                    <c:v>adma</c:v>
                  </c:pt>
                  <c:pt idx="3">
                    <c:v>ades</c:v>
                  </c:pt>
                  <c:pt idx="4">
                    <c:v>adi</c:v>
                  </c:pt>
                  <c:pt idx="5">
                    <c:v>adil</c:v>
                  </c:pt>
                  <c:pt idx="6">
                    <c:v>admp</c:v>
                  </c:pt>
                  <c:pt idx="7">
                    <c:v>acer</c:v>
                  </c:pt>
                  <c:pt idx="8">
                    <c:v>adoc</c:v>
                  </c:pt>
                  <c:pt idx="9">
                    <c:v>adus</c:v>
                  </c:pt>
                  <c:pt idx="10">
                    <c:v>acgl</c:v>
                  </c:pt>
                  <c:pt idx="11">
                    <c:v>adpt</c:v>
                  </c:pt>
                  <c:pt idx="12">
                    <c:v>adsk</c:v>
                  </c:pt>
                  <c:pt idx="13">
                    <c:v>adp</c:v>
                  </c:pt>
                  <c:pt idx="14">
                    <c:v>adtx</c:v>
                  </c:pt>
                  <c:pt idx="15">
                    <c:v>adv</c:v>
                  </c:pt>
                  <c:pt idx="16">
                    <c:v>advm</c:v>
                  </c:pt>
                  <c:pt idx="17">
                    <c:v>aehr</c:v>
                  </c:pt>
                  <c:pt idx="18">
                    <c:v>aehl</c:v>
                  </c:pt>
                  <c:pt idx="19">
                    <c:v>aei</c:v>
                  </c:pt>
                  <c:pt idx="20">
                    <c:v>aeis</c:v>
                  </c:pt>
                  <c:pt idx="21">
                    <c:v>aep</c:v>
                  </c:pt>
                  <c:pt idx="22">
                    <c:v>aemd</c:v>
                  </c:pt>
                  <c:pt idx="23">
                    <c:v>aese</c:v>
                  </c:pt>
                  <c:pt idx="24">
                    <c:v>aeye</c:v>
                  </c:pt>
                  <c:pt idx="25">
                    <c:v>aeri</c:v>
                  </c:pt>
                  <c:pt idx="26">
                    <c:v>aey</c:v>
                  </c:pt>
                  <c:pt idx="27">
                    <c:v>afaq</c:v>
                  </c:pt>
                  <c:pt idx="28">
                    <c:v>afmd</c:v>
                  </c:pt>
                </c:lvl>
              </c:multiLvlStrCache>
            </c:multiLvlStrRef>
          </c:xVal>
          <c:yVal>
            <c:numRef>
              <c:f>Sheet1!$I$2:$I$30</c:f>
              <c:numCache>
                <c:formatCode>General</c:formatCode>
                <c:ptCount val="29"/>
                <c:pt idx="0">
                  <c:v>200</c:v>
                </c:pt>
                <c:pt idx="1">
                  <c:v>305</c:v>
                </c:pt>
                <c:pt idx="2">
                  <c:v>320</c:v>
                </c:pt>
                <c:pt idx="3">
                  <c:v>300</c:v>
                </c:pt>
                <c:pt idx="4">
                  <c:v>300</c:v>
                </c:pt>
                <c:pt idx="5">
                  <c:v>300</c:v>
                </c:pt>
                <c:pt idx="6">
                  <c:v>215</c:v>
                </c:pt>
                <c:pt idx="7">
                  <c:v>310</c:v>
                </c:pt>
                <c:pt idx="8">
                  <c:v>300</c:v>
                </c:pt>
                <c:pt idx="9">
                  <c:v>218</c:v>
                </c:pt>
                <c:pt idx="10">
                  <c:v>300</c:v>
                </c:pt>
                <c:pt idx="11">
                  <c:v>260</c:v>
                </c:pt>
                <c:pt idx="12">
                  <c:v>310</c:v>
                </c:pt>
                <c:pt idx="13">
                  <c:v>200</c:v>
                </c:pt>
                <c:pt idx="14">
                  <c:v>305</c:v>
                </c:pt>
                <c:pt idx="15">
                  <c:v>328</c:v>
                </c:pt>
                <c:pt idx="16">
                  <c:v>235</c:v>
                </c:pt>
                <c:pt idx="17">
                  <c:v>300</c:v>
                </c:pt>
                <c:pt idx="18">
                  <c:v>325</c:v>
                </c:pt>
                <c:pt idx="19">
                  <c:v>210</c:v>
                </c:pt>
                <c:pt idx="20">
                  <c:v>300</c:v>
                </c:pt>
                <c:pt idx="21">
                  <c:v>300</c:v>
                </c:pt>
                <c:pt idx="22">
                  <c:v>315</c:v>
                </c:pt>
                <c:pt idx="23">
                  <c:v>200</c:v>
                </c:pt>
                <c:pt idx="24">
                  <c:v>308</c:v>
                </c:pt>
                <c:pt idx="25">
                  <c:v>310</c:v>
                </c:pt>
                <c:pt idx="26">
                  <c:v>300</c:v>
                </c:pt>
                <c:pt idx="27">
                  <c:v>200</c:v>
                </c:pt>
                <c:pt idx="28">
                  <c:v>310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2CA-451B-A0B7-B8A9AC6B0861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total_score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Technology</c:v>
                  </c:pt>
                  <c:pt idx="1">
                    <c:v>Biotechnology</c:v>
                  </c:pt>
                  <c:pt idx="2">
                    <c:v>Biotechnology</c:v>
                  </c:pt>
                  <c:pt idx="3">
                    <c:v>Chemicals</c:v>
                  </c:pt>
                  <c:pt idx="4">
                    <c:v>Semiconductors</c:v>
                  </c:pt>
                  <c:pt idx="5">
                    <c:v>Pharmaceuticals</c:v>
                  </c:pt>
                  <c:pt idx="6">
                    <c:v>Pharmaceuticals</c:v>
                  </c:pt>
                  <c:pt idx="7">
                    <c:v>Pharmaceuticals</c:v>
                  </c:pt>
                  <c:pt idx="8">
                    <c:v>N/A</c:v>
                  </c:pt>
                  <c:pt idx="9">
                    <c:v>Health Care</c:v>
                  </c:pt>
                  <c:pt idx="10">
                    <c:v>Insurance</c:v>
                  </c:pt>
                  <c:pt idx="11">
                    <c:v>Life Sciences Tools and Services</c:v>
                  </c:pt>
                  <c:pt idx="12">
                    <c:v>Technology</c:v>
                  </c:pt>
                  <c:pt idx="13">
                    <c:v>Technology</c:v>
                  </c:pt>
                  <c:pt idx="14">
                    <c:v>Biotechnology</c:v>
                  </c:pt>
                  <c:pt idx="15">
                    <c:v>Media</c:v>
                  </c:pt>
                  <c:pt idx="16">
                    <c:v>Biotechnology</c:v>
                  </c:pt>
                  <c:pt idx="17">
                    <c:v>Semiconductors</c:v>
                  </c:pt>
                  <c:pt idx="18">
                    <c:v>Building</c:v>
                  </c:pt>
                  <c:pt idx="19">
                    <c:v>Real Estate</c:v>
                  </c:pt>
                  <c:pt idx="20">
                    <c:v>Electrical Equipment</c:v>
                  </c:pt>
                  <c:pt idx="21">
                    <c:v>Utilities</c:v>
                  </c:pt>
                  <c:pt idx="22">
                    <c:v>Health Care</c:v>
                  </c:pt>
                  <c:pt idx="23">
                    <c:v>Hotels Restaurants and Leisure</c:v>
                  </c:pt>
                  <c:pt idx="24">
                    <c:v>Technology</c:v>
                  </c:pt>
                  <c:pt idx="25">
                    <c:v>Pharmaceuticals</c:v>
                  </c:pt>
                  <c:pt idx="26">
                    <c:v>Electrical Equipment</c:v>
                  </c:pt>
                  <c:pt idx="27">
                    <c:v>N/A</c:v>
                  </c:pt>
                  <c:pt idx="28">
                    <c:v>Biotechnology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USD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CNY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EUR</c:v>
                  </c:pt>
                </c:lvl>
                <c:lvl>
                  <c:pt idx="0">
                    <c:v>Adobe Inc</c:v>
                  </c:pt>
                  <c:pt idx="1">
                    <c:v>Adaptimmune Therapeutics PLC</c:v>
                  </c:pt>
                  <c:pt idx="2">
                    <c:v>ADMA Biologics Inc</c:v>
                  </c:pt>
                  <c:pt idx="3">
                    <c:v>Advanced Emissions Solutions Inc</c:v>
                  </c:pt>
                  <c:pt idx="4">
                    <c:v>Analog Devices Inc</c:v>
                  </c:pt>
                  <c:pt idx="5">
                    <c:v>Adial Pharmaceuticals Inc</c:v>
                  </c:pt>
                  <c:pt idx="6">
                    <c:v>Adamis Pharmaceuticals Corp</c:v>
                  </c:pt>
                  <c:pt idx="7">
                    <c:v>Acer Therapeutics Inc</c:v>
                  </c:pt>
                  <c:pt idx="8">
                    <c:v>Edoc Acquisition Corp</c:v>
                  </c:pt>
                  <c:pt idx="9">
                    <c:v>Addus Homecare Corp</c:v>
                  </c:pt>
                  <c:pt idx="10">
                    <c:v>Arch Capital Group Ltd</c:v>
                  </c:pt>
                  <c:pt idx="11">
                    <c:v>Adaptive Biotechnologies Corp</c:v>
                  </c:pt>
                  <c:pt idx="12">
                    <c:v>Autodesk Inc</c:v>
                  </c:pt>
                  <c:pt idx="13">
                    <c:v>Automatic Data Processing Inc</c:v>
                  </c:pt>
                  <c:pt idx="14">
                    <c:v>Aditxt Inc</c:v>
                  </c:pt>
                  <c:pt idx="15">
                    <c:v>Advantage Solutions Inc</c:v>
                  </c:pt>
                  <c:pt idx="16">
                    <c:v>Adverum Biotechnologies Inc</c:v>
                  </c:pt>
                  <c:pt idx="17">
                    <c:v>Aehr Test Systems</c:v>
                  </c:pt>
                  <c:pt idx="18">
                    <c:v>Antelope Enterprise Holdings Ltd</c:v>
                  </c:pt>
                  <c:pt idx="19">
                    <c:v>Alset Ehome International Inc</c:v>
                  </c:pt>
                  <c:pt idx="20">
                    <c:v>Advanced Energy Industries Inc</c:v>
                  </c:pt>
                  <c:pt idx="21">
                    <c:v>American Electric Power Company Inc</c:v>
                  </c:pt>
                  <c:pt idx="22">
                    <c:v>Aethlon Medical Inc</c:v>
                  </c:pt>
                  <c:pt idx="23">
                    <c:v>Allied Esports Entertainment Inc</c:v>
                  </c:pt>
                  <c:pt idx="24">
                    <c:v>AudioEye Inc</c:v>
                  </c:pt>
                  <c:pt idx="25">
                    <c:v>Aerie Pharmaceuticals Inc</c:v>
                  </c:pt>
                  <c:pt idx="26">
                    <c:v>ADDvantage Technologies Group Inc</c:v>
                  </c:pt>
                  <c:pt idx="27">
                    <c:v>AF Acquisition Corp</c:v>
                  </c:pt>
                  <c:pt idx="28">
                    <c:v>Affimed NV</c:v>
                  </c:pt>
                </c:lvl>
                <c:lvl>
                  <c:pt idx="0">
                    <c:v>adbe</c:v>
                  </c:pt>
                  <c:pt idx="1">
                    <c:v>adap</c:v>
                  </c:pt>
                  <c:pt idx="2">
                    <c:v>adma</c:v>
                  </c:pt>
                  <c:pt idx="3">
                    <c:v>ades</c:v>
                  </c:pt>
                  <c:pt idx="4">
                    <c:v>adi</c:v>
                  </c:pt>
                  <c:pt idx="5">
                    <c:v>adil</c:v>
                  </c:pt>
                  <c:pt idx="6">
                    <c:v>admp</c:v>
                  </c:pt>
                  <c:pt idx="7">
                    <c:v>acer</c:v>
                  </c:pt>
                  <c:pt idx="8">
                    <c:v>adoc</c:v>
                  </c:pt>
                  <c:pt idx="9">
                    <c:v>adus</c:v>
                  </c:pt>
                  <c:pt idx="10">
                    <c:v>acgl</c:v>
                  </c:pt>
                  <c:pt idx="11">
                    <c:v>adpt</c:v>
                  </c:pt>
                  <c:pt idx="12">
                    <c:v>adsk</c:v>
                  </c:pt>
                  <c:pt idx="13">
                    <c:v>adp</c:v>
                  </c:pt>
                  <c:pt idx="14">
                    <c:v>adtx</c:v>
                  </c:pt>
                  <c:pt idx="15">
                    <c:v>adv</c:v>
                  </c:pt>
                  <c:pt idx="16">
                    <c:v>advm</c:v>
                  </c:pt>
                  <c:pt idx="17">
                    <c:v>aehr</c:v>
                  </c:pt>
                  <c:pt idx="18">
                    <c:v>aehl</c:v>
                  </c:pt>
                  <c:pt idx="19">
                    <c:v>aei</c:v>
                  </c:pt>
                  <c:pt idx="20">
                    <c:v>aeis</c:v>
                  </c:pt>
                  <c:pt idx="21">
                    <c:v>aep</c:v>
                  </c:pt>
                  <c:pt idx="22">
                    <c:v>aemd</c:v>
                  </c:pt>
                  <c:pt idx="23">
                    <c:v>aese</c:v>
                  </c:pt>
                  <c:pt idx="24">
                    <c:v>aeye</c:v>
                  </c:pt>
                  <c:pt idx="25">
                    <c:v>aeri</c:v>
                  </c:pt>
                  <c:pt idx="26">
                    <c:v>aey</c:v>
                  </c:pt>
                  <c:pt idx="27">
                    <c:v>afaq</c:v>
                  </c:pt>
                  <c:pt idx="28">
                    <c:v>afmd</c:v>
                  </c:pt>
                </c:lvl>
              </c:multiLvlStrCache>
            </c:multiLvlStrRef>
          </c:xVal>
          <c:yVal>
            <c:numRef>
              <c:f>Sheet1!$J$2:$J$30</c:f>
              <c:numCache>
                <c:formatCode>General</c:formatCode>
                <c:ptCount val="29"/>
                <c:pt idx="0">
                  <c:v>621</c:v>
                </c:pt>
                <c:pt idx="1">
                  <c:v>953</c:v>
                </c:pt>
                <c:pt idx="2">
                  <c:v>824</c:v>
                </c:pt>
                <c:pt idx="3">
                  <c:v>706</c:v>
                </c:pt>
                <c:pt idx="4">
                  <c:v>968</c:v>
                </c:pt>
                <c:pt idx="5">
                  <c:v>703</c:v>
                </c:pt>
                <c:pt idx="6">
                  <c:v>704</c:v>
                </c:pt>
                <c:pt idx="7">
                  <c:v>824</c:v>
                </c:pt>
                <c:pt idx="8">
                  <c:v>816</c:v>
                </c:pt>
                <c:pt idx="9">
                  <c:v>643</c:v>
                </c:pt>
                <c:pt idx="10">
                  <c:v>1100</c:v>
                </c:pt>
                <c:pt idx="11">
                  <c:v>868</c:v>
                </c:pt>
                <c:pt idx="12">
                  <c:v>1169</c:v>
                </c:pt>
                <c:pt idx="13">
                  <c:v>1000</c:v>
                </c:pt>
                <c:pt idx="14">
                  <c:v>739</c:v>
                </c:pt>
                <c:pt idx="15">
                  <c:v>1112</c:v>
                </c:pt>
                <c:pt idx="16">
                  <c:v>818</c:v>
                </c:pt>
                <c:pt idx="17">
                  <c:v>852</c:v>
                </c:pt>
                <c:pt idx="18">
                  <c:v>800</c:v>
                </c:pt>
                <c:pt idx="19">
                  <c:v>937</c:v>
                </c:pt>
                <c:pt idx="20">
                  <c:v>1100</c:v>
                </c:pt>
                <c:pt idx="21">
                  <c:v>1100</c:v>
                </c:pt>
                <c:pt idx="22">
                  <c:v>777</c:v>
                </c:pt>
                <c:pt idx="23">
                  <c:v>600</c:v>
                </c:pt>
                <c:pt idx="24">
                  <c:v>844</c:v>
                </c:pt>
                <c:pt idx="25">
                  <c:v>1074</c:v>
                </c:pt>
                <c:pt idx="26">
                  <c:v>769</c:v>
                </c:pt>
                <c:pt idx="27">
                  <c:v>600</c:v>
                </c:pt>
                <c:pt idx="28">
                  <c:v>982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2CA-451B-A0B7-B8A9AC6B0861}"/>
            </c:ext>
          </c:extLst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multiLvlStrRef>
              <c:f>Sheet1!$A$2:$F$30</c:f>
              <c:multiLvlStrCache>
                <c:ptCount val="29"/>
                <c:lvl>
                  <c:pt idx="0">
                    <c:v>Medium</c:v>
                  </c:pt>
                  <c:pt idx="1">
                    <c:v>Medium</c:v>
                  </c:pt>
                  <c:pt idx="2">
                    <c:v>Medium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Medium</c:v>
                  </c:pt>
                  <c:pt idx="7">
                    <c:v>Medium</c:v>
                  </c:pt>
                  <c:pt idx="8">
                    <c:v>Medium</c:v>
                  </c:pt>
                  <c:pt idx="9">
                    <c:v>Medium</c:v>
                  </c:pt>
                  <c:pt idx="10">
                    <c:v>Medium</c:v>
                  </c:pt>
                  <c:pt idx="11">
                    <c:v>Medium</c:v>
                  </c:pt>
                  <c:pt idx="12">
                    <c:v>Medium</c:v>
                  </c:pt>
                  <c:pt idx="13">
                    <c:v>Medium</c:v>
                  </c:pt>
                  <c:pt idx="14">
                    <c:v>Medium</c:v>
                  </c:pt>
                  <c:pt idx="15">
                    <c:v>Medium</c:v>
                  </c:pt>
                  <c:pt idx="16">
                    <c:v>Medium</c:v>
                  </c:pt>
                  <c:pt idx="17">
                    <c:v>Medium</c:v>
                  </c:pt>
                  <c:pt idx="18">
                    <c:v>Medium</c:v>
                  </c:pt>
                  <c:pt idx="19">
                    <c:v>Medium</c:v>
                  </c:pt>
                  <c:pt idx="20">
                    <c:v>Medium</c:v>
                  </c:pt>
                  <c:pt idx="21">
                    <c:v>Medium</c:v>
                  </c:pt>
                  <c:pt idx="22">
                    <c:v>Medium</c:v>
                  </c:pt>
                  <c:pt idx="23">
                    <c:v>Medium</c:v>
                  </c:pt>
                  <c:pt idx="24">
                    <c:v>Medium</c:v>
                  </c:pt>
                  <c:pt idx="25">
                    <c:v>Medium</c:v>
                  </c:pt>
                  <c:pt idx="26">
                    <c:v>Medium</c:v>
                  </c:pt>
                  <c:pt idx="27">
                    <c:v>Medium</c:v>
                  </c:pt>
                  <c:pt idx="28">
                    <c:v>Medium</c:v>
                  </c:pt>
                </c:lvl>
                <c:lvl>
                  <c:pt idx="0">
                    <c:v>Technology</c:v>
                  </c:pt>
                  <c:pt idx="1">
                    <c:v>Biotechnology</c:v>
                  </c:pt>
                  <c:pt idx="2">
                    <c:v>Biotechnology</c:v>
                  </c:pt>
                  <c:pt idx="3">
                    <c:v>Chemicals</c:v>
                  </c:pt>
                  <c:pt idx="4">
                    <c:v>Semiconductors</c:v>
                  </c:pt>
                  <c:pt idx="5">
                    <c:v>Pharmaceuticals</c:v>
                  </c:pt>
                  <c:pt idx="6">
                    <c:v>Pharmaceuticals</c:v>
                  </c:pt>
                  <c:pt idx="7">
                    <c:v>Pharmaceuticals</c:v>
                  </c:pt>
                  <c:pt idx="8">
                    <c:v>N/A</c:v>
                  </c:pt>
                  <c:pt idx="9">
                    <c:v>Health Care</c:v>
                  </c:pt>
                  <c:pt idx="10">
                    <c:v>Insurance</c:v>
                  </c:pt>
                  <c:pt idx="11">
                    <c:v>Life Sciences Tools and Services</c:v>
                  </c:pt>
                  <c:pt idx="12">
                    <c:v>Technology</c:v>
                  </c:pt>
                  <c:pt idx="13">
                    <c:v>Technology</c:v>
                  </c:pt>
                  <c:pt idx="14">
                    <c:v>Biotechnology</c:v>
                  </c:pt>
                  <c:pt idx="15">
                    <c:v>Media</c:v>
                  </c:pt>
                  <c:pt idx="16">
                    <c:v>Biotechnology</c:v>
                  </c:pt>
                  <c:pt idx="17">
                    <c:v>Semiconductors</c:v>
                  </c:pt>
                  <c:pt idx="18">
                    <c:v>Building</c:v>
                  </c:pt>
                  <c:pt idx="19">
                    <c:v>Real Estate</c:v>
                  </c:pt>
                  <c:pt idx="20">
                    <c:v>Electrical Equipment</c:v>
                  </c:pt>
                  <c:pt idx="21">
                    <c:v>Utilities</c:v>
                  </c:pt>
                  <c:pt idx="22">
                    <c:v>Health Care</c:v>
                  </c:pt>
                  <c:pt idx="23">
                    <c:v>Hotels Restaurants and Leisure</c:v>
                  </c:pt>
                  <c:pt idx="24">
                    <c:v>Technology</c:v>
                  </c:pt>
                  <c:pt idx="25">
                    <c:v>Pharmaceuticals</c:v>
                  </c:pt>
                  <c:pt idx="26">
                    <c:v>Electrical Equipment</c:v>
                  </c:pt>
                  <c:pt idx="27">
                    <c:v>N/A</c:v>
                  </c:pt>
                  <c:pt idx="28">
                    <c:v>Biotechnology</c:v>
                  </c:pt>
                </c:lvl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  <c:pt idx="14">
                    <c:v>NASDAQ NMS - GLOBAL MARKET</c:v>
                  </c:pt>
                  <c:pt idx="15">
                    <c:v>NASDAQ NMS - GLOBAL MARKET</c:v>
                  </c:pt>
                  <c:pt idx="16">
                    <c:v>NASDAQ NMS - GLOBAL MARKET</c:v>
                  </c:pt>
                  <c:pt idx="17">
                    <c:v>NASDAQ NMS - GLOBAL MARKET</c:v>
                  </c:pt>
                  <c:pt idx="18">
                    <c:v>NASDAQ NMS - GLOBAL MARKET</c:v>
                  </c:pt>
                  <c:pt idx="19">
                    <c:v>NASDAQ NMS - GLOBAL MARKET</c:v>
                  </c:pt>
                  <c:pt idx="20">
                    <c:v>NASDAQ NMS - GLOBAL MARKET</c:v>
                  </c:pt>
                  <c:pt idx="21">
                    <c:v>NASDAQ NMS - GLOBAL MARKET</c:v>
                  </c:pt>
                  <c:pt idx="22">
                    <c:v>NASDAQ NMS - GLOBAL MARKET</c:v>
                  </c:pt>
                  <c:pt idx="23">
                    <c:v>NASDAQ NMS - GLOBAL MARKET</c:v>
                  </c:pt>
                  <c:pt idx="24">
                    <c:v>NASDAQ NMS - GLOBAL MARKET</c:v>
                  </c:pt>
                  <c:pt idx="25">
                    <c:v>NASDAQ NMS - GLOBAL MARKET</c:v>
                  </c:pt>
                  <c:pt idx="26">
                    <c:v>NASDAQ NMS - GLOBAL MARKET</c:v>
                  </c:pt>
                  <c:pt idx="27">
                    <c:v>NASDAQ NMS - GLOBAL MARKET</c:v>
                  </c:pt>
                  <c:pt idx="28">
                    <c:v>NASDAQ NMS - GLOBAL MARKET</c:v>
                  </c:pt>
                </c:lvl>
                <c:lvl>
                  <c:pt idx="0">
                    <c:v>USD</c:v>
                  </c:pt>
                  <c:pt idx="1">
                    <c:v>USD</c:v>
                  </c:pt>
                  <c:pt idx="2">
                    <c:v>USD</c:v>
                  </c:pt>
                  <c:pt idx="3">
                    <c:v>USD</c:v>
                  </c:pt>
                  <c:pt idx="4">
                    <c:v>USD</c:v>
                  </c:pt>
                  <c:pt idx="5">
                    <c:v>USD</c:v>
                  </c:pt>
                  <c:pt idx="6">
                    <c:v>USD</c:v>
                  </c:pt>
                  <c:pt idx="7">
                    <c:v>USD</c:v>
                  </c:pt>
                  <c:pt idx="8">
                    <c:v>USD</c:v>
                  </c:pt>
                  <c:pt idx="9">
                    <c:v>USD</c:v>
                  </c:pt>
                  <c:pt idx="10">
                    <c:v>USD</c:v>
                  </c:pt>
                  <c:pt idx="11">
                    <c:v>USD</c:v>
                  </c:pt>
                  <c:pt idx="12">
                    <c:v>USD</c:v>
                  </c:pt>
                  <c:pt idx="13">
                    <c:v>USD</c:v>
                  </c:pt>
                  <c:pt idx="14">
                    <c:v>USD</c:v>
                  </c:pt>
                  <c:pt idx="15">
                    <c:v>USD</c:v>
                  </c:pt>
                  <c:pt idx="16">
                    <c:v>USD</c:v>
                  </c:pt>
                  <c:pt idx="17">
                    <c:v>USD</c:v>
                  </c:pt>
                  <c:pt idx="18">
                    <c:v>CNY</c:v>
                  </c:pt>
                  <c:pt idx="19">
                    <c:v>USD</c:v>
                  </c:pt>
                  <c:pt idx="20">
                    <c:v>USD</c:v>
                  </c:pt>
                  <c:pt idx="21">
                    <c:v>USD</c:v>
                  </c:pt>
                  <c:pt idx="22">
                    <c:v>USD</c:v>
                  </c:pt>
                  <c:pt idx="23">
                    <c:v>USD</c:v>
                  </c:pt>
                  <c:pt idx="24">
                    <c:v>USD</c:v>
                  </c:pt>
                  <c:pt idx="25">
                    <c:v>USD</c:v>
                  </c:pt>
                  <c:pt idx="26">
                    <c:v>USD</c:v>
                  </c:pt>
                  <c:pt idx="27">
                    <c:v>USD</c:v>
                  </c:pt>
                  <c:pt idx="28">
                    <c:v>EUR</c:v>
                  </c:pt>
                </c:lvl>
                <c:lvl>
                  <c:pt idx="0">
                    <c:v>Adobe Inc</c:v>
                  </c:pt>
                  <c:pt idx="1">
                    <c:v>Adaptimmune Therapeutics PLC</c:v>
                  </c:pt>
                  <c:pt idx="2">
                    <c:v>ADMA Biologics Inc</c:v>
                  </c:pt>
                  <c:pt idx="3">
                    <c:v>Advanced Emissions Solutions Inc</c:v>
                  </c:pt>
                  <c:pt idx="4">
                    <c:v>Analog Devices Inc</c:v>
                  </c:pt>
                  <c:pt idx="5">
                    <c:v>Adial Pharmaceuticals Inc</c:v>
                  </c:pt>
                  <c:pt idx="6">
                    <c:v>Adamis Pharmaceuticals Corp</c:v>
                  </c:pt>
                  <c:pt idx="7">
                    <c:v>Acer Therapeutics Inc</c:v>
                  </c:pt>
                  <c:pt idx="8">
                    <c:v>Edoc Acquisition Corp</c:v>
                  </c:pt>
                  <c:pt idx="9">
                    <c:v>Addus Homecare Corp</c:v>
                  </c:pt>
                  <c:pt idx="10">
                    <c:v>Arch Capital Group Ltd</c:v>
                  </c:pt>
                  <c:pt idx="11">
                    <c:v>Adaptive Biotechnologies Corp</c:v>
                  </c:pt>
                  <c:pt idx="12">
                    <c:v>Autodesk Inc</c:v>
                  </c:pt>
                  <c:pt idx="13">
                    <c:v>Automatic Data Processing Inc</c:v>
                  </c:pt>
                  <c:pt idx="14">
                    <c:v>Aditxt Inc</c:v>
                  </c:pt>
                  <c:pt idx="15">
                    <c:v>Advantage Solutions Inc</c:v>
                  </c:pt>
                  <c:pt idx="16">
                    <c:v>Adverum Biotechnologies Inc</c:v>
                  </c:pt>
                  <c:pt idx="17">
                    <c:v>Aehr Test Systems</c:v>
                  </c:pt>
                  <c:pt idx="18">
                    <c:v>Antelope Enterprise Holdings Ltd</c:v>
                  </c:pt>
                  <c:pt idx="19">
                    <c:v>Alset Ehome International Inc</c:v>
                  </c:pt>
                  <c:pt idx="20">
                    <c:v>Advanced Energy Industries Inc</c:v>
                  </c:pt>
                  <c:pt idx="21">
                    <c:v>American Electric Power Company Inc</c:v>
                  </c:pt>
                  <c:pt idx="22">
                    <c:v>Aethlon Medical Inc</c:v>
                  </c:pt>
                  <c:pt idx="23">
                    <c:v>Allied Esports Entertainment Inc</c:v>
                  </c:pt>
                  <c:pt idx="24">
                    <c:v>AudioEye Inc</c:v>
                  </c:pt>
                  <c:pt idx="25">
                    <c:v>Aerie Pharmaceuticals Inc</c:v>
                  </c:pt>
                  <c:pt idx="26">
                    <c:v>ADDvantage Technologies Group Inc</c:v>
                  </c:pt>
                  <c:pt idx="27">
                    <c:v>AF Acquisition Corp</c:v>
                  </c:pt>
                  <c:pt idx="28">
                    <c:v>Affimed NV</c:v>
                  </c:pt>
                </c:lvl>
                <c:lvl>
                  <c:pt idx="0">
                    <c:v>adbe</c:v>
                  </c:pt>
                  <c:pt idx="1">
                    <c:v>adap</c:v>
                  </c:pt>
                  <c:pt idx="2">
                    <c:v>adma</c:v>
                  </c:pt>
                  <c:pt idx="3">
                    <c:v>ades</c:v>
                  </c:pt>
                  <c:pt idx="4">
                    <c:v>adi</c:v>
                  </c:pt>
                  <c:pt idx="5">
                    <c:v>adil</c:v>
                  </c:pt>
                  <c:pt idx="6">
                    <c:v>admp</c:v>
                  </c:pt>
                  <c:pt idx="7">
                    <c:v>acer</c:v>
                  </c:pt>
                  <c:pt idx="8">
                    <c:v>adoc</c:v>
                  </c:pt>
                  <c:pt idx="9">
                    <c:v>adus</c:v>
                  </c:pt>
                  <c:pt idx="10">
                    <c:v>acgl</c:v>
                  </c:pt>
                  <c:pt idx="11">
                    <c:v>adpt</c:v>
                  </c:pt>
                  <c:pt idx="12">
                    <c:v>adsk</c:v>
                  </c:pt>
                  <c:pt idx="13">
                    <c:v>adp</c:v>
                  </c:pt>
                  <c:pt idx="14">
                    <c:v>adtx</c:v>
                  </c:pt>
                  <c:pt idx="15">
                    <c:v>adv</c:v>
                  </c:pt>
                  <c:pt idx="16">
                    <c:v>advm</c:v>
                  </c:pt>
                  <c:pt idx="17">
                    <c:v>aehr</c:v>
                  </c:pt>
                  <c:pt idx="18">
                    <c:v>aehl</c:v>
                  </c:pt>
                  <c:pt idx="19">
                    <c:v>aei</c:v>
                  </c:pt>
                  <c:pt idx="20">
                    <c:v>aeis</c:v>
                  </c:pt>
                  <c:pt idx="21">
                    <c:v>aep</c:v>
                  </c:pt>
                  <c:pt idx="22">
                    <c:v>aemd</c:v>
                  </c:pt>
                  <c:pt idx="23">
                    <c:v>aese</c:v>
                  </c:pt>
                  <c:pt idx="24">
                    <c:v>aeye</c:v>
                  </c:pt>
                  <c:pt idx="25">
                    <c:v>aeri</c:v>
                  </c:pt>
                  <c:pt idx="26">
                    <c:v>aey</c:v>
                  </c:pt>
                  <c:pt idx="27">
                    <c:v>afaq</c:v>
                  </c:pt>
                  <c:pt idx="28">
                    <c:v>afmd</c:v>
                  </c:pt>
                </c:lvl>
              </c:multiLvlStrCache>
            </c:multiLvlStrRef>
          </c:xVal>
          <c:yVal>
            <c:numRef>
              <c:f>Sheet1!$K$2:$K$30</c:f>
              <c:numCache>
                <c:formatCode>General</c:formatCode>
                <c:ptCount val="29"/>
                <c:pt idx="0">
                  <c:v>596.38596491228066</c:v>
                </c:pt>
                <c:pt idx="1">
                  <c:v>603.14545454545453</c:v>
                </c:pt>
                <c:pt idx="2">
                  <c:v>601.03773584905662</c:v>
                </c:pt>
                <c:pt idx="3">
                  <c:v>603.74509803921569</c:v>
                </c:pt>
                <c:pt idx="4">
                  <c:v>609.79591836734699</c:v>
                </c:pt>
                <c:pt idx="5">
                  <c:v>607.70212765957444</c:v>
                </c:pt>
                <c:pt idx="6">
                  <c:v>614.64444444444439</c:v>
                </c:pt>
                <c:pt idx="7">
                  <c:v>620.23255813953483</c:v>
                </c:pt>
                <c:pt idx="8">
                  <c:v>624.95121951219517</c:v>
                </c:pt>
                <c:pt idx="9">
                  <c:v>630.56410256410254</c:v>
                </c:pt>
                <c:pt idx="10">
                  <c:v>641.59459459459458</c:v>
                </c:pt>
                <c:pt idx="11">
                  <c:v>632.54285714285709</c:v>
                </c:pt>
                <c:pt idx="12">
                  <c:v>636.69696969696975</c:v>
                </c:pt>
                <c:pt idx="13">
                  <c:v>622.16129032258061</c:v>
                </c:pt>
                <c:pt idx="14">
                  <c:v>613.34482758620686</c:v>
                </c:pt>
                <c:pt idx="15">
                  <c:v>623.62962962962968</c:v>
                </c:pt>
                <c:pt idx="16">
                  <c:v>608.44000000000005</c:v>
                </c:pt>
                <c:pt idx="17">
                  <c:v>614.39130434782612</c:v>
                </c:pt>
                <c:pt idx="18">
                  <c:v>603.59090909090912</c:v>
                </c:pt>
                <c:pt idx="19">
                  <c:v>612.04999999999995</c:v>
                </c:pt>
                <c:pt idx="20">
                  <c:v>599.11111111111109</c:v>
                </c:pt>
                <c:pt idx="21">
                  <c:v>574</c:v>
                </c:pt>
                <c:pt idx="22">
                  <c:v>541.71428571428567</c:v>
                </c:pt>
                <c:pt idx="23">
                  <c:v>550.58333333333337</c:v>
                </c:pt>
                <c:pt idx="24">
                  <c:v>580.70000000000005</c:v>
                </c:pt>
                <c:pt idx="25">
                  <c:v>591</c:v>
                </c:pt>
                <c:pt idx="26">
                  <c:v>525.66666666666663</c:v>
                </c:pt>
                <c:pt idx="27">
                  <c:v>537.5</c:v>
                </c:pt>
                <c:pt idx="28">
                  <c:v>675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2CA-451B-A0B7-B8A9AC6B0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959279"/>
        <c:axId val="401821471"/>
      </c:scatterChart>
      <c:valAx>
        <c:axId val="410959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21471"/>
        <c:crosses val="autoZero"/>
        <c:crossBetween val="midCat"/>
      </c:valAx>
      <c:valAx>
        <c:axId val="40182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592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Sheet1!$A$2:$F$30</cx:f>
        <cx:lvl ptCount="29">
          <cx:pt idx="0">Medium</cx:pt>
          <cx:pt idx="1">Medium</cx:pt>
          <cx:pt idx="2">Medium</cx:pt>
          <cx:pt idx="3">Medium</cx:pt>
          <cx:pt idx="4">Medium</cx:pt>
          <cx:pt idx="5">Medium</cx:pt>
          <cx:pt idx="6">Medium</cx:pt>
          <cx:pt idx="7">Medium</cx:pt>
          <cx:pt idx="8">Medium</cx:pt>
          <cx:pt idx="9">Medium</cx:pt>
          <cx:pt idx="10">Medium</cx:pt>
          <cx:pt idx="11">Medium</cx:pt>
          <cx:pt idx="12">Medium</cx:pt>
          <cx:pt idx="13">Medium</cx:pt>
          <cx:pt idx="14">Medium</cx:pt>
          <cx:pt idx="15">Medium</cx:pt>
          <cx:pt idx="16">Medium</cx:pt>
          <cx:pt idx="17">Medium</cx:pt>
          <cx:pt idx="18">Medium</cx:pt>
          <cx:pt idx="19">Medium</cx:pt>
          <cx:pt idx="20">Medium</cx:pt>
          <cx:pt idx="21">Medium</cx:pt>
          <cx:pt idx="22">Medium</cx:pt>
          <cx:pt idx="23">Medium</cx:pt>
          <cx:pt idx="24">Medium</cx:pt>
          <cx:pt idx="25">Medium</cx:pt>
          <cx:pt idx="26">Medium</cx:pt>
          <cx:pt idx="27">Medium</cx:pt>
          <cx:pt idx="28">Medium</cx:pt>
        </cx:lvl>
        <cx:lvl ptCount="29">
          <cx:pt idx="0">Technology</cx:pt>
          <cx:pt idx="1">Biotechnology</cx:pt>
          <cx:pt idx="2">Biotechnology</cx:pt>
          <cx:pt idx="3">Chemicals</cx:pt>
          <cx:pt idx="4">Semiconductors</cx:pt>
          <cx:pt idx="5">Pharmaceuticals</cx:pt>
          <cx:pt idx="6">Pharmaceuticals</cx:pt>
          <cx:pt idx="7">Pharmaceuticals</cx:pt>
          <cx:pt idx="8">N/A</cx:pt>
          <cx:pt idx="9">Health Care</cx:pt>
          <cx:pt idx="10">Insurance</cx:pt>
          <cx:pt idx="11">Life Sciences Tools and Services</cx:pt>
          <cx:pt idx="12">Technology</cx:pt>
          <cx:pt idx="13">Technology</cx:pt>
          <cx:pt idx="14">Biotechnology</cx:pt>
          <cx:pt idx="15">Media</cx:pt>
          <cx:pt idx="16">Biotechnology</cx:pt>
          <cx:pt idx="17">Semiconductors</cx:pt>
          <cx:pt idx="18">Building</cx:pt>
          <cx:pt idx="19">Real Estate</cx:pt>
          <cx:pt idx="20">Electrical Equipment</cx:pt>
          <cx:pt idx="21">Utilities</cx:pt>
          <cx:pt idx="22">Health Care</cx:pt>
          <cx:pt idx="23">Hotels Restaurants and Leisure</cx:pt>
          <cx:pt idx="24">Technology</cx:pt>
          <cx:pt idx="25">Pharmaceuticals</cx:pt>
          <cx:pt idx="26">Electrical Equipment</cx:pt>
          <cx:pt idx="27">N/A</cx:pt>
          <cx:pt idx="28">Biotechnology</cx:pt>
        </cx:lvl>
        <cx:lvl ptCount="29">
          <cx:pt idx="0">NASDAQ NMS - GLOBAL MARKET</cx:pt>
          <cx:pt idx="1">NASDAQ NMS - GLOBAL MARKET</cx:pt>
          <cx:pt idx="2">NASDAQ NMS - GLOBAL MARKET</cx:pt>
          <cx:pt idx="3">NASDAQ NMS - GLOBAL MARKET</cx:pt>
          <cx:pt idx="4">NASDAQ NMS - GLOBAL MARKET</cx:pt>
          <cx:pt idx="5">NASDAQ NMS - GLOBAL MARKET</cx:pt>
          <cx:pt idx="6">NASDAQ NMS - GLOBAL MARKET</cx:pt>
          <cx:pt idx="7">NASDAQ NMS - GLOBAL MARKET</cx:pt>
          <cx:pt idx="8">NASDAQ NMS - GLOBAL MARKET</cx:pt>
          <cx:pt idx="9">NASDAQ NMS - GLOBAL MARKET</cx:pt>
          <cx:pt idx="10">NASDAQ NMS - GLOBAL MARKET</cx:pt>
          <cx:pt idx="11">NASDAQ NMS - GLOBAL MARKET</cx:pt>
          <cx:pt idx="12">NASDAQ NMS - GLOBAL MARKET</cx:pt>
          <cx:pt idx="13">NASDAQ NMS - GLOBAL MARKET</cx:pt>
          <cx:pt idx="14">NASDAQ NMS - GLOBAL MARKET</cx:pt>
          <cx:pt idx="15">NASDAQ NMS - GLOBAL MARKET</cx:pt>
          <cx:pt idx="16">NASDAQ NMS - GLOBAL MARKET</cx:pt>
          <cx:pt idx="17">NASDAQ NMS - GLOBAL MARKET</cx:pt>
          <cx:pt idx="18">NASDAQ NMS - GLOBAL MARKET</cx:pt>
          <cx:pt idx="19">NASDAQ NMS - GLOBAL MARKET</cx:pt>
          <cx:pt idx="20">NASDAQ NMS - GLOBAL MARKET</cx:pt>
          <cx:pt idx="21">NASDAQ NMS - GLOBAL MARKET</cx:pt>
          <cx:pt idx="22">NASDAQ NMS - GLOBAL MARKET</cx:pt>
          <cx:pt idx="23">NASDAQ NMS - GLOBAL MARKET</cx:pt>
          <cx:pt idx="24">NASDAQ NMS - GLOBAL MARKET</cx:pt>
          <cx:pt idx="25">NASDAQ NMS - GLOBAL MARKET</cx:pt>
          <cx:pt idx="26">NASDAQ NMS - GLOBAL MARKET</cx:pt>
          <cx:pt idx="27">NASDAQ NMS - GLOBAL MARKET</cx:pt>
          <cx:pt idx="28">NASDAQ NMS - GLOBAL MARKET</cx:pt>
        </cx:lvl>
        <cx:lvl ptCount="29">
          <cx:pt idx="0">USD</cx:pt>
          <cx:pt idx="1">USD</cx:pt>
          <cx:pt idx="2">USD</cx:pt>
          <cx:pt idx="3">USD</cx:pt>
          <cx:pt idx="4">USD</cx:pt>
          <cx:pt idx="5">USD</cx:pt>
          <cx:pt idx="6">USD</cx:pt>
          <cx:pt idx="7">USD</cx:pt>
          <cx:pt idx="8">USD</cx:pt>
          <cx:pt idx="9">USD</cx:pt>
          <cx:pt idx="10">USD</cx:pt>
          <cx:pt idx="11">USD</cx:pt>
          <cx:pt idx="12">USD</cx:pt>
          <cx:pt idx="13">USD</cx:pt>
          <cx:pt idx="14">USD</cx:pt>
          <cx:pt idx="15">USD</cx:pt>
          <cx:pt idx="16">USD</cx:pt>
          <cx:pt idx="17">USD</cx:pt>
          <cx:pt idx="18">CNY</cx:pt>
          <cx:pt idx="19">USD</cx:pt>
          <cx:pt idx="20">USD</cx:pt>
          <cx:pt idx="21">USD</cx:pt>
          <cx:pt idx="22">USD</cx:pt>
          <cx:pt idx="23">USD</cx:pt>
          <cx:pt idx="24">USD</cx:pt>
          <cx:pt idx="25">USD</cx:pt>
          <cx:pt idx="26">USD</cx:pt>
          <cx:pt idx="27">USD</cx:pt>
          <cx:pt idx="28">EUR</cx:pt>
        </cx:lvl>
        <cx:lvl ptCount="29">
          <cx:pt idx="0">Adobe Inc</cx:pt>
          <cx:pt idx="1">Adaptimmune Therapeutics PLC</cx:pt>
          <cx:pt idx="2">ADMA Biologics Inc</cx:pt>
          <cx:pt idx="3">Advanced Emissions Solutions Inc</cx:pt>
          <cx:pt idx="4">Analog Devices Inc</cx:pt>
          <cx:pt idx="5">Adial Pharmaceuticals Inc</cx:pt>
          <cx:pt idx="6">Adamis Pharmaceuticals Corp</cx:pt>
          <cx:pt idx="7">Acer Therapeutics Inc</cx:pt>
          <cx:pt idx="8">Edoc Acquisition Corp</cx:pt>
          <cx:pt idx="9">Addus Homecare Corp</cx:pt>
          <cx:pt idx="10">Arch Capital Group Ltd</cx:pt>
          <cx:pt idx="11">Adaptive Biotechnologies Corp</cx:pt>
          <cx:pt idx="12">Autodesk Inc</cx:pt>
          <cx:pt idx="13">Automatic Data Processing Inc</cx:pt>
          <cx:pt idx="14">Aditxt Inc</cx:pt>
          <cx:pt idx="15">Advantage Solutions Inc</cx:pt>
          <cx:pt idx="16">Adverum Biotechnologies Inc</cx:pt>
          <cx:pt idx="17">Aehr Test Systems</cx:pt>
          <cx:pt idx="18">Antelope Enterprise Holdings Ltd</cx:pt>
          <cx:pt idx="19">Alset Ehome International Inc</cx:pt>
          <cx:pt idx="20">Advanced Energy Industries Inc</cx:pt>
          <cx:pt idx="21">American Electric Power Company Inc</cx:pt>
          <cx:pt idx="22">Aethlon Medical Inc</cx:pt>
          <cx:pt idx="23">Allied Esports Entertainment Inc</cx:pt>
          <cx:pt idx="24">AudioEye Inc</cx:pt>
          <cx:pt idx="25">Aerie Pharmaceuticals Inc</cx:pt>
          <cx:pt idx="26">ADDvantage Technologies Group Inc</cx:pt>
          <cx:pt idx="27">AF Acquisition Corp</cx:pt>
          <cx:pt idx="28">Affimed NV</cx:pt>
        </cx:lvl>
        <cx:lvl ptCount="29">
          <cx:pt idx="0">adbe</cx:pt>
          <cx:pt idx="1">adap</cx:pt>
          <cx:pt idx="2">adma</cx:pt>
          <cx:pt idx="3">ades</cx:pt>
          <cx:pt idx="4">adi</cx:pt>
          <cx:pt idx="5">adil</cx:pt>
          <cx:pt idx="6">admp</cx:pt>
          <cx:pt idx="7">acer</cx:pt>
          <cx:pt idx="8">adoc</cx:pt>
          <cx:pt idx="9">adus</cx:pt>
          <cx:pt idx="10">acgl</cx:pt>
          <cx:pt idx="11">adpt</cx:pt>
          <cx:pt idx="12">adsk</cx:pt>
          <cx:pt idx="13">adp</cx:pt>
          <cx:pt idx="14">adtx</cx:pt>
          <cx:pt idx="15">adv</cx:pt>
          <cx:pt idx="16">advm</cx:pt>
          <cx:pt idx="17">aehr</cx:pt>
          <cx:pt idx="18">aehl</cx:pt>
          <cx:pt idx="19">aei</cx:pt>
          <cx:pt idx="20">aeis</cx:pt>
          <cx:pt idx="21">aep</cx:pt>
          <cx:pt idx="22">aemd</cx:pt>
          <cx:pt idx="23">aese</cx:pt>
          <cx:pt idx="24">aeye</cx:pt>
          <cx:pt idx="25">aeri</cx:pt>
          <cx:pt idx="26">aey</cx:pt>
          <cx:pt idx="27">afaq</cx:pt>
          <cx:pt idx="28">afmd</cx:pt>
        </cx:lvl>
      </cx:strDim>
      <cx:numDim type="val">
        <cx:f>Sheet1!$G$2:$G$30</cx:f>
        <cx:lvl ptCount="29" formatCode="General">
          <cx:pt idx="0">200</cx:pt>
          <cx:pt idx="1">365</cx:pt>
          <cx:pt idx="2">240</cx:pt>
          <cx:pt idx="3">205</cx:pt>
          <cx:pt idx="4">350</cx:pt>
          <cx:pt idx="5">200</cx:pt>
          <cx:pt idx="6">285</cx:pt>
          <cx:pt idx="7">223</cx:pt>
          <cx:pt idx="8">215</cx:pt>
          <cx:pt idx="9">210</cx:pt>
          <cx:pt idx="10">500</cx:pt>
          <cx:pt idx="11">260</cx:pt>
          <cx:pt idx="12">555</cx:pt>
          <cx:pt idx="13">500</cx:pt>
          <cx:pt idx="14">210</cx:pt>
          <cx:pt idx="15">515</cx:pt>
          <cx:pt idx="16">262</cx:pt>
          <cx:pt idx="18">238</cx:pt>
          <cx:pt idx="19">520</cx:pt>
          <cx:pt idx="20">500</cx:pt>
          <cx:pt idx="21">500</cx:pt>
          <cx:pt idx="22">200</cx:pt>
          <cx:pt idx="23">200</cx:pt>
          <cx:pt idx="24">235</cx:pt>
          <cx:pt idx="25">500</cx:pt>
          <cx:pt idx="26">235</cx:pt>
          <cx:pt idx="27">200</cx:pt>
          <cx:pt idx="28">368</cx:pt>
        </cx:lvl>
      </cx:numDim>
    </cx:data>
    <cx:data id="1">
      <cx:strDim type="cat">
        <cx:f>Sheet1!$A$2:$F$30</cx:f>
        <cx:lvl ptCount="29">
          <cx:pt idx="0">Medium</cx:pt>
          <cx:pt idx="1">Medium</cx:pt>
          <cx:pt idx="2">Medium</cx:pt>
          <cx:pt idx="3">Medium</cx:pt>
          <cx:pt idx="4">Medium</cx:pt>
          <cx:pt idx="5">Medium</cx:pt>
          <cx:pt idx="6">Medium</cx:pt>
          <cx:pt idx="7">Medium</cx:pt>
          <cx:pt idx="8">Medium</cx:pt>
          <cx:pt idx="9">Medium</cx:pt>
          <cx:pt idx="10">Medium</cx:pt>
          <cx:pt idx="11">Medium</cx:pt>
          <cx:pt idx="12">Medium</cx:pt>
          <cx:pt idx="13">Medium</cx:pt>
          <cx:pt idx="14">Medium</cx:pt>
          <cx:pt idx="15">Medium</cx:pt>
          <cx:pt idx="16">Medium</cx:pt>
          <cx:pt idx="17">Medium</cx:pt>
          <cx:pt idx="18">Medium</cx:pt>
          <cx:pt idx="19">Medium</cx:pt>
          <cx:pt idx="20">Medium</cx:pt>
          <cx:pt idx="21">Medium</cx:pt>
          <cx:pt idx="22">Medium</cx:pt>
          <cx:pt idx="23">Medium</cx:pt>
          <cx:pt idx="24">Medium</cx:pt>
          <cx:pt idx="25">Medium</cx:pt>
          <cx:pt idx="26">Medium</cx:pt>
          <cx:pt idx="27">Medium</cx:pt>
          <cx:pt idx="28">Medium</cx:pt>
        </cx:lvl>
        <cx:lvl ptCount="29">
          <cx:pt idx="0">Technology</cx:pt>
          <cx:pt idx="1">Biotechnology</cx:pt>
          <cx:pt idx="2">Biotechnology</cx:pt>
          <cx:pt idx="3">Chemicals</cx:pt>
          <cx:pt idx="4">Semiconductors</cx:pt>
          <cx:pt idx="5">Pharmaceuticals</cx:pt>
          <cx:pt idx="6">Pharmaceuticals</cx:pt>
          <cx:pt idx="7">Pharmaceuticals</cx:pt>
          <cx:pt idx="8">N/A</cx:pt>
          <cx:pt idx="9">Health Care</cx:pt>
          <cx:pt idx="10">Insurance</cx:pt>
          <cx:pt idx="11">Life Sciences Tools and Services</cx:pt>
          <cx:pt idx="12">Technology</cx:pt>
          <cx:pt idx="13">Technology</cx:pt>
          <cx:pt idx="14">Biotechnology</cx:pt>
          <cx:pt idx="15">Media</cx:pt>
          <cx:pt idx="16">Biotechnology</cx:pt>
          <cx:pt idx="17">Semiconductors</cx:pt>
          <cx:pt idx="18">Building</cx:pt>
          <cx:pt idx="19">Real Estate</cx:pt>
          <cx:pt idx="20">Electrical Equipment</cx:pt>
          <cx:pt idx="21">Utilities</cx:pt>
          <cx:pt idx="22">Health Care</cx:pt>
          <cx:pt idx="23">Hotels Restaurants and Leisure</cx:pt>
          <cx:pt idx="24">Technology</cx:pt>
          <cx:pt idx="25">Pharmaceuticals</cx:pt>
          <cx:pt idx="26">Electrical Equipment</cx:pt>
          <cx:pt idx="27">N/A</cx:pt>
          <cx:pt idx="28">Biotechnology</cx:pt>
        </cx:lvl>
        <cx:lvl ptCount="29">
          <cx:pt idx="0">NASDAQ NMS - GLOBAL MARKET</cx:pt>
          <cx:pt idx="1">NASDAQ NMS - GLOBAL MARKET</cx:pt>
          <cx:pt idx="2">NASDAQ NMS - GLOBAL MARKET</cx:pt>
          <cx:pt idx="3">NASDAQ NMS - GLOBAL MARKET</cx:pt>
          <cx:pt idx="4">NASDAQ NMS - GLOBAL MARKET</cx:pt>
          <cx:pt idx="5">NASDAQ NMS - GLOBAL MARKET</cx:pt>
          <cx:pt idx="6">NASDAQ NMS - GLOBAL MARKET</cx:pt>
          <cx:pt idx="7">NASDAQ NMS - GLOBAL MARKET</cx:pt>
          <cx:pt idx="8">NASDAQ NMS - GLOBAL MARKET</cx:pt>
          <cx:pt idx="9">NASDAQ NMS - GLOBAL MARKET</cx:pt>
          <cx:pt idx="10">NASDAQ NMS - GLOBAL MARKET</cx:pt>
          <cx:pt idx="11">NASDAQ NMS - GLOBAL MARKET</cx:pt>
          <cx:pt idx="12">NASDAQ NMS - GLOBAL MARKET</cx:pt>
          <cx:pt idx="13">NASDAQ NMS - GLOBAL MARKET</cx:pt>
          <cx:pt idx="14">NASDAQ NMS - GLOBAL MARKET</cx:pt>
          <cx:pt idx="15">NASDAQ NMS - GLOBAL MARKET</cx:pt>
          <cx:pt idx="16">NASDAQ NMS - GLOBAL MARKET</cx:pt>
          <cx:pt idx="17">NASDAQ NMS - GLOBAL MARKET</cx:pt>
          <cx:pt idx="18">NASDAQ NMS - GLOBAL MARKET</cx:pt>
          <cx:pt idx="19">NASDAQ NMS - GLOBAL MARKET</cx:pt>
          <cx:pt idx="20">NASDAQ NMS - GLOBAL MARKET</cx:pt>
          <cx:pt idx="21">NASDAQ NMS - GLOBAL MARKET</cx:pt>
          <cx:pt idx="22">NASDAQ NMS - GLOBAL MARKET</cx:pt>
          <cx:pt idx="23">NASDAQ NMS - GLOBAL MARKET</cx:pt>
          <cx:pt idx="24">NASDAQ NMS - GLOBAL MARKET</cx:pt>
          <cx:pt idx="25">NASDAQ NMS - GLOBAL MARKET</cx:pt>
          <cx:pt idx="26">NASDAQ NMS - GLOBAL MARKET</cx:pt>
          <cx:pt idx="27">NASDAQ NMS - GLOBAL MARKET</cx:pt>
          <cx:pt idx="28">NASDAQ NMS - GLOBAL MARKET</cx:pt>
        </cx:lvl>
        <cx:lvl ptCount="29">
          <cx:pt idx="0">USD</cx:pt>
          <cx:pt idx="1">USD</cx:pt>
          <cx:pt idx="2">USD</cx:pt>
          <cx:pt idx="3">USD</cx:pt>
          <cx:pt idx="4">USD</cx:pt>
          <cx:pt idx="5">USD</cx:pt>
          <cx:pt idx="6">USD</cx:pt>
          <cx:pt idx="7">USD</cx:pt>
          <cx:pt idx="8">USD</cx:pt>
          <cx:pt idx="9">USD</cx:pt>
          <cx:pt idx="10">USD</cx:pt>
          <cx:pt idx="11">USD</cx:pt>
          <cx:pt idx="12">USD</cx:pt>
          <cx:pt idx="13">USD</cx:pt>
          <cx:pt idx="14">USD</cx:pt>
          <cx:pt idx="15">USD</cx:pt>
          <cx:pt idx="16">USD</cx:pt>
          <cx:pt idx="17">USD</cx:pt>
          <cx:pt idx="18">CNY</cx:pt>
          <cx:pt idx="19">USD</cx:pt>
          <cx:pt idx="20">USD</cx:pt>
          <cx:pt idx="21">USD</cx:pt>
          <cx:pt idx="22">USD</cx:pt>
          <cx:pt idx="23">USD</cx:pt>
          <cx:pt idx="24">USD</cx:pt>
          <cx:pt idx="25">USD</cx:pt>
          <cx:pt idx="26">USD</cx:pt>
          <cx:pt idx="27">USD</cx:pt>
          <cx:pt idx="28">EUR</cx:pt>
        </cx:lvl>
        <cx:lvl ptCount="29">
          <cx:pt idx="0">Adobe Inc</cx:pt>
          <cx:pt idx="1">Adaptimmune Therapeutics PLC</cx:pt>
          <cx:pt idx="2">ADMA Biologics Inc</cx:pt>
          <cx:pt idx="3">Advanced Emissions Solutions Inc</cx:pt>
          <cx:pt idx="4">Analog Devices Inc</cx:pt>
          <cx:pt idx="5">Adial Pharmaceuticals Inc</cx:pt>
          <cx:pt idx="6">Adamis Pharmaceuticals Corp</cx:pt>
          <cx:pt idx="7">Acer Therapeutics Inc</cx:pt>
          <cx:pt idx="8">Edoc Acquisition Corp</cx:pt>
          <cx:pt idx="9">Addus Homecare Corp</cx:pt>
          <cx:pt idx="10">Arch Capital Group Ltd</cx:pt>
          <cx:pt idx="11">Adaptive Biotechnologies Corp</cx:pt>
          <cx:pt idx="12">Autodesk Inc</cx:pt>
          <cx:pt idx="13">Automatic Data Processing Inc</cx:pt>
          <cx:pt idx="14">Aditxt Inc</cx:pt>
          <cx:pt idx="15">Advantage Solutions Inc</cx:pt>
          <cx:pt idx="16">Adverum Biotechnologies Inc</cx:pt>
          <cx:pt idx="17">Aehr Test Systems</cx:pt>
          <cx:pt idx="18">Antelope Enterprise Holdings Ltd</cx:pt>
          <cx:pt idx="19">Alset Ehome International Inc</cx:pt>
          <cx:pt idx="20">Advanced Energy Industries Inc</cx:pt>
          <cx:pt idx="21">American Electric Power Company Inc</cx:pt>
          <cx:pt idx="22">Aethlon Medical Inc</cx:pt>
          <cx:pt idx="23">Allied Esports Entertainment Inc</cx:pt>
          <cx:pt idx="24">AudioEye Inc</cx:pt>
          <cx:pt idx="25">Aerie Pharmaceuticals Inc</cx:pt>
          <cx:pt idx="26">ADDvantage Technologies Group Inc</cx:pt>
          <cx:pt idx="27">AF Acquisition Corp</cx:pt>
          <cx:pt idx="28">Affimed NV</cx:pt>
        </cx:lvl>
        <cx:lvl ptCount="29">
          <cx:pt idx="0">adbe</cx:pt>
          <cx:pt idx="1">adap</cx:pt>
          <cx:pt idx="2">adma</cx:pt>
          <cx:pt idx="3">ades</cx:pt>
          <cx:pt idx="4">adi</cx:pt>
          <cx:pt idx="5">adil</cx:pt>
          <cx:pt idx="6">admp</cx:pt>
          <cx:pt idx="7">acer</cx:pt>
          <cx:pt idx="8">adoc</cx:pt>
          <cx:pt idx="9">adus</cx:pt>
          <cx:pt idx="10">acgl</cx:pt>
          <cx:pt idx="11">adpt</cx:pt>
          <cx:pt idx="12">adsk</cx:pt>
          <cx:pt idx="13">adp</cx:pt>
          <cx:pt idx="14">adtx</cx:pt>
          <cx:pt idx="15">adv</cx:pt>
          <cx:pt idx="16">advm</cx:pt>
          <cx:pt idx="17">aehr</cx:pt>
          <cx:pt idx="18">aehl</cx:pt>
          <cx:pt idx="19">aei</cx:pt>
          <cx:pt idx="20">aeis</cx:pt>
          <cx:pt idx="21">aep</cx:pt>
          <cx:pt idx="22">aemd</cx:pt>
          <cx:pt idx="23">aese</cx:pt>
          <cx:pt idx="24">aeye</cx:pt>
          <cx:pt idx="25">aeri</cx:pt>
          <cx:pt idx="26">aey</cx:pt>
          <cx:pt idx="27">afaq</cx:pt>
          <cx:pt idx="28">afmd</cx:pt>
        </cx:lvl>
      </cx:strDim>
      <cx:numDim type="val">
        <cx:f>Sheet1!$H$2:$H$30</cx:f>
        <cx:lvl ptCount="29" formatCode="General">
          <cx:pt idx="0">221</cx:pt>
          <cx:pt idx="1">283</cx:pt>
          <cx:pt idx="2">264</cx:pt>
          <cx:pt idx="3">201</cx:pt>
          <cx:pt idx="4">318</cx:pt>
          <cx:pt idx="5">203</cx:pt>
          <cx:pt idx="6">204</cx:pt>
          <cx:pt idx="7">291</cx:pt>
          <cx:pt idx="8">301</cx:pt>
          <cx:pt idx="9">215</cx:pt>
          <cx:pt idx="10">300</cx:pt>
          <cx:pt idx="11">348</cx:pt>
          <cx:pt idx="12">304</cx:pt>
          <cx:pt idx="13">300</cx:pt>
          <cx:pt idx="14">224</cx:pt>
          <cx:pt idx="15">269</cx:pt>
          <cx:pt idx="16">321</cx:pt>
          <cx:pt idx="17">262</cx:pt>
          <cx:pt idx="18">237</cx:pt>
          <cx:pt idx="19">207</cx:pt>
          <cx:pt idx="20">300</cx:pt>
          <cx:pt idx="21">300</cx:pt>
          <cx:pt idx="22">262</cx:pt>
          <cx:pt idx="23">200</cx:pt>
          <cx:pt idx="24">301</cx:pt>
          <cx:pt idx="25">264</cx:pt>
          <cx:pt idx="26">234</cx:pt>
          <cx:pt idx="27">200</cx:pt>
          <cx:pt idx="28">304</cx:pt>
        </cx:lvl>
      </cx:numDim>
    </cx:data>
    <cx:data id="2">
      <cx:strDim type="cat">
        <cx:f>Sheet1!$A$2:$F$30</cx:f>
        <cx:lvl ptCount="29">
          <cx:pt idx="0">Medium</cx:pt>
          <cx:pt idx="1">Medium</cx:pt>
          <cx:pt idx="2">Medium</cx:pt>
          <cx:pt idx="3">Medium</cx:pt>
          <cx:pt idx="4">Medium</cx:pt>
          <cx:pt idx="5">Medium</cx:pt>
          <cx:pt idx="6">Medium</cx:pt>
          <cx:pt idx="7">Medium</cx:pt>
          <cx:pt idx="8">Medium</cx:pt>
          <cx:pt idx="9">Medium</cx:pt>
          <cx:pt idx="10">Medium</cx:pt>
          <cx:pt idx="11">Medium</cx:pt>
          <cx:pt idx="12">Medium</cx:pt>
          <cx:pt idx="13">Medium</cx:pt>
          <cx:pt idx="14">Medium</cx:pt>
          <cx:pt idx="15">Medium</cx:pt>
          <cx:pt idx="16">Medium</cx:pt>
          <cx:pt idx="17">Medium</cx:pt>
          <cx:pt idx="18">Medium</cx:pt>
          <cx:pt idx="19">Medium</cx:pt>
          <cx:pt idx="20">Medium</cx:pt>
          <cx:pt idx="21">Medium</cx:pt>
          <cx:pt idx="22">Medium</cx:pt>
          <cx:pt idx="23">Medium</cx:pt>
          <cx:pt idx="24">Medium</cx:pt>
          <cx:pt idx="25">Medium</cx:pt>
          <cx:pt idx="26">Medium</cx:pt>
          <cx:pt idx="27">Medium</cx:pt>
          <cx:pt idx="28">Medium</cx:pt>
        </cx:lvl>
        <cx:lvl ptCount="29">
          <cx:pt idx="0">Technology</cx:pt>
          <cx:pt idx="1">Biotechnology</cx:pt>
          <cx:pt idx="2">Biotechnology</cx:pt>
          <cx:pt idx="3">Chemicals</cx:pt>
          <cx:pt idx="4">Semiconductors</cx:pt>
          <cx:pt idx="5">Pharmaceuticals</cx:pt>
          <cx:pt idx="6">Pharmaceuticals</cx:pt>
          <cx:pt idx="7">Pharmaceuticals</cx:pt>
          <cx:pt idx="8">N/A</cx:pt>
          <cx:pt idx="9">Health Care</cx:pt>
          <cx:pt idx="10">Insurance</cx:pt>
          <cx:pt idx="11">Life Sciences Tools and Services</cx:pt>
          <cx:pt idx="12">Technology</cx:pt>
          <cx:pt idx="13">Technology</cx:pt>
          <cx:pt idx="14">Biotechnology</cx:pt>
          <cx:pt idx="15">Media</cx:pt>
          <cx:pt idx="16">Biotechnology</cx:pt>
          <cx:pt idx="17">Semiconductors</cx:pt>
          <cx:pt idx="18">Building</cx:pt>
          <cx:pt idx="19">Real Estate</cx:pt>
          <cx:pt idx="20">Electrical Equipment</cx:pt>
          <cx:pt idx="21">Utilities</cx:pt>
          <cx:pt idx="22">Health Care</cx:pt>
          <cx:pt idx="23">Hotels Restaurants and Leisure</cx:pt>
          <cx:pt idx="24">Technology</cx:pt>
          <cx:pt idx="25">Pharmaceuticals</cx:pt>
          <cx:pt idx="26">Electrical Equipment</cx:pt>
          <cx:pt idx="27">N/A</cx:pt>
          <cx:pt idx="28">Biotechnology</cx:pt>
        </cx:lvl>
        <cx:lvl ptCount="29">
          <cx:pt idx="0">NASDAQ NMS - GLOBAL MARKET</cx:pt>
          <cx:pt idx="1">NASDAQ NMS - GLOBAL MARKET</cx:pt>
          <cx:pt idx="2">NASDAQ NMS - GLOBAL MARKET</cx:pt>
          <cx:pt idx="3">NASDAQ NMS - GLOBAL MARKET</cx:pt>
          <cx:pt idx="4">NASDAQ NMS - GLOBAL MARKET</cx:pt>
          <cx:pt idx="5">NASDAQ NMS - GLOBAL MARKET</cx:pt>
          <cx:pt idx="6">NASDAQ NMS - GLOBAL MARKET</cx:pt>
          <cx:pt idx="7">NASDAQ NMS - GLOBAL MARKET</cx:pt>
          <cx:pt idx="8">NASDAQ NMS - GLOBAL MARKET</cx:pt>
          <cx:pt idx="9">NASDAQ NMS - GLOBAL MARKET</cx:pt>
          <cx:pt idx="10">NASDAQ NMS - GLOBAL MARKET</cx:pt>
          <cx:pt idx="11">NASDAQ NMS - GLOBAL MARKET</cx:pt>
          <cx:pt idx="12">NASDAQ NMS - GLOBAL MARKET</cx:pt>
          <cx:pt idx="13">NASDAQ NMS - GLOBAL MARKET</cx:pt>
          <cx:pt idx="14">NASDAQ NMS - GLOBAL MARKET</cx:pt>
          <cx:pt idx="15">NASDAQ NMS - GLOBAL MARKET</cx:pt>
          <cx:pt idx="16">NASDAQ NMS - GLOBAL MARKET</cx:pt>
          <cx:pt idx="17">NASDAQ NMS - GLOBAL MARKET</cx:pt>
          <cx:pt idx="18">NASDAQ NMS - GLOBAL MARKET</cx:pt>
          <cx:pt idx="19">NASDAQ NMS - GLOBAL MARKET</cx:pt>
          <cx:pt idx="20">NASDAQ NMS - GLOBAL MARKET</cx:pt>
          <cx:pt idx="21">NASDAQ NMS - GLOBAL MARKET</cx:pt>
          <cx:pt idx="22">NASDAQ NMS - GLOBAL MARKET</cx:pt>
          <cx:pt idx="23">NASDAQ NMS - GLOBAL MARKET</cx:pt>
          <cx:pt idx="24">NASDAQ NMS - GLOBAL MARKET</cx:pt>
          <cx:pt idx="25">NASDAQ NMS - GLOBAL MARKET</cx:pt>
          <cx:pt idx="26">NASDAQ NMS - GLOBAL MARKET</cx:pt>
          <cx:pt idx="27">NASDAQ NMS - GLOBAL MARKET</cx:pt>
          <cx:pt idx="28">NASDAQ NMS - GLOBAL MARKET</cx:pt>
        </cx:lvl>
        <cx:lvl ptCount="29">
          <cx:pt idx="0">USD</cx:pt>
          <cx:pt idx="1">USD</cx:pt>
          <cx:pt idx="2">USD</cx:pt>
          <cx:pt idx="3">USD</cx:pt>
          <cx:pt idx="4">USD</cx:pt>
          <cx:pt idx="5">USD</cx:pt>
          <cx:pt idx="6">USD</cx:pt>
          <cx:pt idx="7">USD</cx:pt>
          <cx:pt idx="8">USD</cx:pt>
          <cx:pt idx="9">USD</cx:pt>
          <cx:pt idx="10">USD</cx:pt>
          <cx:pt idx="11">USD</cx:pt>
          <cx:pt idx="12">USD</cx:pt>
          <cx:pt idx="13">USD</cx:pt>
          <cx:pt idx="14">USD</cx:pt>
          <cx:pt idx="15">USD</cx:pt>
          <cx:pt idx="16">USD</cx:pt>
          <cx:pt idx="17">USD</cx:pt>
          <cx:pt idx="18">CNY</cx:pt>
          <cx:pt idx="19">USD</cx:pt>
          <cx:pt idx="20">USD</cx:pt>
          <cx:pt idx="21">USD</cx:pt>
          <cx:pt idx="22">USD</cx:pt>
          <cx:pt idx="23">USD</cx:pt>
          <cx:pt idx="24">USD</cx:pt>
          <cx:pt idx="25">USD</cx:pt>
          <cx:pt idx="26">USD</cx:pt>
          <cx:pt idx="27">USD</cx:pt>
          <cx:pt idx="28">EUR</cx:pt>
        </cx:lvl>
        <cx:lvl ptCount="29">
          <cx:pt idx="0">Adobe Inc</cx:pt>
          <cx:pt idx="1">Adaptimmune Therapeutics PLC</cx:pt>
          <cx:pt idx="2">ADMA Biologics Inc</cx:pt>
          <cx:pt idx="3">Advanced Emissions Solutions Inc</cx:pt>
          <cx:pt idx="4">Analog Devices Inc</cx:pt>
          <cx:pt idx="5">Adial Pharmaceuticals Inc</cx:pt>
          <cx:pt idx="6">Adamis Pharmaceuticals Corp</cx:pt>
          <cx:pt idx="7">Acer Therapeutics Inc</cx:pt>
          <cx:pt idx="8">Edoc Acquisition Corp</cx:pt>
          <cx:pt idx="9">Addus Homecare Corp</cx:pt>
          <cx:pt idx="10">Arch Capital Group Ltd</cx:pt>
          <cx:pt idx="11">Adaptive Biotechnologies Corp</cx:pt>
          <cx:pt idx="12">Autodesk Inc</cx:pt>
          <cx:pt idx="13">Automatic Data Processing Inc</cx:pt>
          <cx:pt idx="14">Aditxt Inc</cx:pt>
          <cx:pt idx="15">Advantage Solutions Inc</cx:pt>
          <cx:pt idx="16">Adverum Biotechnologies Inc</cx:pt>
          <cx:pt idx="17">Aehr Test Systems</cx:pt>
          <cx:pt idx="18">Antelope Enterprise Holdings Ltd</cx:pt>
          <cx:pt idx="19">Alset Ehome International Inc</cx:pt>
          <cx:pt idx="20">Advanced Energy Industries Inc</cx:pt>
          <cx:pt idx="21">American Electric Power Company Inc</cx:pt>
          <cx:pt idx="22">Aethlon Medical Inc</cx:pt>
          <cx:pt idx="23">Allied Esports Entertainment Inc</cx:pt>
          <cx:pt idx="24">AudioEye Inc</cx:pt>
          <cx:pt idx="25">Aerie Pharmaceuticals Inc</cx:pt>
          <cx:pt idx="26">ADDvantage Technologies Group Inc</cx:pt>
          <cx:pt idx="27">AF Acquisition Corp</cx:pt>
          <cx:pt idx="28">Affimed NV</cx:pt>
        </cx:lvl>
        <cx:lvl ptCount="29">
          <cx:pt idx="0">adbe</cx:pt>
          <cx:pt idx="1">adap</cx:pt>
          <cx:pt idx="2">adma</cx:pt>
          <cx:pt idx="3">ades</cx:pt>
          <cx:pt idx="4">adi</cx:pt>
          <cx:pt idx="5">adil</cx:pt>
          <cx:pt idx="6">admp</cx:pt>
          <cx:pt idx="7">acer</cx:pt>
          <cx:pt idx="8">adoc</cx:pt>
          <cx:pt idx="9">adus</cx:pt>
          <cx:pt idx="10">acgl</cx:pt>
          <cx:pt idx="11">adpt</cx:pt>
          <cx:pt idx="12">adsk</cx:pt>
          <cx:pt idx="13">adp</cx:pt>
          <cx:pt idx="14">adtx</cx:pt>
          <cx:pt idx="15">adv</cx:pt>
          <cx:pt idx="16">advm</cx:pt>
          <cx:pt idx="17">aehr</cx:pt>
          <cx:pt idx="18">aehl</cx:pt>
          <cx:pt idx="19">aei</cx:pt>
          <cx:pt idx="20">aeis</cx:pt>
          <cx:pt idx="21">aep</cx:pt>
          <cx:pt idx="22">aemd</cx:pt>
          <cx:pt idx="23">aese</cx:pt>
          <cx:pt idx="24">aeye</cx:pt>
          <cx:pt idx="25">aeri</cx:pt>
          <cx:pt idx="26">aey</cx:pt>
          <cx:pt idx="27">afaq</cx:pt>
          <cx:pt idx="28">afmd</cx:pt>
        </cx:lvl>
      </cx:strDim>
      <cx:numDim type="val">
        <cx:f>Sheet1!$I$2:$I$30</cx:f>
        <cx:lvl ptCount="29" formatCode="General">
          <cx:pt idx="0">200</cx:pt>
          <cx:pt idx="1">305</cx:pt>
          <cx:pt idx="2">320</cx:pt>
          <cx:pt idx="3">300</cx:pt>
          <cx:pt idx="4">300</cx:pt>
          <cx:pt idx="5">300</cx:pt>
          <cx:pt idx="6">215</cx:pt>
          <cx:pt idx="7">310</cx:pt>
          <cx:pt idx="8">300</cx:pt>
          <cx:pt idx="9">218</cx:pt>
          <cx:pt idx="10">300</cx:pt>
          <cx:pt idx="11">260</cx:pt>
          <cx:pt idx="12">310</cx:pt>
          <cx:pt idx="13">200</cx:pt>
          <cx:pt idx="14">305</cx:pt>
          <cx:pt idx="15">328</cx:pt>
          <cx:pt idx="16">235</cx:pt>
          <cx:pt idx="17">300</cx:pt>
          <cx:pt idx="18">325</cx:pt>
          <cx:pt idx="19">210</cx:pt>
          <cx:pt idx="20">300</cx:pt>
          <cx:pt idx="21">300</cx:pt>
          <cx:pt idx="22">315</cx:pt>
          <cx:pt idx="23">200</cx:pt>
          <cx:pt idx="24">308</cx:pt>
          <cx:pt idx="25">310</cx:pt>
          <cx:pt idx="26">300</cx:pt>
          <cx:pt idx="27">200</cx:pt>
          <cx:pt idx="28">310</cx:pt>
        </cx:lvl>
      </cx:numDim>
    </cx:data>
    <cx:data id="3">
      <cx:strDim type="cat">
        <cx:f>Sheet1!$A$2:$F$30</cx:f>
        <cx:lvl ptCount="29">
          <cx:pt idx="0">Medium</cx:pt>
          <cx:pt idx="1">Medium</cx:pt>
          <cx:pt idx="2">Medium</cx:pt>
          <cx:pt idx="3">Medium</cx:pt>
          <cx:pt idx="4">Medium</cx:pt>
          <cx:pt idx="5">Medium</cx:pt>
          <cx:pt idx="6">Medium</cx:pt>
          <cx:pt idx="7">Medium</cx:pt>
          <cx:pt idx="8">Medium</cx:pt>
          <cx:pt idx="9">Medium</cx:pt>
          <cx:pt idx="10">Medium</cx:pt>
          <cx:pt idx="11">Medium</cx:pt>
          <cx:pt idx="12">Medium</cx:pt>
          <cx:pt idx="13">Medium</cx:pt>
          <cx:pt idx="14">Medium</cx:pt>
          <cx:pt idx="15">Medium</cx:pt>
          <cx:pt idx="16">Medium</cx:pt>
          <cx:pt idx="17">Medium</cx:pt>
          <cx:pt idx="18">Medium</cx:pt>
          <cx:pt idx="19">Medium</cx:pt>
          <cx:pt idx="20">Medium</cx:pt>
          <cx:pt idx="21">Medium</cx:pt>
          <cx:pt idx="22">Medium</cx:pt>
          <cx:pt idx="23">Medium</cx:pt>
          <cx:pt idx="24">Medium</cx:pt>
          <cx:pt idx="25">Medium</cx:pt>
          <cx:pt idx="26">Medium</cx:pt>
          <cx:pt idx="27">Medium</cx:pt>
          <cx:pt idx="28">Medium</cx:pt>
        </cx:lvl>
        <cx:lvl ptCount="29">
          <cx:pt idx="0">Technology</cx:pt>
          <cx:pt idx="1">Biotechnology</cx:pt>
          <cx:pt idx="2">Biotechnology</cx:pt>
          <cx:pt idx="3">Chemicals</cx:pt>
          <cx:pt idx="4">Semiconductors</cx:pt>
          <cx:pt idx="5">Pharmaceuticals</cx:pt>
          <cx:pt idx="6">Pharmaceuticals</cx:pt>
          <cx:pt idx="7">Pharmaceuticals</cx:pt>
          <cx:pt idx="8">N/A</cx:pt>
          <cx:pt idx="9">Health Care</cx:pt>
          <cx:pt idx="10">Insurance</cx:pt>
          <cx:pt idx="11">Life Sciences Tools and Services</cx:pt>
          <cx:pt idx="12">Technology</cx:pt>
          <cx:pt idx="13">Technology</cx:pt>
          <cx:pt idx="14">Biotechnology</cx:pt>
          <cx:pt idx="15">Media</cx:pt>
          <cx:pt idx="16">Biotechnology</cx:pt>
          <cx:pt idx="17">Semiconductors</cx:pt>
          <cx:pt idx="18">Building</cx:pt>
          <cx:pt idx="19">Real Estate</cx:pt>
          <cx:pt idx="20">Electrical Equipment</cx:pt>
          <cx:pt idx="21">Utilities</cx:pt>
          <cx:pt idx="22">Health Care</cx:pt>
          <cx:pt idx="23">Hotels Restaurants and Leisure</cx:pt>
          <cx:pt idx="24">Technology</cx:pt>
          <cx:pt idx="25">Pharmaceuticals</cx:pt>
          <cx:pt idx="26">Electrical Equipment</cx:pt>
          <cx:pt idx="27">N/A</cx:pt>
          <cx:pt idx="28">Biotechnology</cx:pt>
        </cx:lvl>
        <cx:lvl ptCount="29">
          <cx:pt idx="0">NASDAQ NMS - GLOBAL MARKET</cx:pt>
          <cx:pt idx="1">NASDAQ NMS - GLOBAL MARKET</cx:pt>
          <cx:pt idx="2">NASDAQ NMS - GLOBAL MARKET</cx:pt>
          <cx:pt idx="3">NASDAQ NMS - GLOBAL MARKET</cx:pt>
          <cx:pt idx="4">NASDAQ NMS - GLOBAL MARKET</cx:pt>
          <cx:pt idx="5">NASDAQ NMS - GLOBAL MARKET</cx:pt>
          <cx:pt idx="6">NASDAQ NMS - GLOBAL MARKET</cx:pt>
          <cx:pt idx="7">NASDAQ NMS - GLOBAL MARKET</cx:pt>
          <cx:pt idx="8">NASDAQ NMS - GLOBAL MARKET</cx:pt>
          <cx:pt idx="9">NASDAQ NMS - GLOBAL MARKET</cx:pt>
          <cx:pt idx="10">NASDAQ NMS - GLOBAL MARKET</cx:pt>
          <cx:pt idx="11">NASDAQ NMS - GLOBAL MARKET</cx:pt>
          <cx:pt idx="12">NASDAQ NMS - GLOBAL MARKET</cx:pt>
          <cx:pt idx="13">NASDAQ NMS - GLOBAL MARKET</cx:pt>
          <cx:pt idx="14">NASDAQ NMS - GLOBAL MARKET</cx:pt>
          <cx:pt idx="15">NASDAQ NMS - GLOBAL MARKET</cx:pt>
          <cx:pt idx="16">NASDAQ NMS - GLOBAL MARKET</cx:pt>
          <cx:pt idx="17">NASDAQ NMS - GLOBAL MARKET</cx:pt>
          <cx:pt idx="18">NASDAQ NMS - GLOBAL MARKET</cx:pt>
          <cx:pt idx="19">NASDAQ NMS - GLOBAL MARKET</cx:pt>
          <cx:pt idx="20">NASDAQ NMS - GLOBAL MARKET</cx:pt>
          <cx:pt idx="21">NASDAQ NMS - GLOBAL MARKET</cx:pt>
          <cx:pt idx="22">NASDAQ NMS - GLOBAL MARKET</cx:pt>
          <cx:pt idx="23">NASDAQ NMS - GLOBAL MARKET</cx:pt>
          <cx:pt idx="24">NASDAQ NMS - GLOBAL MARKET</cx:pt>
          <cx:pt idx="25">NASDAQ NMS - GLOBAL MARKET</cx:pt>
          <cx:pt idx="26">NASDAQ NMS - GLOBAL MARKET</cx:pt>
          <cx:pt idx="27">NASDAQ NMS - GLOBAL MARKET</cx:pt>
          <cx:pt idx="28">NASDAQ NMS - GLOBAL MARKET</cx:pt>
        </cx:lvl>
        <cx:lvl ptCount="29">
          <cx:pt idx="0">USD</cx:pt>
          <cx:pt idx="1">USD</cx:pt>
          <cx:pt idx="2">USD</cx:pt>
          <cx:pt idx="3">USD</cx:pt>
          <cx:pt idx="4">USD</cx:pt>
          <cx:pt idx="5">USD</cx:pt>
          <cx:pt idx="6">USD</cx:pt>
          <cx:pt idx="7">USD</cx:pt>
          <cx:pt idx="8">USD</cx:pt>
          <cx:pt idx="9">USD</cx:pt>
          <cx:pt idx="10">USD</cx:pt>
          <cx:pt idx="11">USD</cx:pt>
          <cx:pt idx="12">USD</cx:pt>
          <cx:pt idx="13">USD</cx:pt>
          <cx:pt idx="14">USD</cx:pt>
          <cx:pt idx="15">USD</cx:pt>
          <cx:pt idx="16">USD</cx:pt>
          <cx:pt idx="17">USD</cx:pt>
          <cx:pt idx="18">CNY</cx:pt>
          <cx:pt idx="19">USD</cx:pt>
          <cx:pt idx="20">USD</cx:pt>
          <cx:pt idx="21">USD</cx:pt>
          <cx:pt idx="22">USD</cx:pt>
          <cx:pt idx="23">USD</cx:pt>
          <cx:pt idx="24">USD</cx:pt>
          <cx:pt idx="25">USD</cx:pt>
          <cx:pt idx="26">USD</cx:pt>
          <cx:pt idx="27">USD</cx:pt>
          <cx:pt idx="28">EUR</cx:pt>
        </cx:lvl>
        <cx:lvl ptCount="29">
          <cx:pt idx="0">Adobe Inc</cx:pt>
          <cx:pt idx="1">Adaptimmune Therapeutics PLC</cx:pt>
          <cx:pt idx="2">ADMA Biologics Inc</cx:pt>
          <cx:pt idx="3">Advanced Emissions Solutions Inc</cx:pt>
          <cx:pt idx="4">Analog Devices Inc</cx:pt>
          <cx:pt idx="5">Adial Pharmaceuticals Inc</cx:pt>
          <cx:pt idx="6">Adamis Pharmaceuticals Corp</cx:pt>
          <cx:pt idx="7">Acer Therapeutics Inc</cx:pt>
          <cx:pt idx="8">Edoc Acquisition Corp</cx:pt>
          <cx:pt idx="9">Addus Homecare Corp</cx:pt>
          <cx:pt idx="10">Arch Capital Group Ltd</cx:pt>
          <cx:pt idx="11">Adaptive Biotechnologies Corp</cx:pt>
          <cx:pt idx="12">Autodesk Inc</cx:pt>
          <cx:pt idx="13">Automatic Data Processing Inc</cx:pt>
          <cx:pt idx="14">Aditxt Inc</cx:pt>
          <cx:pt idx="15">Advantage Solutions Inc</cx:pt>
          <cx:pt idx="16">Adverum Biotechnologies Inc</cx:pt>
          <cx:pt idx="17">Aehr Test Systems</cx:pt>
          <cx:pt idx="18">Antelope Enterprise Holdings Ltd</cx:pt>
          <cx:pt idx="19">Alset Ehome International Inc</cx:pt>
          <cx:pt idx="20">Advanced Energy Industries Inc</cx:pt>
          <cx:pt idx="21">American Electric Power Company Inc</cx:pt>
          <cx:pt idx="22">Aethlon Medical Inc</cx:pt>
          <cx:pt idx="23">Allied Esports Entertainment Inc</cx:pt>
          <cx:pt idx="24">AudioEye Inc</cx:pt>
          <cx:pt idx="25">Aerie Pharmaceuticals Inc</cx:pt>
          <cx:pt idx="26">ADDvantage Technologies Group Inc</cx:pt>
          <cx:pt idx="27">AF Acquisition Corp</cx:pt>
          <cx:pt idx="28">Affimed NV</cx:pt>
        </cx:lvl>
        <cx:lvl ptCount="29">
          <cx:pt idx="0">adbe</cx:pt>
          <cx:pt idx="1">adap</cx:pt>
          <cx:pt idx="2">adma</cx:pt>
          <cx:pt idx="3">ades</cx:pt>
          <cx:pt idx="4">adi</cx:pt>
          <cx:pt idx="5">adil</cx:pt>
          <cx:pt idx="6">admp</cx:pt>
          <cx:pt idx="7">acer</cx:pt>
          <cx:pt idx="8">adoc</cx:pt>
          <cx:pt idx="9">adus</cx:pt>
          <cx:pt idx="10">acgl</cx:pt>
          <cx:pt idx="11">adpt</cx:pt>
          <cx:pt idx="12">adsk</cx:pt>
          <cx:pt idx="13">adp</cx:pt>
          <cx:pt idx="14">adtx</cx:pt>
          <cx:pt idx="15">adv</cx:pt>
          <cx:pt idx="16">advm</cx:pt>
          <cx:pt idx="17">aehr</cx:pt>
          <cx:pt idx="18">aehl</cx:pt>
          <cx:pt idx="19">aei</cx:pt>
          <cx:pt idx="20">aeis</cx:pt>
          <cx:pt idx="21">aep</cx:pt>
          <cx:pt idx="22">aemd</cx:pt>
          <cx:pt idx="23">aese</cx:pt>
          <cx:pt idx="24">aeye</cx:pt>
          <cx:pt idx="25">aeri</cx:pt>
          <cx:pt idx="26">aey</cx:pt>
          <cx:pt idx="27">afaq</cx:pt>
          <cx:pt idx="28">afmd</cx:pt>
        </cx:lvl>
      </cx:strDim>
      <cx:numDim type="val">
        <cx:f>Sheet1!$J$2:$J$30</cx:f>
        <cx:lvl ptCount="29" formatCode="General">
          <cx:pt idx="0">621</cx:pt>
          <cx:pt idx="1">953</cx:pt>
          <cx:pt idx="2">824</cx:pt>
          <cx:pt idx="3">706</cx:pt>
          <cx:pt idx="4">968</cx:pt>
          <cx:pt idx="5">703</cx:pt>
          <cx:pt idx="6">704</cx:pt>
          <cx:pt idx="7">824</cx:pt>
          <cx:pt idx="8">816</cx:pt>
          <cx:pt idx="9">643</cx:pt>
          <cx:pt idx="10">1100</cx:pt>
          <cx:pt idx="11">868</cx:pt>
          <cx:pt idx="12">1169</cx:pt>
          <cx:pt idx="13">1000</cx:pt>
          <cx:pt idx="14">739</cx:pt>
          <cx:pt idx="15">1112</cx:pt>
          <cx:pt idx="16">818</cx:pt>
          <cx:pt idx="17">852</cx:pt>
          <cx:pt idx="18">800</cx:pt>
          <cx:pt idx="19">937</cx:pt>
          <cx:pt idx="20">1100</cx:pt>
          <cx:pt idx="21">1100</cx:pt>
          <cx:pt idx="22">777</cx:pt>
          <cx:pt idx="23">600</cx:pt>
          <cx:pt idx="24">844</cx:pt>
          <cx:pt idx="25">1074</cx:pt>
          <cx:pt idx="26">769</cx:pt>
          <cx:pt idx="27">600</cx:pt>
          <cx:pt idx="28">982</cx:pt>
        </cx:lvl>
      </cx:numDim>
    </cx:data>
    <cx:data id="4">
      <cx:strDim type="cat">
        <cx:f>Sheet1!$A$2:$F$30</cx:f>
        <cx:lvl ptCount="29">
          <cx:pt idx="0">Medium</cx:pt>
          <cx:pt idx="1">Medium</cx:pt>
          <cx:pt idx="2">Medium</cx:pt>
          <cx:pt idx="3">Medium</cx:pt>
          <cx:pt idx="4">Medium</cx:pt>
          <cx:pt idx="5">Medium</cx:pt>
          <cx:pt idx="6">Medium</cx:pt>
          <cx:pt idx="7">Medium</cx:pt>
          <cx:pt idx="8">Medium</cx:pt>
          <cx:pt idx="9">Medium</cx:pt>
          <cx:pt idx="10">Medium</cx:pt>
          <cx:pt idx="11">Medium</cx:pt>
          <cx:pt idx="12">Medium</cx:pt>
          <cx:pt idx="13">Medium</cx:pt>
          <cx:pt idx="14">Medium</cx:pt>
          <cx:pt idx="15">Medium</cx:pt>
          <cx:pt idx="16">Medium</cx:pt>
          <cx:pt idx="17">Medium</cx:pt>
          <cx:pt idx="18">Medium</cx:pt>
          <cx:pt idx="19">Medium</cx:pt>
          <cx:pt idx="20">Medium</cx:pt>
          <cx:pt idx="21">Medium</cx:pt>
          <cx:pt idx="22">Medium</cx:pt>
          <cx:pt idx="23">Medium</cx:pt>
          <cx:pt idx="24">Medium</cx:pt>
          <cx:pt idx="25">Medium</cx:pt>
          <cx:pt idx="26">Medium</cx:pt>
          <cx:pt idx="27">Medium</cx:pt>
          <cx:pt idx="28">Medium</cx:pt>
        </cx:lvl>
        <cx:lvl ptCount="29">
          <cx:pt idx="0">Technology</cx:pt>
          <cx:pt idx="1">Biotechnology</cx:pt>
          <cx:pt idx="2">Biotechnology</cx:pt>
          <cx:pt idx="3">Chemicals</cx:pt>
          <cx:pt idx="4">Semiconductors</cx:pt>
          <cx:pt idx="5">Pharmaceuticals</cx:pt>
          <cx:pt idx="6">Pharmaceuticals</cx:pt>
          <cx:pt idx="7">Pharmaceuticals</cx:pt>
          <cx:pt idx="8">N/A</cx:pt>
          <cx:pt idx="9">Health Care</cx:pt>
          <cx:pt idx="10">Insurance</cx:pt>
          <cx:pt idx="11">Life Sciences Tools and Services</cx:pt>
          <cx:pt idx="12">Technology</cx:pt>
          <cx:pt idx="13">Technology</cx:pt>
          <cx:pt idx="14">Biotechnology</cx:pt>
          <cx:pt idx="15">Media</cx:pt>
          <cx:pt idx="16">Biotechnology</cx:pt>
          <cx:pt idx="17">Semiconductors</cx:pt>
          <cx:pt idx="18">Building</cx:pt>
          <cx:pt idx="19">Real Estate</cx:pt>
          <cx:pt idx="20">Electrical Equipment</cx:pt>
          <cx:pt idx="21">Utilities</cx:pt>
          <cx:pt idx="22">Health Care</cx:pt>
          <cx:pt idx="23">Hotels Restaurants and Leisure</cx:pt>
          <cx:pt idx="24">Technology</cx:pt>
          <cx:pt idx="25">Pharmaceuticals</cx:pt>
          <cx:pt idx="26">Electrical Equipment</cx:pt>
          <cx:pt idx="27">N/A</cx:pt>
          <cx:pt idx="28">Biotechnology</cx:pt>
        </cx:lvl>
        <cx:lvl ptCount="29">
          <cx:pt idx="0">NASDAQ NMS - GLOBAL MARKET</cx:pt>
          <cx:pt idx="1">NASDAQ NMS - GLOBAL MARKET</cx:pt>
          <cx:pt idx="2">NASDAQ NMS - GLOBAL MARKET</cx:pt>
          <cx:pt idx="3">NASDAQ NMS - GLOBAL MARKET</cx:pt>
          <cx:pt idx="4">NASDAQ NMS - GLOBAL MARKET</cx:pt>
          <cx:pt idx="5">NASDAQ NMS - GLOBAL MARKET</cx:pt>
          <cx:pt idx="6">NASDAQ NMS - GLOBAL MARKET</cx:pt>
          <cx:pt idx="7">NASDAQ NMS - GLOBAL MARKET</cx:pt>
          <cx:pt idx="8">NASDAQ NMS - GLOBAL MARKET</cx:pt>
          <cx:pt idx="9">NASDAQ NMS - GLOBAL MARKET</cx:pt>
          <cx:pt idx="10">NASDAQ NMS - GLOBAL MARKET</cx:pt>
          <cx:pt idx="11">NASDAQ NMS - GLOBAL MARKET</cx:pt>
          <cx:pt idx="12">NASDAQ NMS - GLOBAL MARKET</cx:pt>
          <cx:pt idx="13">NASDAQ NMS - GLOBAL MARKET</cx:pt>
          <cx:pt idx="14">NASDAQ NMS - GLOBAL MARKET</cx:pt>
          <cx:pt idx="15">NASDAQ NMS - GLOBAL MARKET</cx:pt>
          <cx:pt idx="16">NASDAQ NMS - GLOBAL MARKET</cx:pt>
          <cx:pt idx="17">NASDAQ NMS - GLOBAL MARKET</cx:pt>
          <cx:pt idx="18">NASDAQ NMS - GLOBAL MARKET</cx:pt>
          <cx:pt idx="19">NASDAQ NMS - GLOBAL MARKET</cx:pt>
          <cx:pt idx="20">NASDAQ NMS - GLOBAL MARKET</cx:pt>
          <cx:pt idx="21">NASDAQ NMS - GLOBAL MARKET</cx:pt>
          <cx:pt idx="22">NASDAQ NMS - GLOBAL MARKET</cx:pt>
          <cx:pt idx="23">NASDAQ NMS - GLOBAL MARKET</cx:pt>
          <cx:pt idx="24">NASDAQ NMS - GLOBAL MARKET</cx:pt>
          <cx:pt idx="25">NASDAQ NMS - GLOBAL MARKET</cx:pt>
          <cx:pt idx="26">NASDAQ NMS - GLOBAL MARKET</cx:pt>
          <cx:pt idx="27">NASDAQ NMS - GLOBAL MARKET</cx:pt>
          <cx:pt idx="28">NASDAQ NMS - GLOBAL MARKET</cx:pt>
        </cx:lvl>
        <cx:lvl ptCount="29">
          <cx:pt idx="0">USD</cx:pt>
          <cx:pt idx="1">USD</cx:pt>
          <cx:pt idx="2">USD</cx:pt>
          <cx:pt idx="3">USD</cx:pt>
          <cx:pt idx="4">USD</cx:pt>
          <cx:pt idx="5">USD</cx:pt>
          <cx:pt idx="6">USD</cx:pt>
          <cx:pt idx="7">USD</cx:pt>
          <cx:pt idx="8">USD</cx:pt>
          <cx:pt idx="9">USD</cx:pt>
          <cx:pt idx="10">USD</cx:pt>
          <cx:pt idx="11">USD</cx:pt>
          <cx:pt idx="12">USD</cx:pt>
          <cx:pt idx="13">USD</cx:pt>
          <cx:pt idx="14">USD</cx:pt>
          <cx:pt idx="15">USD</cx:pt>
          <cx:pt idx="16">USD</cx:pt>
          <cx:pt idx="17">USD</cx:pt>
          <cx:pt idx="18">CNY</cx:pt>
          <cx:pt idx="19">USD</cx:pt>
          <cx:pt idx="20">USD</cx:pt>
          <cx:pt idx="21">USD</cx:pt>
          <cx:pt idx="22">USD</cx:pt>
          <cx:pt idx="23">USD</cx:pt>
          <cx:pt idx="24">USD</cx:pt>
          <cx:pt idx="25">USD</cx:pt>
          <cx:pt idx="26">USD</cx:pt>
          <cx:pt idx="27">USD</cx:pt>
          <cx:pt idx="28">EUR</cx:pt>
        </cx:lvl>
        <cx:lvl ptCount="29">
          <cx:pt idx="0">Adobe Inc</cx:pt>
          <cx:pt idx="1">Adaptimmune Therapeutics PLC</cx:pt>
          <cx:pt idx="2">ADMA Biologics Inc</cx:pt>
          <cx:pt idx="3">Advanced Emissions Solutions Inc</cx:pt>
          <cx:pt idx="4">Analog Devices Inc</cx:pt>
          <cx:pt idx="5">Adial Pharmaceuticals Inc</cx:pt>
          <cx:pt idx="6">Adamis Pharmaceuticals Corp</cx:pt>
          <cx:pt idx="7">Acer Therapeutics Inc</cx:pt>
          <cx:pt idx="8">Edoc Acquisition Corp</cx:pt>
          <cx:pt idx="9">Addus Homecare Corp</cx:pt>
          <cx:pt idx="10">Arch Capital Group Ltd</cx:pt>
          <cx:pt idx="11">Adaptive Biotechnologies Corp</cx:pt>
          <cx:pt idx="12">Autodesk Inc</cx:pt>
          <cx:pt idx="13">Automatic Data Processing Inc</cx:pt>
          <cx:pt idx="14">Aditxt Inc</cx:pt>
          <cx:pt idx="15">Advantage Solutions Inc</cx:pt>
          <cx:pt idx="16">Adverum Biotechnologies Inc</cx:pt>
          <cx:pt idx="17">Aehr Test Systems</cx:pt>
          <cx:pt idx="18">Antelope Enterprise Holdings Ltd</cx:pt>
          <cx:pt idx="19">Alset Ehome International Inc</cx:pt>
          <cx:pt idx="20">Advanced Energy Industries Inc</cx:pt>
          <cx:pt idx="21">American Electric Power Company Inc</cx:pt>
          <cx:pt idx="22">Aethlon Medical Inc</cx:pt>
          <cx:pt idx="23">Allied Esports Entertainment Inc</cx:pt>
          <cx:pt idx="24">AudioEye Inc</cx:pt>
          <cx:pt idx="25">Aerie Pharmaceuticals Inc</cx:pt>
          <cx:pt idx="26">ADDvantage Technologies Group Inc</cx:pt>
          <cx:pt idx="27">AF Acquisition Corp</cx:pt>
          <cx:pt idx="28">Affimed NV</cx:pt>
        </cx:lvl>
        <cx:lvl ptCount="29">
          <cx:pt idx="0">adbe</cx:pt>
          <cx:pt idx="1">adap</cx:pt>
          <cx:pt idx="2">adma</cx:pt>
          <cx:pt idx="3">ades</cx:pt>
          <cx:pt idx="4">adi</cx:pt>
          <cx:pt idx="5">adil</cx:pt>
          <cx:pt idx="6">admp</cx:pt>
          <cx:pt idx="7">acer</cx:pt>
          <cx:pt idx="8">adoc</cx:pt>
          <cx:pt idx="9">adus</cx:pt>
          <cx:pt idx="10">acgl</cx:pt>
          <cx:pt idx="11">adpt</cx:pt>
          <cx:pt idx="12">adsk</cx:pt>
          <cx:pt idx="13">adp</cx:pt>
          <cx:pt idx="14">adtx</cx:pt>
          <cx:pt idx="15">adv</cx:pt>
          <cx:pt idx="16">advm</cx:pt>
          <cx:pt idx="17">aehr</cx:pt>
          <cx:pt idx="18">aehl</cx:pt>
          <cx:pt idx="19">aei</cx:pt>
          <cx:pt idx="20">aeis</cx:pt>
          <cx:pt idx="21">aep</cx:pt>
          <cx:pt idx="22">aemd</cx:pt>
          <cx:pt idx="23">aese</cx:pt>
          <cx:pt idx="24">aeye</cx:pt>
          <cx:pt idx="25">aeri</cx:pt>
          <cx:pt idx="26">aey</cx:pt>
          <cx:pt idx="27">afaq</cx:pt>
          <cx:pt idx="28">afmd</cx:pt>
        </cx:lvl>
      </cx:strDim>
      <cx:numDim type="val">
        <cx:f>Sheet1!$K$2:$K$30</cx:f>
        <cx:lvl ptCount="29" formatCode="General">
          <cx:pt idx="0">596.38596491228066</cx:pt>
          <cx:pt idx="1">603.14545454545453</cx:pt>
          <cx:pt idx="2">601.03773584905662</cx:pt>
          <cx:pt idx="3">603.74509803921569</cx:pt>
          <cx:pt idx="4">609.79591836734699</cx:pt>
          <cx:pt idx="5">607.70212765957444</cx:pt>
          <cx:pt idx="6">614.64444444444439</cx:pt>
          <cx:pt idx="7">620.23255813953483</cx:pt>
          <cx:pt idx="8">624.95121951219517</cx:pt>
          <cx:pt idx="9">630.56410256410254</cx:pt>
          <cx:pt idx="10">641.59459459459458</cx:pt>
          <cx:pt idx="11">632.54285714285709</cx:pt>
          <cx:pt idx="12">636.69696969696975</cx:pt>
          <cx:pt idx="13">622.16129032258061</cx:pt>
          <cx:pt idx="14">613.34482758620686</cx:pt>
          <cx:pt idx="15">623.62962962962968</cx:pt>
          <cx:pt idx="16">608.44000000000005</cx:pt>
          <cx:pt idx="17">614.39130434782612</cx:pt>
          <cx:pt idx="18">603.59090909090912</cx:pt>
          <cx:pt idx="19">612.04999999999995</cx:pt>
          <cx:pt idx="20">599.11111111111109</cx:pt>
          <cx:pt idx="21">574</cx:pt>
          <cx:pt idx="22">541.71428571428567</cx:pt>
          <cx:pt idx="23">550.58333333333337</cx:pt>
          <cx:pt idx="24">580.70000000000005</cx:pt>
          <cx:pt idx="25">591</cx:pt>
          <cx:pt idx="26">525.66666666666663</cx:pt>
          <cx:pt idx="27">537.5</cx:pt>
          <cx:pt idx="28">675</cx:pt>
        </cx:lvl>
      </cx:numDim>
    </cx:data>
  </cx:chartData>
  <cx:chart>
    <cx:title pos="t" align="ctr" overlay="0"/>
    <cx:plotArea>
      <cx:plotAreaRegion>
        <cx:series layoutId="clusteredColumn" uniqueId="{A09BD3E0-B0DA-4430-B6B2-7D67E67A5CFD}" formatIdx="0">
          <cx:tx>
            <cx:txData>
              <cx:f>Sheet1!$G$1</cx:f>
              <cx:v>environment_score</cx:v>
            </cx:txData>
          </cx:tx>
          <cx:dataId val="0"/>
          <cx:layoutPr>
            <cx:aggregation/>
          </cx:layoutPr>
          <cx:axisId val="1"/>
        </cx:series>
        <cx:series layoutId="clusteredColumn" hidden="1" uniqueId="{86072494-1802-466E-859F-433D2E2620C5}" formatIdx="2">
          <cx:tx>
            <cx:txData>
              <cx:f>Sheet1!$H$1</cx:f>
              <cx:v>social_score</cx:v>
            </cx:txData>
          </cx:tx>
          <cx:dataId val="1"/>
          <cx:layoutPr>
            <cx:aggregation/>
          </cx:layoutPr>
          <cx:axisId val="1"/>
        </cx:series>
        <cx:series layoutId="clusteredColumn" hidden="1" uniqueId="{5F27910F-0238-4461-B1D8-EE151EA0FC22}" formatIdx="4">
          <cx:tx>
            <cx:txData>
              <cx:f>Sheet1!$I$1</cx:f>
              <cx:v>governance_score</cx:v>
            </cx:txData>
          </cx:tx>
          <cx:dataId val="2"/>
          <cx:layoutPr>
            <cx:aggregation/>
          </cx:layoutPr>
          <cx:axisId val="1"/>
        </cx:series>
        <cx:series layoutId="clusteredColumn" hidden="1" uniqueId="{3266DD42-BF6F-4734-94FA-C86EF2F1A95A}" formatIdx="6">
          <cx:tx>
            <cx:txData>
              <cx:f>Sheet1!$J$1</cx:f>
              <cx:v>total_score</cx:v>
            </cx:txData>
          </cx:tx>
          <cx:dataId val="3"/>
          <cx:layoutPr>
            <cx:aggregation/>
          </cx:layoutPr>
          <cx:axisId val="1"/>
        </cx:series>
        <cx:series layoutId="clusteredColumn" hidden="1" uniqueId="{6EB0269D-39D8-494E-9030-317C8431F5E9}" formatIdx="8">
          <cx:tx>
            <cx:txData>
              <cx:f>Sheet1!$K$1</cx:f>
              <cx:v>AVERAGE</cx:v>
            </cx:txData>
          </cx:tx>
          <cx:dataId val="4"/>
          <cx:layoutPr>
            <cx:aggregation/>
          </cx:layoutPr>
          <cx:axisId val="1"/>
        </cx:series>
        <cx:series layoutId="paretoLine" ownerIdx="0" uniqueId="{5A7E154F-C1A7-458F-ADF5-C5927D55F1D4}" formatIdx="1">
          <cx:axisId val="2"/>
        </cx:series>
        <cx:series layoutId="paretoLine" ownerIdx="1" uniqueId="{55176913-7C7C-4926-A88D-13F6F6ACB3BC}" formatIdx="3">
          <cx:axisId val="2"/>
        </cx:series>
        <cx:series layoutId="paretoLine" ownerIdx="2" uniqueId="{5E9A6953-2D56-4350-A9C1-0D2A5F52F2A6}" formatIdx="5">
          <cx:axisId val="2"/>
        </cx:series>
        <cx:series layoutId="paretoLine" ownerIdx="3" uniqueId="{EE3BFA02-3C9E-425E-9377-CDEBF17D3A86}" formatIdx="7">
          <cx:axisId val="2"/>
        </cx:series>
        <cx:series layoutId="paretoLine" ownerIdx="4" uniqueId="{7775D755-922B-44DB-99EC-CCC0E5830C53}" formatIdx="9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6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5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3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9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78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3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55D5-6480-4C18-818C-38FA5B914B7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ECFF-75E1-4F0C-948B-28222896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9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B05E-FB28-49EA-BDB3-C64CD9ADA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831574"/>
            <a:ext cx="8915399" cy="2262781"/>
          </a:xfrm>
        </p:spPr>
        <p:txBody>
          <a:bodyPr/>
          <a:lstStyle/>
          <a:p>
            <a:r>
              <a:rPr lang="en-US" dirty="0"/>
              <a:t>COMPANY DATA LEVEL 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AD64-3E01-4C15-8E14-92F4012F4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085011"/>
            <a:ext cx="8915399" cy="1706190"/>
          </a:xfrm>
        </p:spPr>
        <p:txBody>
          <a:bodyPr>
            <a:noAutofit/>
          </a:bodyPr>
          <a:lstStyle/>
          <a:p>
            <a:r>
              <a:rPr lang="en-US" dirty="0"/>
              <a:t>NAME: KRISHNARAJ.G </a:t>
            </a:r>
          </a:p>
          <a:p>
            <a:r>
              <a:rPr lang="en-US" dirty="0"/>
              <a:t>REGISTER NO: 312207303</a:t>
            </a:r>
            <a:endParaRPr lang="en-IN" dirty="0"/>
          </a:p>
          <a:p>
            <a:r>
              <a:rPr lang="en-IN" dirty="0"/>
              <a:t>NAAN MUDHALVAN ID:EBBFF30141E925AB6C94FA1ADA1DDBFF</a:t>
            </a:r>
            <a:endParaRPr lang="en-US" dirty="0"/>
          </a:p>
          <a:p>
            <a:r>
              <a:rPr lang="en-US" dirty="0"/>
              <a:t>DEPARTMENT: COMMERCE</a:t>
            </a:r>
          </a:p>
          <a:p>
            <a:r>
              <a:rPr lang="en-US" dirty="0"/>
              <a:t>COLLEGE: CKNC</a:t>
            </a:r>
          </a:p>
        </p:txBody>
      </p:sp>
    </p:spTree>
    <p:extLst>
      <p:ext uri="{BB962C8B-B14F-4D97-AF65-F5344CB8AC3E}">
        <p14:creationId xmlns:p14="http://schemas.microsoft.com/office/powerpoint/2010/main" val="333288843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B1A2-A19E-4557-A690-988688B3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0574"/>
            <a:ext cx="10353761" cy="1114978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FC9A138-BC93-40EF-A16F-46DC65153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829197"/>
              </p:ext>
            </p:extLst>
          </p:nvPr>
        </p:nvGraphicFramePr>
        <p:xfrm>
          <a:off x="2538790" y="930345"/>
          <a:ext cx="7103770" cy="2781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F762ED1E-DFB9-4BC4-8DB7-4361ACCD6F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87004993"/>
                  </p:ext>
                </p:extLst>
              </p:nvPr>
            </p:nvGraphicFramePr>
            <p:xfrm>
              <a:off x="3969026" y="3925956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7" name="Chart 16">
                <a:extLst>
                  <a:ext uri="{FF2B5EF4-FFF2-40B4-BE49-F238E27FC236}">
                    <a16:creationId xmlns:a16="http://schemas.microsoft.com/office/drawing/2014/main" id="{F762ED1E-DFB9-4BC4-8DB7-4361ACCD6F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9026" y="3925956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890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FA63-3771-4A93-925F-FBEFBDF1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067D-A6E5-4811-9EDB-6BBEBA09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By evaluating companies through both </a:t>
            </a:r>
            <a:r>
              <a:rPr lang="en-US" sz="3200" dirty="0" err="1"/>
              <a:t>econmic</a:t>
            </a:r>
            <a:r>
              <a:rPr lang="en-US" sz="3200" dirty="0"/>
              <a:t> and social lenses, we can gain a more comprehensive understanding of their overall impact and potential for long-term success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250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2D5E-1946-4180-87B7-3CB82EE1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           THANK YOU!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343C-6609-4A5F-8291-2382B244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33" y="6910951"/>
            <a:ext cx="10353762" cy="369513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2618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1DB-70C4-470F-8D45-86DC787D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DATA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254A-1036-444C-A106-92D9BF4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BY USING MICRO SOFT EXCEL</a:t>
            </a:r>
          </a:p>
        </p:txBody>
      </p:sp>
    </p:spTree>
    <p:extLst>
      <p:ext uri="{BB962C8B-B14F-4D97-AF65-F5344CB8AC3E}">
        <p14:creationId xmlns:p14="http://schemas.microsoft.com/office/powerpoint/2010/main" val="10971365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8B7-B16F-4971-BEFE-D431A4D8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487B-C8B5-418F-B2CF-4B8AE721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PROBLEM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SOCIAL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ECONOMIC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RESULT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187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6DCD-FBA2-4585-A90C-D75A3A80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2A3D-A07C-4E80-B917-286BBA32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Our project aims to analyse the companies rating levels.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We seek accurately the turnover of the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The excel will expose the overall performance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38294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DD7A-C172-4158-9AA1-B015E66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4024-A932-490C-B81E-EB670702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entury Gothic" panose="020B0502020202020204" pitchFamily="34" charset="0"/>
              </a:rPr>
              <a:t>To analyse the company ratings level of the company all over the world. To find the profit trend analyse revenue and cost department performance seasonality and external factors using </a:t>
            </a:r>
            <a:r>
              <a:rPr lang="en-GB" dirty="0" err="1">
                <a:latin typeface="Century Gothic" panose="020B0502020202020204" pitchFamily="34" charset="0"/>
              </a:rPr>
              <a:t>microsoft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excel’s</a:t>
            </a:r>
            <a:r>
              <a:rPr lang="en-GB" dirty="0">
                <a:latin typeface="Century Gothic" panose="020B0502020202020204" pitchFamily="34" charset="0"/>
              </a:rPr>
              <a:t> pie chart, flow chart, bar diagram and pivot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59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8983-8F17-4698-8136-1824FF40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B6C4-D62E-456C-8700-FE04A568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social level of companies refers to their impact, influence, and reputation within society. Here are some ways to categorize companies based on their social level:</a:t>
            </a:r>
          </a:p>
          <a:p>
            <a:pPr marL="0" indent="0">
              <a:buNone/>
            </a:pPr>
            <a:r>
              <a:rPr lang="en-US" dirty="0"/>
              <a:t>                Social Responsibility:    - Low: Companies with poor track records on environmental, social, and governance (ESG) issues.    - Medium: Companies with some ESG initiatives, but room for improvement.    - High: Companies recognized for their strong commitment to ESG and social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205093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E13E-4BC1-4FDF-95C9-6E3B7468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B613-7D0C-4CB3-9C5D-9912989F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Companies can be classified into different economic levels based on their size, revenue, and market impact. Here are some common economic levels of companies:</a:t>
            </a:r>
          </a:p>
          <a:p>
            <a:pPr marL="457200" indent="-457200">
              <a:buAutoNum type="arabicPeriod"/>
            </a:pPr>
            <a:r>
              <a:rPr lang="en-US" dirty="0"/>
              <a:t>Micro-enterprises: Fewer than 10 employees, less than $1 million in revenue</a:t>
            </a:r>
          </a:p>
          <a:p>
            <a:pPr marL="457200" indent="-457200">
              <a:buAutoNum type="arabicPeriod"/>
            </a:pPr>
            <a:r>
              <a:rPr lang="en-US" dirty="0"/>
              <a:t>2. Small businesses: 10-99 employees, $1-50 million in revenue</a:t>
            </a:r>
          </a:p>
          <a:p>
            <a:pPr marL="457200" indent="-457200">
              <a:buAutoNum type="arabicPeriod"/>
            </a:pPr>
            <a:r>
              <a:rPr lang="en-US" dirty="0"/>
              <a:t>3. Medium-sized enterprises (SMEs): 100-499 employees, $50-500 million in revenue</a:t>
            </a:r>
          </a:p>
        </p:txBody>
      </p:sp>
    </p:spTree>
    <p:extLst>
      <p:ext uri="{BB962C8B-B14F-4D97-AF65-F5344CB8AC3E}">
        <p14:creationId xmlns:p14="http://schemas.microsoft.com/office/powerpoint/2010/main" val="39648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7C2-A6CB-4403-B9E5-061F0F7E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rating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52CD-2764-4AFC-BAF4-E9C671A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Company rating analysis involves evaluating a company's performance and reputation based on various factors such as financial health, customer satisfaction, employee reviews, and market position. This analysis can help investors, customers, and employees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1281341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CA23-6E16-41FC-A720-EC5D6DF1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factors considered in company rating analysis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F12C-1996-4F4B-B04B-818EECEE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32382"/>
            <a:ext cx="10353762" cy="34588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Employee reviews and ratings (e.g., from websites like Glassdoor, Indeed)</a:t>
            </a:r>
          </a:p>
          <a:p>
            <a:pPr marL="457200" indent="-457200">
              <a:buAutoNum type="arabicPeriod"/>
            </a:pPr>
            <a:r>
              <a:rPr lang="en-US" dirty="0"/>
              <a:t> Market position and competitiveness</a:t>
            </a:r>
          </a:p>
          <a:p>
            <a:pPr marL="457200" indent="-457200">
              <a:buAutoNum type="arabicPeriod"/>
            </a:pPr>
            <a:r>
              <a:rPr lang="en-US" dirty="0"/>
              <a:t> Product or service quality</a:t>
            </a:r>
          </a:p>
          <a:p>
            <a:pPr marL="457200" indent="-457200">
              <a:buAutoNum type="arabicPeriod"/>
            </a:pPr>
            <a:r>
              <a:rPr lang="en-US" dirty="0"/>
              <a:t>Leadership and management team</a:t>
            </a:r>
          </a:p>
          <a:p>
            <a:pPr marL="457200" indent="-457200">
              <a:buAutoNum type="arabicPeriod"/>
            </a:pPr>
            <a:r>
              <a:rPr lang="en-US" dirty="0"/>
              <a:t> Corporate social responsibility and sustainability</a:t>
            </a:r>
          </a:p>
          <a:p>
            <a:pPr marL="457200" indent="-457200">
              <a:buAutoNum type="arabicPeriod"/>
            </a:pPr>
            <a:r>
              <a:rPr lang="en-US" dirty="0"/>
              <a:t> Industry trends and outlook</a:t>
            </a:r>
          </a:p>
        </p:txBody>
      </p:sp>
    </p:spTree>
    <p:extLst>
      <p:ext uri="{BB962C8B-B14F-4D97-AF65-F5344CB8AC3E}">
        <p14:creationId xmlns:p14="http://schemas.microsoft.com/office/powerpoint/2010/main" val="39658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77</TotalTime>
  <Words>408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COMPANY DATA LEVEL ANALYSE</vt:lpstr>
      <vt:lpstr>COMPANY DATA LEVEL ANALYSIS</vt:lpstr>
      <vt:lpstr>AGENDA </vt:lpstr>
      <vt:lpstr>PROJECT OVERVIEW</vt:lpstr>
      <vt:lpstr>PROBLEM STATEMENT</vt:lpstr>
      <vt:lpstr>SOCIAL LEVEL</vt:lpstr>
      <vt:lpstr>ECONOMIC LEVEL</vt:lpstr>
      <vt:lpstr>Company rating analysis</vt:lpstr>
      <vt:lpstr>Some common factors considered in company rating analysis include</vt:lpstr>
      <vt:lpstr>RESULT</vt:lpstr>
      <vt:lpstr>CONCLUSION</vt:lpstr>
      <vt:lpstr>           THANK YOU!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DATA LEVEL ANALYSE</dc:title>
  <dc:creator>admin</dc:creator>
  <cp:lastModifiedBy>Jagadish kumar</cp:lastModifiedBy>
  <cp:revision>12</cp:revision>
  <dcterms:created xsi:type="dcterms:W3CDTF">2024-08-29T07:01:56Z</dcterms:created>
  <dcterms:modified xsi:type="dcterms:W3CDTF">2024-09-09T04:21:32Z</dcterms:modified>
</cp:coreProperties>
</file>